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1" r:id="rId5"/>
    <p:sldId id="262" r:id="rId6"/>
    <p:sldId id="265" r:id="rId7"/>
    <p:sldId id="267" r:id="rId8"/>
    <p:sldId id="273" r:id="rId9"/>
    <p:sldId id="266" r:id="rId10"/>
    <p:sldId id="268" r:id="rId11"/>
    <p:sldId id="269" r:id="rId12"/>
    <p:sldId id="270" r:id="rId13"/>
    <p:sldId id="279" r:id="rId14"/>
    <p:sldId id="275" r:id="rId15"/>
    <p:sldId id="277" r:id="rId16"/>
    <p:sldId id="276"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FD203-F7B4-FE40-A0ED-4DC233D1E4BC}"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n-US"/>
        </a:p>
      </dgm:t>
    </dgm:pt>
    <dgm:pt modelId="{F02D9951-E3E2-B345-9185-FE51A7E4135F}">
      <dgm:prSet phldrT="[Text]"/>
      <dgm:spPr/>
      <dgm:t>
        <a:bodyPr/>
        <a:lstStyle/>
        <a:p>
          <a:r>
            <a:rPr lang="en-US" dirty="0" smtClean="0"/>
            <a:t>Teaching science facts</a:t>
          </a:r>
          <a:endParaRPr lang="en-US" dirty="0"/>
        </a:p>
      </dgm:t>
    </dgm:pt>
    <dgm:pt modelId="{6C44EC49-117B-344A-86E8-CEF2941E18A0}" type="parTrans" cxnId="{538AEFD4-D5D8-544F-8C4A-F2F806EB8AD1}">
      <dgm:prSet/>
      <dgm:spPr/>
      <dgm:t>
        <a:bodyPr/>
        <a:lstStyle/>
        <a:p>
          <a:endParaRPr lang="en-US"/>
        </a:p>
      </dgm:t>
    </dgm:pt>
    <dgm:pt modelId="{28263FE9-6B8B-394B-B201-91FB97645AE5}" type="sibTrans" cxnId="{538AEFD4-D5D8-544F-8C4A-F2F806EB8AD1}">
      <dgm:prSet/>
      <dgm:spPr/>
      <dgm:t>
        <a:bodyPr/>
        <a:lstStyle/>
        <a:p>
          <a:endParaRPr lang="en-US"/>
        </a:p>
      </dgm:t>
    </dgm:pt>
    <dgm:pt modelId="{FCE2E75D-8225-624C-A6CC-9D0BE830D5F1}">
      <dgm:prSet phldrT="[Text]"/>
      <dgm:spPr/>
      <dgm:t>
        <a:bodyPr/>
        <a:lstStyle/>
        <a:p>
          <a:r>
            <a:rPr lang="en-US" dirty="0" smtClean="0"/>
            <a:t>3-D student performance</a:t>
          </a:r>
          <a:endParaRPr lang="en-US" dirty="0"/>
        </a:p>
      </dgm:t>
    </dgm:pt>
    <dgm:pt modelId="{BC505C46-84F5-4041-9605-29AD58628A68}" type="parTrans" cxnId="{B607190F-B68D-E648-88FD-6C0DB56A70F1}">
      <dgm:prSet/>
      <dgm:spPr/>
      <dgm:t>
        <a:bodyPr/>
        <a:lstStyle/>
        <a:p>
          <a:endParaRPr lang="en-US"/>
        </a:p>
      </dgm:t>
    </dgm:pt>
    <dgm:pt modelId="{F923CAD4-8736-7D48-8942-680F22ECD8E7}" type="sibTrans" cxnId="{B607190F-B68D-E648-88FD-6C0DB56A70F1}">
      <dgm:prSet/>
      <dgm:spPr/>
      <dgm:t>
        <a:bodyPr/>
        <a:lstStyle/>
        <a:p>
          <a:endParaRPr lang="en-US"/>
        </a:p>
      </dgm:t>
    </dgm:pt>
    <dgm:pt modelId="{664DEEA4-53BF-6949-B3D7-2EDF43ADE0D2}" type="pres">
      <dgm:prSet presAssocID="{532FD203-F7B4-FE40-A0ED-4DC233D1E4BC}" presName="compositeShape" presStyleCnt="0">
        <dgm:presLayoutVars>
          <dgm:chMax val="2"/>
          <dgm:dir/>
          <dgm:resizeHandles val="exact"/>
        </dgm:presLayoutVars>
      </dgm:prSet>
      <dgm:spPr/>
      <dgm:t>
        <a:bodyPr/>
        <a:lstStyle/>
        <a:p>
          <a:endParaRPr lang="en-US"/>
        </a:p>
      </dgm:t>
    </dgm:pt>
    <dgm:pt modelId="{9B3BFCDC-2DB8-F840-9C60-B12ED6D0CDA5}" type="pres">
      <dgm:prSet presAssocID="{532FD203-F7B4-FE40-A0ED-4DC233D1E4BC}" presName="ribbon" presStyleLbl="node1" presStyleIdx="0" presStyleCnt="1"/>
      <dgm:spPr/>
    </dgm:pt>
    <dgm:pt modelId="{1BC669CF-078A-F74F-B480-B43B7FBC1AC5}" type="pres">
      <dgm:prSet presAssocID="{532FD203-F7B4-FE40-A0ED-4DC233D1E4BC}" presName="leftArrowText" presStyleLbl="node1" presStyleIdx="0" presStyleCnt="1">
        <dgm:presLayoutVars>
          <dgm:chMax val="0"/>
          <dgm:bulletEnabled val="1"/>
        </dgm:presLayoutVars>
      </dgm:prSet>
      <dgm:spPr/>
      <dgm:t>
        <a:bodyPr/>
        <a:lstStyle/>
        <a:p>
          <a:endParaRPr lang="en-US"/>
        </a:p>
      </dgm:t>
    </dgm:pt>
    <dgm:pt modelId="{A4763331-7ADD-7247-BA85-F8D0AE54CE6F}" type="pres">
      <dgm:prSet presAssocID="{532FD203-F7B4-FE40-A0ED-4DC233D1E4BC}" presName="rightArrowText" presStyleLbl="node1" presStyleIdx="0" presStyleCnt="1">
        <dgm:presLayoutVars>
          <dgm:chMax val="0"/>
          <dgm:bulletEnabled val="1"/>
        </dgm:presLayoutVars>
      </dgm:prSet>
      <dgm:spPr/>
      <dgm:t>
        <a:bodyPr/>
        <a:lstStyle/>
        <a:p>
          <a:endParaRPr lang="en-US"/>
        </a:p>
      </dgm:t>
    </dgm:pt>
  </dgm:ptLst>
  <dgm:cxnLst>
    <dgm:cxn modelId="{538AEFD4-D5D8-544F-8C4A-F2F806EB8AD1}" srcId="{532FD203-F7B4-FE40-A0ED-4DC233D1E4BC}" destId="{F02D9951-E3E2-B345-9185-FE51A7E4135F}" srcOrd="0" destOrd="0" parTransId="{6C44EC49-117B-344A-86E8-CEF2941E18A0}" sibTransId="{28263FE9-6B8B-394B-B201-91FB97645AE5}"/>
    <dgm:cxn modelId="{7E19753A-0183-4F54-90E2-275C003717BE}" type="presOf" srcId="{532FD203-F7B4-FE40-A0ED-4DC233D1E4BC}" destId="{664DEEA4-53BF-6949-B3D7-2EDF43ADE0D2}" srcOrd="0" destOrd="0" presId="urn:microsoft.com/office/officeart/2005/8/layout/arrow6"/>
    <dgm:cxn modelId="{B607190F-B68D-E648-88FD-6C0DB56A70F1}" srcId="{532FD203-F7B4-FE40-A0ED-4DC233D1E4BC}" destId="{FCE2E75D-8225-624C-A6CC-9D0BE830D5F1}" srcOrd="1" destOrd="0" parTransId="{BC505C46-84F5-4041-9605-29AD58628A68}" sibTransId="{F923CAD4-8736-7D48-8942-680F22ECD8E7}"/>
    <dgm:cxn modelId="{76CBC3F6-AFCD-463D-BFED-C318CC8EF21C}" type="presOf" srcId="{F02D9951-E3E2-B345-9185-FE51A7E4135F}" destId="{1BC669CF-078A-F74F-B480-B43B7FBC1AC5}" srcOrd="0" destOrd="0" presId="urn:microsoft.com/office/officeart/2005/8/layout/arrow6"/>
    <dgm:cxn modelId="{32EB3DDC-90BF-4E20-BD10-ED455864885E}" type="presOf" srcId="{FCE2E75D-8225-624C-A6CC-9D0BE830D5F1}" destId="{A4763331-7ADD-7247-BA85-F8D0AE54CE6F}" srcOrd="0" destOrd="0" presId="urn:microsoft.com/office/officeart/2005/8/layout/arrow6"/>
    <dgm:cxn modelId="{87E2202F-BCF3-489C-9855-9D2EE64E5685}" type="presParOf" srcId="{664DEEA4-53BF-6949-B3D7-2EDF43ADE0D2}" destId="{9B3BFCDC-2DB8-F840-9C60-B12ED6D0CDA5}" srcOrd="0" destOrd="0" presId="urn:microsoft.com/office/officeart/2005/8/layout/arrow6"/>
    <dgm:cxn modelId="{2F193B9C-8E08-4C1D-A42B-F762E880E849}" type="presParOf" srcId="{664DEEA4-53BF-6949-B3D7-2EDF43ADE0D2}" destId="{1BC669CF-078A-F74F-B480-B43B7FBC1AC5}" srcOrd="1" destOrd="0" presId="urn:microsoft.com/office/officeart/2005/8/layout/arrow6"/>
    <dgm:cxn modelId="{D1A31632-36A4-4078-B6DC-77D8E8917B84}" type="presParOf" srcId="{664DEEA4-53BF-6949-B3D7-2EDF43ADE0D2}" destId="{A4763331-7ADD-7247-BA85-F8D0AE54CE6F}"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BFCDC-2DB8-F840-9C60-B12ED6D0CDA5}">
      <dsp:nvSpPr>
        <dsp:cNvPr id="0" name=""/>
        <dsp:cNvSpPr/>
      </dsp:nvSpPr>
      <dsp:spPr>
        <a:xfrm>
          <a:off x="0" y="617061"/>
          <a:ext cx="8229600" cy="3291840"/>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C669CF-078A-F74F-B480-B43B7FBC1AC5}">
      <dsp:nvSpPr>
        <dsp:cNvPr id="0" name=""/>
        <dsp:cNvSpPr/>
      </dsp:nvSpPr>
      <dsp:spPr>
        <a:xfrm>
          <a:off x="987552" y="1193133"/>
          <a:ext cx="2715768" cy="16130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5796" rIns="0" bIns="156210" numCol="1" spcCol="1270" anchor="ctr" anchorCtr="0">
          <a:noAutofit/>
        </a:bodyPr>
        <a:lstStyle/>
        <a:p>
          <a:pPr lvl="0" algn="ctr" defTabSz="1822450">
            <a:lnSpc>
              <a:spcPct val="90000"/>
            </a:lnSpc>
            <a:spcBef>
              <a:spcPct val="0"/>
            </a:spcBef>
            <a:spcAft>
              <a:spcPct val="35000"/>
            </a:spcAft>
          </a:pPr>
          <a:r>
            <a:rPr lang="en-US" sz="4100" kern="1200" dirty="0" smtClean="0"/>
            <a:t>Teaching science facts</a:t>
          </a:r>
          <a:endParaRPr lang="en-US" sz="4100" kern="1200" dirty="0"/>
        </a:p>
      </dsp:txBody>
      <dsp:txXfrm>
        <a:off x="987552" y="1193133"/>
        <a:ext cx="2715768" cy="1613001"/>
      </dsp:txXfrm>
    </dsp:sp>
    <dsp:sp modelId="{A4763331-7ADD-7247-BA85-F8D0AE54CE6F}">
      <dsp:nvSpPr>
        <dsp:cNvPr id="0" name=""/>
        <dsp:cNvSpPr/>
      </dsp:nvSpPr>
      <dsp:spPr>
        <a:xfrm>
          <a:off x="4114800" y="1719827"/>
          <a:ext cx="3209544" cy="16130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5796" rIns="0" bIns="156210" numCol="1" spcCol="1270" anchor="ctr" anchorCtr="0">
          <a:noAutofit/>
        </a:bodyPr>
        <a:lstStyle/>
        <a:p>
          <a:pPr lvl="0" algn="ctr" defTabSz="1822450">
            <a:lnSpc>
              <a:spcPct val="90000"/>
            </a:lnSpc>
            <a:spcBef>
              <a:spcPct val="0"/>
            </a:spcBef>
            <a:spcAft>
              <a:spcPct val="35000"/>
            </a:spcAft>
          </a:pPr>
          <a:r>
            <a:rPr lang="en-US" sz="4100" kern="1200" dirty="0" smtClean="0"/>
            <a:t>3-D student performance</a:t>
          </a:r>
          <a:endParaRPr lang="en-US" sz="4100" kern="1200" dirty="0"/>
        </a:p>
      </dsp:txBody>
      <dsp:txXfrm>
        <a:off x="4114800" y="1719827"/>
        <a:ext cx="3209544" cy="1613001"/>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E4C5F4-EEA8-49FE-9D5F-5C96C0AC75DD}" type="datetimeFigureOut">
              <a:rPr lang="en-US" smtClean="0"/>
              <a:t>02/25/2014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201218-30F3-4203-8860-618ED23C1A9C}" type="slidenum">
              <a:rPr lang="en-US" smtClean="0"/>
              <a:t>‹#›</a:t>
            </a:fld>
            <a:endParaRPr lang="en-US"/>
          </a:p>
        </p:txBody>
      </p:sp>
    </p:spTree>
    <p:extLst>
      <p:ext uri="{BB962C8B-B14F-4D97-AF65-F5344CB8AC3E}">
        <p14:creationId xmlns:p14="http://schemas.microsoft.com/office/powerpoint/2010/main" val="130197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9:20</a:t>
            </a:r>
          </a:p>
          <a:p>
            <a:r>
              <a:rPr lang="en-US" dirty="0" smtClean="0"/>
              <a:t>Our instructional strategies will need to incorporate</a:t>
            </a:r>
            <a:r>
              <a:rPr lang="en-US" baseline="0" dirty="0" smtClean="0"/>
              <a:t> the Core Ideas into the other two dimensions.</a:t>
            </a:r>
            <a:endParaRPr lang="en-US" dirty="0" smtClean="0"/>
          </a:p>
          <a:p>
            <a:r>
              <a:rPr lang="en-US" dirty="0" smtClean="0"/>
              <a:t>Effective science</a:t>
            </a:r>
            <a:r>
              <a:rPr lang="en-US" baseline="0" dirty="0" smtClean="0"/>
              <a:t> learning will require students to be performing in all three dimensions with the Core Ideas now infused with the other two dimensions.</a:t>
            </a:r>
          </a:p>
          <a:p>
            <a:endParaRPr lang="en-US" baseline="0" dirty="0" smtClean="0"/>
          </a:p>
          <a:p>
            <a:r>
              <a:rPr lang="en-US" baseline="0" dirty="0" smtClean="0"/>
              <a:t>Old way- (left) teacher focused</a:t>
            </a:r>
          </a:p>
          <a:p>
            <a:r>
              <a:rPr lang="en-US" baseline="0" dirty="0" smtClean="0"/>
              <a:t>New way- (right) student focused</a:t>
            </a:r>
            <a:endParaRPr lang="en-US" dirty="0"/>
          </a:p>
        </p:txBody>
      </p:sp>
      <p:sp>
        <p:nvSpPr>
          <p:cNvPr id="4" name="Slide Number Placeholder 3"/>
          <p:cNvSpPr>
            <a:spLocks noGrp="1"/>
          </p:cNvSpPr>
          <p:nvPr>
            <p:ph type="sldNum" sz="quarter" idx="10"/>
          </p:nvPr>
        </p:nvSpPr>
        <p:spPr/>
        <p:txBody>
          <a:bodyPr/>
          <a:lstStyle/>
          <a:p>
            <a:fld id="{28C29350-7D7B-46CA-B988-2FD5283496F6}" type="slidenum">
              <a:rPr lang="en-US" smtClean="0"/>
              <a:t>5</a:t>
            </a:fld>
            <a:endParaRPr lang="en-US"/>
          </a:p>
        </p:txBody>
      </p:sp>
    </p:spTree>
    <p:extLst>
      <p:ext uri="{BB962C8B-B14F-4D97-AF65-F5344CB8AC3E}">
        <p14:creationId xmlns:p14="http://schemas.microsoft.com/office/powerpoint/2010/main" val="118208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standard</a:t>
            </a:r>
            <a:r>
              <a:rPr lang="en-US" baseline="0" dirty="0" smtClean="0"/>
              <a:t> basically place the method for learning the Core Ideas of science in the doing science model. </a:t>
            </a:r>
            <a:endParaRPr lang="en-US" dirty="0"/>
          </a:p>
        </p:txBody>
      </p:sp>
      <p:sp>
        <p:nvSpPr>
          <p:cNvPr id="4" name="Slide Number Placeholder 3"/>
          <p:cNvSpPr>
            <a:spLocks noGrp="1"/>
          </p:cNvSpPr>
          <p:nvPr>
            <p:ph type="sldNum" sz="quarter" idx="10"/>
          </p:nvPr>
        </p:nvSpPr>
        <p:spPr/>
        <p:txBody>
          <a:bodyPr/>
          <a:lstStyle/>
          <a:p>
            <a:fld id="{7F3E1116-636F-9246-89C8-C6D74010A275}" type="slidenum">
              <a:rPr lang="en-US" smtClean="0"/>
              <a:t>14</a:t>
            </a:fld>
            <a:endParaRPr lang="en-US"/>
          </a:p>
        </p:txBody>
      </p:sp>
    </p:spTree>
    <p:extLst>
      <p:ext uri="{BB962C8B-B14F-4D97-AF65-F5344CB8AC3E}">
        <p14:creationId xmlns:p14="http://schemas.microsoft.com/office/powerpoint/2010/main" val="264392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a:t>
            </a:r>
            <a:r>
              <a:rPr lang="en-US" baseline="0" dirty="0" smtClean="0"/>
              <a:t> must engage teachers in the dimensions of science as well with the rationale for how children learn and the pedagogy consistent with how they learn. </a:t>
            </a:r>
            <a:endParaRPr lang="en-US" dirty="0"/>
          </a:p>
        </p:txBody>
      </p:sp>
      <p:sp>
        <p:nvSpPr>
          <p:cNvPr id="4" name="Slide Number Placeholder 3"/>
          <p:cNvSpPr>
            <a:spLocks noGrp="1"/>
          </p:cNvSpPr>
          <p:nvPr>
            <p:ph type="sldNum" sz="quarter" idx="10"/>
          </p:nvPr>
        </p:nvSpPr>
        <p:spPr/>
        <p:txBody>
          <a:bodyPr/>
          <a:lstStyle/>
          <a:p>
            <a:fld id="{7F3E1116-636F-9246-89C8-C6D74010A275}" type="slidenum">
              <a:rPr lang="en-US" smtClean="0"/>
              <a:t>15</a:t>
            </a:fld>
            <a:endParaRPr lang="en-US"/>
          </a:p>
        </p:txBody>
      </p:sp>
    </p:spTree>
    <p:extLst>
      <p:ext uri="{BB962C8B-B14F-4D97-AF65-F5344CB8AC3E}">
        <p14:creationId xmlns:p14="http://schemas.microsoft.com/office/powerpoint/2010/main" val="585133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Professional</a:t>
            </a:r>
            <a:r>
              <a:rPr lang="en-US" baseline="0" dirty="0" smtClean="0"/>
              <a:t> growth is a lifelong endeavor and professional development must afford teachers with experience that engage them continuously in growth.  Providing them with opportunities to reflect on their learning and the application to their own classroom is critical.  What distinguishes </a:t>
            </a:r>
            <a:r>
              <a:rPr lang="en-US" baseline="0" dirty="0" err="1" smtClean="0"/>
              <a:t>inservice</a:t>
            </a:r>
            <a:r>
              <a:rPr lang="en-US" baseline="0" dirty="0" smtClean="0"/>
              <a:t> from </a:t>
            </a:r>
            <a:r>
              <a:rPr lang="en-US" baseline="0" dirty="0" err="1" smtClean="0"/>
              <a:t>preservice</a:t>
            </a:r>
            <a:r>
              <a:rPr lang="en-US" baseline="0" dirty="0" smtClean="0"/>
              <a:t> is the opportunity for teachers to immediately apply learning to their teaching hence deepening the value for the changes. </a:t>
            </a:r>
            <a:endParaRPr lang="en-US" dirty="0"/>
          </a:p>
        </p:txBody>
      </p:sp>
      <p:sp>
        <p:nvSpPr>
          <p:cNvPr id="4" name="Slide Number Placeholder 3"/>
          <p:cNvSpPr>
            <a:spLocks noGrp="1"/>
          </p:cNvSpPr>
          <p:nvPr>
            <p:ph type="sldNum" sz="quarter" idx="10"/>
          </p:nvPr>
        </p:nvSpPr>
        <p:spPr/>
        <p:txBody>
          <a:bodyPr/>
          <a:lstStyle/>
          <a:p>
            <a:fld id="{7F3E1116-636F-9246-89C8-C6D74010A275}" type="slidenum">
              <a:rPr lang="en-US" smtClean="0"/>
              <a:t>16</a:t>
            </a:fld>
            <a:endParaRPr lang="en-US"/>
          </a:p>
        </p:txBody>
      </p:sp>
    </p:spTree>
    <p:extLst>
      <p:ext uri="{BB962C8B-B14F-4D97-AF65-F5344CB8AC3E}">
        <p14:creationId xmlns:p14="http://schemas.microsoft.com/office/powerpoint/2010/main" val="63213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Continuous</a:t>
            </a:r>
            <a:r>
              <a:rPr lang="en-US" baseline="0" dirty="0" smtClean="0"/>
              <a:t> professional growth requires the teachers to be involved in the planning of their own growth.  Collaboration in advance of PD programs is a critical component of successful PD. </a:t>
            </a:r>
            <a:endParaRPr lang="en-US" dirty="0"/>
          </a:p>
        </p:txBody>
      </p:sp>
      <p:sp>
        <p:nvSpPr>
          <p:cNvPr id="4" name="Slide Number Placeholder 3"/>
          <p:cNvSpPr>
            <a:spLocks noGrp="1"/>
          </p:cNvSpPr>
          <p:nvPr>
            <p:ph type="sldNum" sz="quarter" idx="10"/>
          </p:nvPr>
        </p:nvSpPr>
        <p:spPr/>
        <p:txBody>
          <a:bodyPr/>
          <a:lstStyle/>
          <a:p>
            <a:fld id="{7F3E1116-636F-9246-89C8-C6D74010A275}" type="slidenum">
              <a:rPr lang="en-US" smtClean="0"/>
              <a:t>17</a:t>
            </a:fld>
            <a:endParaRPr lang="en-US"/>
          </a:p>
        </p:txBody>
      </p:sp>
    </p:spTree>
    <p:extLst>
      <p:ext uri="{BB962C8B-B14F-4D97-AF65-F5344CB8AC3E}">
        <p14:creationId xmlns:p14="http://schemas.microsoft.com/office/powerpoint/2010/main" val="74255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B8E3AB-AE79-4023-90F0-1AAC5171D6DD}" type="datetimeFigureOut">
              <a:rPr lang="en-US" smtClean="0"/>
              <a:t>02/25/2014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5DDDD-2F46-4F5B-AA8E-7D9CEB12A886}" type="slidenum">
              <a:rPr lang="en-US" smtClean="0"/>
              <a:t>‹#›</a:t>
            </a:fld>
            <a:endParaRPr lang="en-US"/>
          </a:p>
        </p:txBody>
      </p:sp>
    </p:spTree>
    <p:extLst>
      <p:ext uri="{BB962C8B-B14F-4D97-AF65-F5344CB8AC3E}">
        <p14:creationId xmlns:p14="http://schemas.microsoft.com/office/powerpoint/2010/main" val="678102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8E3AB-AE79-4023-90F0-1AAC5171D6DD}" type="datetimeFigureOut">
              <a:rPr lang="en-US" smtClean="0"/>
              <a:t>02/25/2014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5DDDD-2F46-4F5B-AA8E-7D9CEB12A886}" type="slidenum">
              <a:rPr lang="en-US" smtClean="0"/>
              <a:t>‹#›</a:t>
            </a:fld>
            <a:endParaRPr lang="en-US"/>
          </a:p>
        </p:txBody>
      </p:sp>
    </p:spTree>
    <p:extLst>
      <p:ext uri="{BB962C8B-B14F-4D97-AF65-F5344CB8AC3E}">
        <p14:creationId xmlns:p14="http://schemas.microsoft.com/office/powerpoint/2010/main" val="80556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8E3AB-AE79-4023-90F0-1AAC5171D6DD}" type="datetimeFigureOut">
              <a:rPr lang="en-US" smtClean="0"/>
              <a:t>02/25/2014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5DDDD-2F46-4F5B-AA8E-7D9CEB12A886}" type="slidenum">
              <a:rPr lang="en-US" smtClean="0"/>
              <a:t>‹#›</a:t>
            </a:fld>
            <a:endParaRPr lang="en-US"/>
          </a:p>
        </p:txBody>
      </p:sp>
    </p:spTree>
    <p:extLst>
      <p:ext uri="{BB962C8B-B14F-4D97-AF65-F5344CB8AC3E}">
        <p14:creationId xmlns:p14="http://schemas.microsoft.com/office/powerpoint/2010/main" val="2790543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8E3AB-AE79-4023-90F0-1AAC5171D6DD}" type="datetimeFigureOut">
              <a:rPr lang="en-US" smtClean="0"/>
              <a:t>02/25/2014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5DDDD-2F46-4F5B-AA8E-7D9CEB12A886}" type="slidenum">
              <a:rPr lang="en-US" smtClean="0"/>
              <a:t>‹#›</a:t>
            </a:fld>
            <a:endParaRPr lang="en-US"/>
          </a:p>
        </p:txBody>
      </p:sp>
    </p:spTree>
    <p:extLst>
      <p:ext uri="{BB962C8B-B14F-4D97-AF65-F5344CB8AC3E}">
        <p14:creationId xmlns:p14="http://schemas.microsoft.com/office/powerpoint/2010/main" val="432069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B8E3AB-AE79-4023-90F0-1AAC5171D6DD}" type="datetimeFigureOut">
              <a:rPr lang="en-US" smtClean="0"/>
              <a:t>02/25/2014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5DDDD-2F46-4F5B-AA8E-7D9CEB12A886}" type="slidenum">
              <a:rPr lang="en-US" smtClean="0"/>
              <a:t>‹#›</a:t>
            </a:fld>
            <a:endParaRPr lang="en-US"/>
          </a:p>
        </p:txBody>
      </p:sp>
    </p:spTree>
    <p:extLst>
      <p:ext uri="{BB962C8B-B14F-4D97-AF65-F5344CB8AC3E}">
        <p14:creationId xmlns:p14="http://schemas.microsoft.com/office/powerpoint/2010/main" val="103696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B8E3AB-AE79-4023-90F0-1AAC5171D6DD}" type="datetimeFigureOut">
              <a:rPr lang="en-US" smtClean="0"/>
              <a:t>02/25/2014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5DDDD-2F46-4F5B-AA8E-7D9CEB12A886}" type="slidenum">
              <a:rPr lang="en-US" smtClean="0"/>
              <a:t>‹#›</a:t>
            </a:fld>
            <a:endParaRPr lang="en-US"/>
          </a:p>
        </p:txBody>
      </p:sp>
    </p:spTree>
    <p:extLst>
      <p:ext uri="{BB962C8B-B14F-4D97-AF65-F5344CB8AC3E}">
        <p14:creationId xmlns:p14="http://schemas.microsoft.com/office/powerpoint/2010/main" val="160930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B8E3AB-AE79-4023-90F0-1AAC5171D6DD}" type="datetimeFigureOut">
              <a:rPr lang="en-US" smtClean="0"/>
              <a:t>02/25/2014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35DDDD-2F46-4F5B-AA8E-7D9CEB12A886}" type="slidenum">
              <a:rPr lang="en-US" smtClean="0"/>
              <a:t>‹#›</a:t>
            </a:fld>
            <a:endParaRPr lang="en-US"/>
          </a:p>
        </p:txBody>
      </p:sp>
    </p:spTree>
    <p:extLst>
      <p:ext uri="{BB962C8B-B14F-4D97-AF65-F5344CB8AC3E}">
        <p14:creationId xmlns:p14="http://schemas.microsoft.com/office/powerpoint/2010/main" val="149729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B8E3AB-AE79-4023-90F0-1AAC5171D6DD}" type="datetimeFigureOut">
              <a:rPr lang="en-US" smtClean="0"/>
              <a:t>02/25/2014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35DDDD-2F46-4F5B-AA8E-7D9CEB12A886}" type="slidenum">
              <a:rPr lang="en-US" smtClean="0"/>
              <a:t>‹#›</a:t>
            </a:fld>
            <a:endParaRPr lang="en-US"/>
          </a:p>
        </p:txBody>
      </p:sp>
    </p:spTree>
    <p:extLst>
      <p:ext uri="{BB962C8B-B14F-4D97-AF65-F5344CB8AC3E}">
        <p14:creationId xmlns:p14="http://schemas.microsoft.com/office/powerpoint/2010/main" val="74723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8E3AB-AE79-4023-90F0-1AAC5171D6DD}" type="datetimeFigureOut">
              <a:rPr lang="en-US" smtClean="0"/>
              <a:t>02/25/2014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35DDDD-2F46-4F5B-AA8E-7D9CEB12A886}" type="slidenum">
              <a:rPr lang="en-US" smtClean="0"/>
              <a:t>‹#›</a:t>
            </a:fld>
            <a:endParaRPr lang="en-US"/>
          </a:p>
        </p:txBody>
      </p:sp>
    </p:spTree>
    <p:extLst>
      <p:ext uri="{BB962C8B-B14F-4D97-AF65-F5344CB8AC3E}">
        <p14:creationId xmlns:p14="http://schemas.microsoft.com/office/powerpoint/2010/main" val="358060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8E3AB-AE79-4023-90F0-1AAC5171D6DD}" type="datetimeFigureOut">
              <a:rPr lang="en-US" smtClean="0"/>
              <a:t>02/25/2014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5DDDD-2F46-4F5B-AA8E-7D9CEB12A886}" type="slidenum">
              <a:rPr lang="en-US" smtClean="0"/>
              <a:t>‹#›</a:t>
            </a:fld>
            <a:endParaRPr lang="en-US"/>
          </a:p>
        </p:txBody>
      </p:sp>
    </p:spTree>
    <p:extLst>
      <p:ext uri="{BB962C8B-B14F-4D97-AF65-F5344CB8AC3E}">
        <p14:creationId xmlns:p14="http://schemas.microsoft.com/office/powerpoint/2010/main" val="273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8E3AB-AE79-4023-90F0-1AAC5171D6DD}" type="datetimeFigureOut">
              <a:rPr lang="en-US" smtClean="0"/>
              <a:t>02/25/2014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5DDDD-2F46-4F5B-AA8E-7D9CEB12A886}" type="slidenum">
              <a:rPr lang="en-US" smtClean="0"/>
              <a:t>‹#›</a:t>
            </a:fld>
            <a:endParaRPr lang="en-US"/>
          </a:p>
        </p:txBody>
      </p:sp>
    </p:spTree>
    <p:extLst>
      <p:ext uri="{BB962C8B-B14F-4D97-AF65-F5344CB8AC3E}">
        <p14:creationId xmlns:p14="http://schemas.microsoft.com/office/powerpoint/2010/main" val="2411468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8E3AB-AE79-4023-90F0-1AAC5171D6DD}" type="datetimeFigureOut">
              <a:rPr lang="en-US" smtClean="0"/>
              <a:t>02/25/2014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5DDDD-2F46-4F5B-AA8E-7D9CEB12A886}" type="slidenum">
              <a:rPr lang="en-US" smtClean="0"/>
              <a:t>‹#›</a:t>
            </a:fld>
            <a:endParaRPr lang="en-US"/>
          </a:p>
        </p:txBody>
      </p:sp>
    </p:spTree>
    <p:extLst>
      <p:ext uri="{BB962C8B-B14F-4D97-AF65-F5344CB8AC3E}">
        <p14:creationId xmlns:p14="http://schemas.microsoft.com/office/powerpoint/2010/main" val="1449565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 Vision </a:t>
            </a:r>
            <a:r>
              <a:rPr lang="en-US" dirty="0"/>
              <a:t>for Science Education in South </a:t>
            </a:r>
            <a:r>
              <a:rPr lang="en-US" dirty="0" smtClean="0"/>
              <a:t>Dakota</a:t>
            </a:r>
            <a:br>
              <a:rPr lang="en-US" dirty="0" smtClean="0"/>
            </a:br>
            <a:r>
              <a:rPr lang="en-US" sz="3100" dirty="0" smtClean="0">
                <a:solidFill>
                  <a:schemeClr val="bg1">
                    <a:lumMod val="50000"/>
                  </a:schemeClr>
                </a:solidFill>
              </a:rPr>
              <a:t>Sam Shaw</a:t>
            </a:r>
            <a:r>
              <a:rPr lang="en-US" dirty="0"/>
              <a:t/>
            </a:r>
            <a:br>
              <a:rPr lang="en-US" dirty="0"/>
            </a:br>
            <a:endParaRPr lang="en-US" sz="2200" dirty="0"/>
          </a:p>
        </p:txBody>
      </p:sp>
      <p:sp>
        <p:nvSpPr>
          <p:cNvPr id="3" name="Subtitle 2"/>
          <p:cNvSpPr>
            <a:spLocks noGrp="1"/>
          </p:cNvSpPr>
          <p:nvPr>
            <p:ph type="subTitle" idx="1"/>
          </p:nvPr>
        </p:nvSpPr>
        <p:spPr/>
        <p:txBody>
          <a:bodyPr>
            <a:normAutofit/>
          </a:bodyPr>
          <a:lstStyle/>
          <a:p>
            <a:r>
              <a:rPr lang="en-US" sz="2800" i="1" dirty="0"/>
              <a:t>NGSS Network Meeting</a:t>
            </a:r>
            <a:br>
              <a:rPr lang="en-US" sz="2800" i="1" dirty="0"/>
            </a:br>
            <a:r>
              <a:rPr lang="en-US" sz="2800" i="1" dirty="0"/>
              <a:t>Atlanta, Georgia</a:t>
            </a:r>
            <a:br>
              <a:rPr lang="en-US" sz="2800" i="1" dirty="0"/>
            </a:br>
            <a:r>
              <a:rPr lang="en-US" sz="2800" i="1" dirty="0"/>
              <a:t>Feb. 18, 2014</a:t>
            </a:r>
          </a:p>
        </p:txBody>
      </p:sp>
    </p:spTree>
    <p:extLst>
      <p:ext uri="{BB962C8B-B14F-4D97-AF65-F5344CB8AC3E}">
        <p14:creationId xmlns:p14="http://schemas.microsoft.com/office/powerpoint/2010/main" val="3419282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229600" cy="1143000"/>
          </a:xfrm>
        </p:spPr>
        <p:txBody>
          <a:bodyPr/>
          <a:lstStyle/>
          <a:p>
            <a:r>
              <a:rPr lang="en-US" dirty="0" smtClean="0">
                <a:solidFill>
                  <a:schemeClr val="bg1"/>
                </a:solidFill>
              </a:rPr>
              <a:t>Summer 2013</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Summer Science Academies for MS/HS</a:t>
            </a:r>
          </a:p>
          <a:p>
            <a:pPr lvl="1"/>
            <a:r>
              <a:rPr lang="en-US" dirty="0" smtClean="0"/>
              <a:t>3 dimensions</a:t>
            </a:r>
          </a:p>
          <a:p>
            <a:pPr lvl="1"/>
            <a:r>
              <a:rPr lang="en-US" dirty="0" smtClean="0"/>
              <a:t>Conceptual shifts</a:t>
            </a:r>
          </a:p>
          <a:p>
            <a:pPr lvl="1"/>
            <a:r>
              <a:rPr lang="en-US" dirty="0" smtClean="0"/>
              <a:t>Engineering</a:t>
            </a:r>
          </a:p>
          <a:p>
            <a:pPr lvl="1"/>
            <a:r>
              <a:rPr lang="en-US" dirty="0" smtClean="0"/>
              <a:t>Utilization of NGSS materials</a:t>
            </a:r>
          </a:p>
          <a:p>
            <a:r>
              <a:rPr lang="en-US" dirty="0"/>
              <a:t>Trained approximately 400 teachers (~50%)</a:t>
            </a:r>
          </a:p>
          <a:p>
            <a:pPr marL="0" indent="0">
              <a:buNone/>
            </a:pPr>
            <a:endParaRPr lang="en-US" dirty="0" smtClean="0"/>
          </a:p>
          <a:p>
            <a:pPr marL="914400" lvl="2" indent="0">
              <a:buNone/>
            </a:pPr>
            <a:endParaRPr lang="en-US" dirty="0"/>
          </a:p>
        </p:txBody>
      </p:sp>
    </p:spTree>
    <p:extLst>
      <p:ext uri="{BB962C8B-B14F-4D97-AF65-F5344CB8AC3E}">
        <p14:creationId xmlns:p14="http://schemas.microsoft.com/office/powerpoint/2010/main" val="2378274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482"/>
            <a:ext cx="8229600" cy="1143000"/>
          </a:xfrm>
        </p:spPr>
        <p:txBody>
          <a:bodyPr/>
          <a:lstStyle/>
          <a:p>
            <a:r>
              <a:rPr lang="en-US" dirty="0" smtClean="0">
                <a:solidFill>
                  <a:schemeClr val="bg1"/>
                </a:solidFill>
              </a:rPr>
              <a:t>Teacher Interpretations…</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US" dirty="0" smtClean="0"/>
              <a:t>Feedback:</a:t>
            </a:r>
          </a:p>
          <a:p>
            <a:pPr lvl="1"/>
            <a:r>
              <a:rPr lang="en-US" dirty="0" smtClean="0"/>
              <a:t>(Course Survey) Engineering is foreign to most teachers</a:t>
            </a:r>
          </a:p>
          <a:p>
            <a:pPr lvl="1"/>
            <a:r>
              <a:rPr lang="en-US" dirty="0" smtClean="0"/>
              <a:t>(Lead Teacher Observation) Facilitation requires practice</a:t>
            </a:r>
          </a:p>
          <a:p>
            <a:pPr lvl="1"/>
            <a:r>
              <a:rPr lang="en-US" dirty="0" smtClean="0"/>
              <a:t>(Human Graph) Real-world applicability and College/Career Readiness were most important shifts.</a:t>
            </a:r>
          </a:p>
          <a:p>
            <a:pPr marL="457200" lvl="1" indent="0">
              <a:buNone/>
            </a:pPr>
            <a:endParaRPr lang="en-US" dirty="0"/>
          </a:p>
          <a:p>
            <a:r>
              <a:rPr lang="en-US" dirty="0" smtClean="0"/>
              <a:t>Misconceptions:</a:t>
            </a:r>
          </a:p>
          <a:p>
            <a:pPr lvl="1"/>
            <a:r>
              <a:rPr lang="en-US" dirty="0" smtClean="0"/>
              <a:t>“Framework is all about hands-on and will be expensive to implement”</a:t>
            </a:r>
          </a:p>
          <a:p>
            <a:pPr lvl="1"/>
            <a:r>
              <a:rPr lang="en-US" dirty="0" smtClean="0"/>
              <a:t>“My </a:t>
            </a:r>
            <a:r>
              <a:rPr lang="en-US" dirty="0"/>
              <a:t>concern is that ACT, SAT and colleges are not going to follow suit and our students will be ill prepared</a:t>
            </a:r>
            <a:r>
              <a:rPr lang="en-US" dirty="0" smtClean="0"/>
              <a:t>.”</a:t>
            </a:r>
            <a:r>
              <a:rPr lang="en-US" dirty="0"/>
              <a:t> </a:t>
            </a:r>
          </a:p>
        </p:txBody>
      </p:sp>
    </p:spTree>
    <p:extLst>
      <p:ext uri="{BB962C8B-B14F-4D97-AF65-F5344CB8AC3E}">
        <p14:creationId xmlns:p14="http://schemas.microsoft.com/office/powerpoint/2010/main" val="4015574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3447"/>
            <a:ext cx="8229600" cy="1143000"/>
          </a:xfrm>
        </p:spPr>
        <p:txBody>
          <a:bodyPr/>
          <a:lstStyle/>
          <a:p>
            <a:r>
              <a:rPr lang="en-US" dirty="0" smtClean="0">
                <a:solidFill>
                  <a:schemeClr val="bg1"/>
                </a:solidFill>
              </a:rPr>
              <a:t>Suggestions</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US" dirty="0" smtClean="0"/>
              <a:t>“Would </a:t>
            </a:r>
            <a:r>
              <a:rPr lang="en-US" dirty="0"/>
              <a:t>have been nice to have developed a lesson plan of our own that met the requirements of </a:t>
            </a:r>
            <a:r>
              <a:rPr lang="en-US" dirty="0" smtClean="0"/>
              <a:t>[the Framework]</a:t>
            </a:r>
            <a:r>
              <a:rPr lang="en-US" dirty="0" smtClean="0"/>
              <a:t> </a:t>
            </a:r>
            <a:r>
              <a:rPr lang="en-US" dirty="0"/>
              <a:t>during this workshop</a:t>
            </a:r>
            <a:r>
              <a:rPr lang="en-US" dirty="0" smtClean="0"/>
              <a:t>.”</a:t>
            </a:r>
          </a:p>
          <a:p>
            <a:r>
              <a:rPr lang="en-US" dirty="0" smtClean="0"/>
              <a:t>From this suggestion, we have molded our next iteration of the Science Academies for K-5 teachers.</a:t>
            </a:r>
          </a:p>
          <a:p>
            <a:pPr lvl="1"/>
            <a:r>
              <a:rPr lang="en-US" dirty="0" smtClean="0"/>
              <a:t>Can train up to 1120 K-5 teachers</a:t>
            </a:r>
          </a:p>
          <a:p>
            <a:pPr lvl="1"/>
            <a:r>
              <a:rPr lang="en-US" dirty="0" smtClean="0"/>
              <a:t>Created lesson plan template to reflect an instructional sequence identified by work with Lead Teachers (expectations for student performance varied)</a:t>
            </a:r>
          </a:p>
          <a:p>
            <a:r>
              <a:rPr lang="en-US" dirty="0" smtClean="0"/>
              <a:t>Future training will feature big ideas as they exist within a 3-D student performance.</a:t>
            </a:r>
            <a:endParaRPr lang="en-US" dirty="0"/>
          </a:p>
        </p:txBody>
      </p:sp>
    </p:spTree>
    <p:extLst>
      <p:ext uri="{BB962C8B-B14F-4D97-AF65-F5344CB8AC3E}">
        <p14:creationId xmlns:p14="http://schemas.microsoft.com/office/powerpoint/2010/main" val="1949240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29600" cy="1143000"/>
          </a:xfrm>
        </p:spPr>
        <p:txBody>
          <a:bodyPr/>
          <a:lstStyle/>
          <a:p>
            <a:r>
              <a:rPr lang="en-US" dirty="0" smtClean="0">
                <a:solidFill>
                  <a:schemeClr val="bg1"/>
                </a:solidFill>
              </a:rPr>
              <a:t>Framework and the NSES</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i="1" dirty="0"/>
              <a:t>“Explicit standards for teaching, professional development, education programs, and the education system were included in the original National Science Education Standards (NSES) published by the NRC in 1996 [7]. </a:t>
            </a:r>
          </a:p>
          <a:p>
            <a:pPr marL="0" indent="0">
              <a:buNone/>
            </a:pPr>
            <a:r>
              <a:rPr lang="en-US" i="1" dirty="0"/>
              <a:t>Although many of these standards are still relevant to K-12 science education today, the committee did not undertake a thorough review of these portions of the NSES.”</a:t>
            </a:r>
          </a:p>
          <a:p>
            <a:pPr marL="0" indent="0">
              <a:buNone/>
            </a:pPr>
            <a:r>
              <a:rPr lang="en-US" sz="2400" i="1" dirty="0">
                <a:solidFill>
                  <a:srgbClr val="FF0000"/>
                </a:solidFill>
              </a:rPr>
              <a:t>Framework Page 242</a:t>
            </a:r>
          </a:p>
        </p:txBody>
      </p:sp>
    </p:spTree>
    <p:extLst>
      <p:ext uri="{BB962C8B-B14F-4D97-AF65-F5344CB8AC3E}">
        <p14:creationId xmlns:p14="http://schemas.microsoft.com/office/powerpoint/2010/main" val="1841578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38200"/>
            <a:ext cx="8660119" cy="1572878"/>
          </a:xfrm>
        </p:spPr>
        <p:txBody>
          <a:bodyPr/>
          <a:lstStyle/>
          <a:p>
            <a:pPr algn="l"/>
            <a:r>
              <a:rPr lang="en-US" sz="2400" dirty="0" smtClean="0">
                <a:effectLst/>
              </a:rPr>
              <a:t>STANDARD A:  Professional </a:t>
            </a:r>
            <a:r>
              <a:rPr lang="en-US" sz="2400" dirty="0">
                <a:effectLst/>
              </a:rPr>
              <a:t>development for teachers of science requires </a:t>
            </a:r>
            <a:r>
              <a:rPr lang="en-US" sz="2400" dirty="0" smtClean="0">
                <a:effectLst/>
              </a:rPr>
              <a:t>learning </a:t>
            </a:r>
            <a:r>
              <a:rPr lang="en-US" sz="2400" dirty="0">
                <a:effectLst/>
              </a:rPr>
              <a:t>essential science content through the perspectives and methods of inquiry. </a:t>
            </a:r>
            <a:r>
              <a:rPr lang="en-US" sz="2400" dirty="0" smtClean="0">
                <a:effectLst/>
              </a:rPr>
              <a:t>  Science learning </a:t>
            </a:r>
            <a:r>
              <a:rPr lang="en-US" sz="2400" dirty="0">
                <a:effectLst/>
              </a:rPr>
              <a:t>experiences for teachers </a:t>
            </a:r>
            <a:r>
              <a:rPr lang="en-US" sz="2400" dirty="0" smtClean="0">
                <a:effectLst/>
              </a:rPr>
              <a:t>must</a:t>
            </a:r>
            <a:r>
              <a:rPr lang="en-US" sz="2000" dirty="0" smtClean="0">
                <a:effectLst/>
              </a:rPr>
              <a:t>:</a:t>
            </a:r>
            <a:endParaRPr lang="en-US" sz="2000" dirty="0"/>
          </a:p>
        </p:txBody>
      </p:sp>
      <p:sp>
        <p:nvSpPr>
          <p:cNvPr id="3" name="Content Placeholder 2"/>
          <p:cNvSpPr>
            <a:spLocks noGrp="1"/>
          </p:cNvSpPr>
          <p:nvPr>
            <p:ph idx="1"/>
          </p:nvPr>
        </p:nvSpPr>
        <p:spPr>
          <a:xfrm>
            <a:off x="152400" y="2286000"/>
            <a:ext cx="8660119" cy="4787154"/>
          </a:xfrm>
        </p:spPr>
        <p:txBody>
          <a:bodyPr>
            <a:normAutofit fontScale="70000" lnSpcReduction="20000"/>
          </a:bodyPr>
          <a:lstStyle/>
          <a:p>
            <a:r>
              <a:rPr lang="en-US" dirty="0" smtClean="0">
                <a:effectLst/>
              </a:rPr>
              <a:t>Involve </a:t>
            </a:r>
            <a:r>
              <a:rPr lang="en-US" dirty="0">
                <a:effectLst/>
              </a:rPr>
              <a:t>teachers in actively investigating </a:t>
            </a:r>
            <a:r>
              <a:rPr lang="en-US" dirty="0" smtClean="0"/>
              <a:t> </a:t>
            </a:r>
            <a:r>
              <a:rPr lang="en-US" dirty="0" smtClean="0">
                <a:effectLst/>
              </a:rPr>
              <a:t>phenomena </a:t>
            </a:r>
            <a:r>
              <a:rPr lang="en-US" dirty="0">
                <a:effectLst/>
              </a:rPr>
              <a:t>that can be studied </a:t>
            </a:r>
            <a:r>
              <a:rPr lang="en-US" dirty="0" smtClean="0">
                <a:effectLst/>
              </a:rPr>
              <a:t>scientifically</a:t>
            </a:r>
            <a:r>
              <a:rPr lang="en-US" dirty="0">
                <a:effectLst/>
              </a:rPr>
              <a:t>, interpreting results, and making sense of findings consistent with </a:t>
            </a:r>
            <a:r>
              <a:rPr lang="en-US" dirty="0" smtClean="0">
                <a:effectLst/>
              </a:rPr>
              <a:t>currently </a:t>
            </a:r>
            <a:r>
              <a:rPr lang="en-US" dirty="0">
                <a:effectLst/>
              </a:rPr>
              <a:t>accepted scientific understanding. Address issues, events, problems, or topics significant in science and of interest to participants. </a:t>
            </a:r>
            <a:endParaRPr lang="en-US" dirty="0"/>
          </a:p>
          <a:p>
            <a:pPr fontAlgn="auto"/>
            <a:r>
              <a:rPr lang="en-US" dirty="0">
                <a:effectLst/>
              </a:rPr>
              <a:t>Introduce teachers to scientific </a:t>
            </a:r>
            <a:r>
              <a:rPr lang="en-US" dirty="0" smtClean="0">
                <a:effectLst/>
              </a:rPr>
              <a:t>literature</a:t>
            </a:r>
            <a:r>
              <a:rPr lang="en-US" dirty="0">
                <a:effectLst/>
              </a:rPr>
              <a:t>, media</a:t>
            </a:r>
            <a:r>
              <a:rPr lang="en-US" dirty="0" smtClean="0">
                <a:effectLst/>
              </a:rPr>
              <a:t>, and </a:t>
            </a:r>
            <a:r>
              <a:rPr lang="en-US" dirty="0">
                <a:effectLst/>
              </a:rPr>
              <a:t>technological resources that expand their science knowledge and their ability to access further knowledge. </a:t>
            </a:r>
          </a:p>
          <a:p>
            <a:pPr fontAlgn="auto"/>
            <a:r>
              <a:rPr lang="en-US" dirty="0">
                <a:effectLst/>
              </a:rPr>
              <a:t>Build on the teacher’s current science understanding, ability, and attitudes. </a:t>
            </a:r>
          </a:p>
          <a:p>
            <a:pPr fontAlgn="auto"/>
            <a:r>
              <a:rPr lang="en-US" dirty="0">
                <a:effectLst/>
              </a:rPr>
              <a:t>Incorporate ongoing reflection on the process and outcomes of </a:t>
            </a:r>
            <a:r>
              <a:rPr lang="en-US" dirty="0" smtClean="0">
                <a:effectLst/>
              </a:rPr>
              <a:t>understanding </a:t>
            </a:r>
            <a:r>
              <a:rPr lang="en-US" dirty="0">
                <a:effectLst/>
              </a:rPr>
              <a:t>science </a:t>
            </a:r>
            <a:r>
              <a:rPr lang="en-US" dirty="0" smtClean="0">
                <a:effectLst/>
              </a:rPr>
              <a:t>through </a:t>
            </a:r>
            <a:r>
              <a:rPr lang="en-US" dirty="0">
                <a:effectLst/>
              </a:rPr>
              <a:t>inquiry. </a:t>
            </a:r>
          </a:p>
          <a:p>
            <a:pPr fontAlgn="auto"/>
            <a:r>
              <a:rPr lang="en-US" dirty="0">
                <a:effectLst/>
              </a:rPr>
              <a:t>Encourage and support teachers in efforts to collaborate. </a:t>
            </a:r>
            <a:r>
              <a:rPr lang="en-US" dirty="0" smtClean="0">
                <a:effectLst/>
              </a:rPr>
              <a:t/>
            </a:r>
            <a:br>
              <a:rPr lang="en-US" dirty="0" smtClean="0">
                <a:effectLst/>
              </a:rPr>
            </a:br>
            <a:r>
              <a:rPr lang="en-US" dirty="0" smtClean="0">
                <a:effectLst/>
              </a:rPr>
              <a:t/>
            </a:r>
            <a:br>
              <a:rPr lang="en-US" dirty="0" smtClean="0">
                <a:effectLst/>
              </a:rPr>
            </a:br>
            <a:r>
              <a:rPr lang="en-US" sz="2100" i="1" dirty="0" smtClean="0">
                <a:solidFill>
                  <a:srgbClr val="FF0000"/>
                </a:solidFill>
                <a:effectLst/>
              </a:rPr>
              <a:t>NSES  Page 59</a:t>
            </a:r>
            <a:endParaRPr lang="en-US" sz="2100" i="1" dirty="0">
              <a:solidFill>
                <a:srgbClr val="FF0000"/>
              </a:solidFill>
              <a:effectLst/>
            </a:endParaRPr>
          </a:p>
        </p:txBody>
      </p:sp>
    </p:spTree>
    <p:extLst>
      <p:ext uri="{BB962C8B-B14F-4D97-AF65-F5344CB8AC3E}">
        <p14:creationId xmlns:p14="http://schemas.microsoft.com/office/powerpoint/2010/main" val="4161401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06" y="838200"/>
            <a:ext cx="9021594" cy="1417638"/>
          </a:xfrm>
        </p:spPr>
        <p:txBody>
          <a:bodyPr>
            <a:normAutofit fontScale="90000"/>
          </a:bodyPr>
          <a:lstStyle/>
          <a:p>
            <a:pPr algn="l"/>
            <a:r>
              <a:rPr lang="en-US" sz="2400" dirty="0" smtClean="0">
                <a:effectLst/>
              </a:rPr>
              <a:t> </a:t>
            </a:r>
            <a:r>
              <a:rPr lang="en-US" sz="2400" b="1" dirty="0" smtClean="0">
                <a:effectLst/>
              </a:rPr>
              <a:t>STANDARD B:  Professional </a:t>
            </a:r>
            <a:r>
              <a:rPr lang="en-US" sz="2400" b="1" dirty="0">
                <a:effectLst/>
              </a:rPr>
              <a:t>development for teachers of science requires </a:t>
            </a:r>
            <a:r>
              <a:rPr lang="en-US" sz="2400" b="1" dirty="0" smtClean="0">
                <a:effectLst/>
              </a:rPr>
              <a:t>integrating </a:t>
            </a:r>
            <a:r>
              <a:rPr lang="en-US" sz="2400" b="1" dirty="0">
                <a:effectLst/>
              </a:rPr>
              <a:t>knowledge of science, learning, pedagogy, and students; it also requires applying that knowledge to science teaching. Learning experiences for teachers of </a:t>
            </a:r>
            <a:r>
              <a:rPr lang="en-US" sz="2400" b="1" dirty="0" smtClean="0">
                <a:effectLst/>
              </a:rPr>
              <a:t>science must:</a:t>
            </a:r>
            <a:endParaRPr lang="en-US" sz="2400" b="1" dirty="0"/>
          </a:p>
        </p:txBody>
      </p:sp>
      <p:sp>
        <p:nvSpPr>
          <p:cNvPr id="3" name="Content Placeholder 2"/>
          <p:cNvSpPr>
            <a:spLocks noGrp="1"/>
          </p:cNvSpPr>
          <p:nvPr>
            <p:ph idx="1"/>
          </p:nvPr>
        </p:nvSpPr>
        <p:spPr>
          <a:xfrm>
            <a:off x="457200" y="2286000"/>
            <a:ext cx="8400010" cy="4787154"/>
          </a:xfrm>
        </p:spPr>
        <p:txBody>
          <a:bodyPr>
            <a:normAutofit fontScale="77500" lnSpcReduction="20000"/>
          </a:bodyPr>
          <a:lstStyle/>
          <a:p>
            <a:pPr fontAlgn="auto"/>
            <a:r>
              <a:rPr lang="en-US" dirty="0">
                <a:effectLst/>
              </a:rPr>
              <a:t>Connect and integrate all pertinent aspects of science and science education. </a:t>
            </a:r>
          </a:p>
          <a:p>
            <a:pPr fontAlgn="auto"/>
            <a:r>
              <a:rPr lang="en-US" dirty="0">
                <a:effectLst/>
              </a:rPr>
              <a:t>Occur in a variety of places </a:t>
            </a:r>
            <a:r>
              <a:rPr lang="en-US" dirty="0" smtClean="0">
                <a:effectLst/>
              </a:rPr>
              <a:t>where </a:t>
            </a:r>
            <a:r>
              <a:rPr lang="en-US" dirty="0">
                <a:effectLst/>
              </a:rPr>
              <a:t>effective science teaching can be </a:t>
            </a:r>
            <a:r>
              <a:rPr lang="en-US" dirty="0" smtClean="0">
                <a:effectLst/>
              </a:rPr>
              <a:t>illustrated </a:t>
            </a:r>
            <a:r>
              <a:rPr lang="en-US" dirty="0">
                <a:effectLst/>
              </a:rPr>
              <a:t>and modeled, permitting </a:t>
            </a:r>
            <a:r>
              <a:rPr lang="en-US" dirty="0" smtClean="0">
                <a:effectLst/>
              </a:rPr>
              <a:t>teach</a:t>
            </a:r>
            <a:r>
              <a:rPr lang="en-US" dirty="0">
                <a:effectLst/>
              </a:rPr>
              <a:t>e</a:t>
            </a:r>
            <a:r>
              <a:rPr lang="en-US" dirty="0" smtClean="0">
                <a:effectLst/>
              </a:rPr>
              <a:t>rs </a:t>
            </a:r>
            <a:r>
              <a:rPr lang="en-US" dirty="0">
                <a:effectLst/>
              </a:rPr>
              <a:t>to struggle with real situations and expand their knowledge and skills in appropriate contexts. </a:t>
            </a:r>
          </a:p>
          <a:p>
            <a:pPr fontAlgn="auto"/>
            <a:r>
              <a:rPr lang="en-US" dirty="0">
                <a:effectLst/>
              </a:rPr>
              <a:t>Address teachers’ needs as learners and build on their current knowledge of science content, teaching, and learning. </a:t>
            </a:r>
          </a:p>
          <a:p>
            <a:r>
              <a:rPr lang="en-US" dirty="0">
                <a:effectLst/>
              </a:rPr>
              <a:t>Use inquiry, reflection</a:t>
            </a:r>
            <a:r>
              <a:rPr lang="en-US" dirty="0" smtClean="0">
                <a:effectLst/>
              </a:rPr>
              <a:t>, interpretation </a:t>
            </a:r>
            <a:r>
              <a:rPr lang="en-US" dirty="0">
                <a:effectLst/>
              </a:rPr>
              <a:t>of research</a:t>
            </a:r>
            <a:r>
              <a:rPr lang="en-US" dirty="0" smtClean="0">
                <a:effectLst/>
              </a:rPr>
              <a:t>, modeling</a:t>
            </a:r>
            <a:r>
              <a:rPr lang="en-US" dirty="0">
                <a:effectLst/>
              </a:rPr>
              <a:t>, and guided practice to build understanding and skill in science teaching. </a:t>
            </a:r>
            <a:br>
              <a:rPr lang="en-US" dirty="0">
                <a:effectLst/>
              </a:rPr>
            </a:br>
            <a:r>
              <a:rPr lang="en-US" dirty="0" smtClean="0">
                <a:effectLst/>
              </a:rPr>
              <a:t/>
            </a:r>
            <a:br>
              <a:rPr lang="en-US" dirty="0" smtClean="0">
                <a:effectLst/>
              </a:rPr>
            </a:br>
            <a:r>
              <a:rPr lang="en-US" sz="2200" i="1" dirty="0">
                <a:solidFill>
                  <a:srgbClr val="FF0000"/>
                </a:solidFill>
                <a:effectLst/>
              </a:rPr>
              <a:t>NSES  Page </a:t>
            </a:r>
            <a:r>
              <a:rPr lang="en-US" sz="2200" i="1" dirty="0" smtClean="0">
                <a:solidFill>
                  <a:srgbClr val="FF0000"/>
                </a:solidFill>
                <a:effectLst/>
              </a:rPr>
              <a:t>62</a:t>
            </a:r>
            <a:endParaRPr lang="en-US" sz="2200" i="1" dirty="0">
              <a:solidFill>
                <a:srgbClr val="FF0000"/>
              </a:solidFill>
              <a:effectLst/>
            </a:endParaRPr>
          </a:p>
          <a:p>
            <a:pPr fontAlgn="auto"/>
            <a:endParaRPr lang="en-US" dirty="0">
              <a:effectLst/>
            </a:endParaRPr>
          </a:p>
          <a:p>
            <a:endParaRPr lang="en-US" dirty="0"/>
          </a:p>
        </p:txBody>
      </p:sp>
    </p:spTree>
    <p:extLst>
      <p:ext uri="{BB962C8B-B14F-4D97-AF65-F5344CB8AC3E}">
        <p14:creationId xmlns:p14="http://schemas.microsoft.com/office/powerpoint/2010/main" val="2766003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644819" cy="1417638"/>
          </a:xfrm>
        </p:spPr>
        <p:txBody>
          <a:bodyPr/>
          <a:lstStyle/>
          <a:p>
            <a:pPr algn="l"/>
            <a:r>
              <a:rPr lang="en-US" sz="2400" dirty="0" smtClean="0">
                <a:effectLst/>
              </a:rPr>
              <a:t>STANDARD C:  Professional </a:t>
            </a:r>
            <a:r>
              <a:rPr lang="en-US" sz="2400" dirty="0">
                <a:effectLst/>
              </a:rPr>
              <a:t>development for teachers of science requires </a:t>
            </a:r>
            <a:r>
              <a:rPr lang="en-US" sz="2400" dirty="0" smtClean="0">
                <a:effectLst/>
              </a:rPr>
              <a:t>building </a:t>
            </a:r>
            <a:r>
              <a:rPr lang="en-US" sz="2400" dirty="0">
                <a:effectLst/>
              </a:rPr>
              <a:t>understanding and ability for lifelong learning. Professional development activities </a:t>
            </a:r>
            <a:r>
              <a:rPr lang="en-US" sz="2400" dirty="0" smtClean="0">
                <a:effectLst/>
              </a:rPr>
              <a:t>must:</a:t>
            </a:r>
            <a:endParaRPr lang="en-US" sz="2400" dirty="0"/>
          </a:p>
        </p:txBody>
      </p:sp>
      <p:sp>
        <p:nvSpPr>
          <p:cNvPr id="3" name="Content Placeholder 2"/>
          <p:cNvSpPr>
            <a:spLocks noGrp="1"/>
          </p:cNvSpPr>
          <p:nvPr>
            <p:ph idx="1"/>
          </p:nvPr>
        </p:nvSpPr>
        <p:spPr>
          <a:xfrm>
            <a:off x="148972" y="1752600"/>
            <a:ext cx="8960392" cy="5722013"/>
          </a:xfrm>
        </p:spPr>
        <p:txBody>
          <a:bodyPr>
            <a:normAutofit fontScale="70000" lnSpcReduction="20000"/>
          </a:bodyPr>
          <a:lstStyle/>
          <a:p>
            <a:pPr marL="0" indent="0">
              <a:buNone/>
            </a:pPr>
            <a:endParaRPr lang="en-US" dirty="0" smtClean="0"/>
          </a:p>
          <a:p>
            <a:r>
              <a:rPr lang="en-US" sz="3200" dirty="0">
                <a:effectLst/>
              </a:rPr>
              <a:t>Provide regular, frequent </a:t>
            </a:r>
            <a:r>
              <a:rPr lang="en-US" sz="3200" dirty="0" smtClean="0">
                <a:effectLst/>
              </a:rPr>
              <a:t>opportunities </a:t>
            </a:r>
            <a:r>
              <a:rPr lang="en-US" sz="3200" dirty="0">
                <a:effectLst/>
              </a:rPr>
              <a:t>for individual and collegial </a:t>
            </a:r>
            <a:r>
              <a:rPr lang="en-US" sz="3200" dirty="0" smtClean="0">
                <a:effectLst/>
              </a:rPr>
              <a:t>examination </a:t>
            </a:r>
            <a:r>
              <a:rPr lang="en-US" sz="3200" dirty="0">
                <a:effectLst/>
              </a:rPr>
              <a:t>and reflection on classroom and institutional practice. </a:t>
            </a:r>
            <a:endParaRPr lang="en-US" sz="3200" dirty="0"/>
          </a:p>
          <a:p>
            <a:r>
              <a:rPr lang="en-US" sz="3200" dirty="0" smtClean="0">
                <a:effectLst/>
              </a:rPr>
              <a:t>Provide opportunities for teachers to receive feedback about their teaching and to understand, analyze, and apply that feedback to improve their practice. </a:t>
            </a:r>
          </a:p>
          <a:p>
            <a:r>
              <a:rPr lang="en-US" sz="3200" dirty="0" smtClean="0">
                <a:effectLst/>
              </a:rPr>
              <a:t>Provide </a:t>
            </a:r>
            <a:r>
              <a:rPr lang="en-US" sz="3200" dirty="0">
                <a:effectLst/>
              </a:rPr>
              <a:t>opportunities for teachers </a:t>
            </a:r>
            <a:r>
              <a:rPr lang="en-US" sz="3200" dirty="0" smtClean="0">
                <a:effectLst/>
              </a:rPr>
              <a:t>to </a:t>
            </a:r>
            <a:r>
              <a:rPr lang="en-US" sz="3200" dirty="0">
                <a:effectLst/>
              </a:rPr>
              <a:t>learn and use various tools and techniques for self-reflection and </a:t>
            </a:r>
            <a:r>
              <a:rPr lang="en-US" sz="3200" dirty="0" smtClean="0">
                <a:effectLst/>
              </a:rPr>
              <a:t>collegial </a:t>
            </a:r>
            <a:r>
              <a:rPr lang="en-US" sz="3200" dirty="0">
                <a:effectLst/>
              </a:rPr>
              <a:t>reflection</a:t>
            </a:r>
            <a:r>
              <a:rPr lang="en-US" sz="3200" dirty="0" smtClean="0">
                <a:effectLst/>
              </a:rPr>
              <a:t>, such </a:t>
            </a:r>
            <a:r>
              <a:rPr lang="en-US" sz="3200" dirty="0">
                <a:effectLst/>
              </a:rPr>
              <a:t>as peer </a:t>
            </a:r>
            <a:r>
              <a:rPr lang="en-US" sz="3200" dirty="0" smtClean="0">
                <a:effectLst/>
              </a:rPr>
              <a:t>coaching</a:t>
            </a:r>
            <a:r>
              <a:rPr lang="en-US" sz="3200" dirty="0">
                <a:effectLst/>
              </a:rPr>
              <a:t>, portfolios, and journals</a:t>
            </a:r>
            <a:r>
              <a:rPr lang="en-US" sz="3200" dirty="0" smtClean="0">
                <a:effectLst/>
              </a:rPr>
              <a:t>.</a:t>
            </a:r>
            <a:endParaRPr lang="en-US" sz="3200" dirty="0">
              <a:effectLst/>
            </a:endParaRPr>
          </a:p>
          <a:p>
            <a:r>
              <a:rPr lang="en-US" sz="3200" dirty="0" smtClean="0">
                <a:effectLst/>
              </a:rPr>
              <a:t> </a:t>
            </a:r>
            <a:r>
              <a:rPr lang="en-US" sz="3200" dirty="0">
                <a:effectLst/>
              </a:rPr>
              <a:t>Support the sharing of teacher </a:t>
            </a:r>
            <a:r>
              <a:rPr lang="en-US" sz="3200" dirty="0" smtClean="0">
                <a:effectLst/>
              </a:rPr>
              <a:t>expertise </a:t>
            </a:r>
            <a:r>
              <a:rPr lang="en-US" sz="3200" dirty="0">
                <a:effectLst/>
              </a:rPr>
              <a:t>by preparing and using mentors, teacher advisers, coaches, lead teachers, and resource teachers to provide </a:t>
            </a:r>
            <a:r>
              <a:rPr lang="en-US" sz="3200" dirty="0" smtClean="0">
                <a:effectLst/>
              </a:rPr>
              <a:t>professional </a:t>
            </a:r>
            <a:r>
              <a:rPr lang="en-US" sz="3200" dirty="0">
                <a:effectLst/>
              </a:rPr>
              <a:t>development opportunities. </a:t>
            </a:r>
            <a:endParaRPr lang="en-US" sz="3200" dirty="0"/>
          </a:p>
          <a:p>
            <a:r>
              <a:rPr lang="en-US" sz="3200" dirty="0" smtClean="0">
                <a:effectLst/>
              </a:rPr>
              <a:t>Provide </a:t>
            </a:r>
            <a:r>
              <a:rPr lang="en-US" sz="3200" dirty="0">
                <a:effectLst/>
              </a:rPr>
              <a:t>opportunities to know and have access to existing research and experiential knowledge. </a:t>
            </a:r>
            <a:endParaRPr lang="en-US" sz="3200" dirty="0"/>
          </a:p>
          <a:p>
            <a:r>
              <a:rPr lang="en-US" sz="3200" dirty="0" smtClean="0">
                <a:effectLst/>
              </a:rPr>
              <a:t>Provide </a:t>
            </a:r>
            <a:r>
              <a:rPr lang="en-US" sz="3200" dirty="0">
                <a:effectLst/>
              </a:rPr>
              <a:t>opportunities to learn and use the skills of research to generate new knowledge about science and the teaching and learning of science. </a:t>
            </a:r>
            <a:endParaRPr lang="en-US" sz="3200" dirty="0"/>
          </a:p>
          <a:p>
            <a:endParaRPr lang="en-US" dirty="0"/>
          </a:p>
          <a:p>
            <a:endParaRPr lang="en-US" dirty="0"/>
          </a:p>
        </p:txBody>
      </p:sp>
    </p:spTree>
    <p:extLst>
      <p:ext uri="{BB962C8B-B14F-4D97-AF65-F5344CB8AC3E}">
        <p14:creationId xmlns:p14="http://schemas.microsoft.com/office/powerpoint/2010/main" val="1401332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37715" cy="1572878"/>
          </a:xfrm>
        </p:spPr>
        <p:txBody>
          <a:bodyPr/>
          <a:lstStyle/>
          <a:p>
            <a:pPr algn="l"/>
            <a:r>
              <a:rPr lang="en-US" sz="2400" dirty="0" smtClean="0">
                <a:effectLst/>
              </a:rPr>
              <a:t>STANDARD D:  Professional </a:t>
            </a:r>
            <a:r>
              <a:rPr lang="en-US" sz="2400" dirty="0">
                <a:effectLst/>
              </a:rPr>
              <a:t>development </a:t>
            </a:r>
            <a:r>
              <a:rPr lang="en-US" sz="2400" dirty="0" smtClean="0">
                <a:effectLst/>
              </a:rPr>
              <a:t>programs </a:t>
            </a:r>
            <a:r>
              <a:rPr lang="en-US" sz="2400" dirty="0">
                <a:effectLst/>
              </a:rPr>
              <a:t>for teachers of science must be coherent and integrated. Quality </a:t>
            </a:r>
            <a:r>
              <a:rPr lang="en-US" sz="2400" dirty="0" smtClean="0">
                <a:effectLst/>
              </a:rPr>
              <a:t>pre-service </a:t>
            </a:r>
            <a:r>
              <a:rPr lang="en-US" sz="2400" dirty="0">
                <a:effectLst/>
              </a:rPr>
              <a:t>and </a:t>
            </a:r>
            <a:r>
              <a:rPr lang="en-US" sz="2400" dirty="0" smtClean="0">
                <a:effectLst/>
              </a:rPr>
              <a:t>in-service </a:t>
            </a:r>
            <a:r>
              <a:rPr lang="en-US" sz="2400" dirty="0">
                <a:effectLst/>
              </a:rPr>
              <a:t>programs are characterized </a:t>
            </a:r>
            <a:r>
              <a:rPr lang="en-US" sz="2400" dirty="0" smtClean="0">
                <a:effectLst/>
              </a:rPr>
              <a:t>by: </a:t>
            </a:r>
            <a:r>
              <a:rPr lang="en-US" sz="2400" dirty="0"/>
              <a:t/>
            </a:r>
            <a:br>
              <a:rPr lang="en-US" sz="2400" dirty="0"/>
            </a:br>
            <a:endParaRPr lang="en-US" sz="2400" dirty="0"/>
          </a:p>
        </p:txBody>
      </p:sp>
      <p:sp>
        <p:nvSpPr>
          <p:cNvPr id="3" name="Content Placeholder 2"/>
          <p:cNvSpPr>
            <a:spLocks noGrp="1"/>
          </p:cNvSpPr>
          <p:nvPr>
            <p:ph idx="1"/>
          </p:nvPr>
        </p:nvSpPr>
        <p:spPr>
          <a:xfrm>
            <a:off x="20782" y="1981200"/>
            <a:ext cx="9144000" cy="5569017"/>
          </a:xfrm>
        </p:spPr>
        <p:txBody>
          <a:bodyPr>
            <a:normAutofit fontScale="47500" lnSpcReduction="20000"/>
          </a:bodyPr>
          <a:lstStyle/>
          <a:p>
            <a:r>
              <a:rPr lang="en-US" sz="4500" dirty="0">
                <a:effectLst/>
              </a:rPr>
              <a:t>Clear, shared goals based on a vision of science learning, teaching, and teacher development congruent with the </a:t>
            </a:r>
            <a:r>
              <a:rPr lang="en-US" sz="4500" i="1" dirty="0">
                <a:effectLst/>
              </a:rPr>
              <a:t>National Science Education Standards</a:t>
            </a:r>
            <a:r>
              <a:rPr lang="en-US" sz="4500" dirty="0">
                <a:effectLst/>
              </a:rPr>
              <a:t>. </a:t>
            </a:r>
          </a:p>
          <a:p>
            <a:r>
              <a:rPr lang="en-US" sz="4500" dirty="0" smtClean="0">
                <a:effectLst/>
              </a:rPr>
              <a:t>Integration </a:t>
            </a:r>
            <a:r>
              <a:rPr lang="en-US" sz="4500" dirty="0">
                <a:effectLst/>
              </a:rPr>
              <a:t>and coordination of the program components so that </a:t>
            </a:r>
            <a:r>
              <a:rPr lang="en-US" sz="4500" dirty="0" smtClean="0">
                <a:effectLst/>
              </a:rPr>
              <a:t>understanding </a:t>
            </a:r>
            <a:r>
              <a:rPr lang="en-US" sz="4500" dirty="0">
                <a:effectLst/>
              </a:rPr>
              <a:t>and ability can be built over time, reinforced continuously, and practiced in a variety of situations. </a:t>
            </a:r>
            <a:endParaRPr lang="en-US" sz="4500" dirty="0"/>
          </a:p>
          <a:p>
            <a:r>
              <a:rPr lang="en-US" sz="4500" dirty="0" smtClean="0">
                <a:effectLst/>
              </a:rPr>
              <a:t>Options </a:t>
            </a:r>
            <a:r>
              <a:rPr lang="en-US" sz="4500" dirty="0">
                <a:effectLst/>
              </a:rPr>
              <a:t>that recognize the </a:t>
            </a:r>
            <a:r>
              <a:rPr lang="en-US" sz="4500" dirty="0" smtClean="0">
                <a:effectLst/>
              </a:rPr>
              <a:t>developmental </a:t>
            </a:r>
            <a:r>
              <a:rPr lang="en-US" sz="4500" dirty="0">
                <a:effectLst/>
              </a:rPr>
              <a:t>nature of teacher professional growth and individual and group interests, as well as the needs of teachers who have varying degrees of experience, professional expertise, and proficiency. </a:t>
            </a:r>
            <a:endParaRPr lang="en-US" sz="4500" dirty="0"/>
          </a:p>
          <a:p>
            <a:r>
              <a:rPr lang="en-US" sz="4500" dirty="0" smtClean="0">
                <a:effectLst/>
              </a:rPr>
              <a:t>Collaboration </a:t>
            </a:r>
            <a:r>
              <a:rPr lang="en-US" sz="4500" dirty="0">
                <a:effectLst/>
              </a:rPr>
              <a:t>among the people involved in programs, including </a:t>
            </a:r>
            <a:r>
              <a:rPr lang="en-US" sz="4500" dirty="0" smtClean="0">
                <a:effectLst/>
              </a:rPr>
              <a:t>teachers</a:t>
            </a:r>
            <a:r>
              <a:rPr lang="en-US" sz="4500" dirty="0">
                <a:effectLst/>
              </a:rPr>
              <a:t>, teacher educators, teacher unions, scientists, administrators, policy </a:t>
            </a:r>
            <a:r>
              <a:rPr lang="en-US" sz="4500" dirty="0" smtClean="0">
                <a:effectLst/>
              </a:rPr>
              <a:t>makers</a:t>
            </a:r>
            <a:r>
              <a:rPr lang="en-US" sz="4500" dirty="0">
                <a:effectLst/>
              </a:rPr>
              <a:t>, members of professional and </a:t>
            </a:r>
            <a:r>
              <a:rPr lang="en-US" sz="4500" dirty="0" smtClean="0">
                <a:effectLst/>
              </a:rPr>
              <a:t>scientific </a:t>
            </a:r>
            <a:r>
              <a:rPr lang="en-US" sz="4500" dirty="0">
                <a:effectLst/>
              </a:rPr>
              <a:t>organizations, parents, and business people, with clear respect for the perspectives and expertise of each. </a:t>
            </a:r>
            <a:endParaRPr lang="en-US" sz="4500" dirty="0"/>
          </a:p>
          <a:p>
            <a:r>
              <a:rPr lang="en-US" sz="4500" dirty="0" smtClean="0">
                <a:effectLst/>
              </a:rPr>
              <a:t>Recognition </a:t>
            </a:r>
            <a:r>
              <a:rPr lang="en-US" sz="4500" dirty="0">
                <a:effectLst/>
              </a:rPr>
              <a:t>of the history, culture, and organization of the school environment. </a:t>
            </a:r>
            <a:endParaRPr lang="en-US" sz="4500" dirty="0"/>
          </a:p>
          <a:p>
            <a:r>
              <a:rPr lang="en-US" sz="4500" dirty="0">
                <a:effectLst/>
              </a:rPr>
              <a:t>C</a:t>
            </a:r>
            <a:r>
              <a:rPr lang="en-US" sz="4500" dirty="0" smtClean="0">
                <a:effectLst/>
              </a:rPr>
              <a:t>ontinuous </a:t>
            </a:r>
            <a:r>
              <a:rPr lang="en-US" sz="4500" dirty="0">
                <a:effectLst/>
              </a:rPr>
              <a:t>program assessment that captures the perspectives of all those involved, uses a variety of strategies, focuses on the process and effects of the program, and feeds directly into program improvement and evaluation. </a:t>
            </a:r>
            <a:r>
              <a:rPr lang="en-US" sz="4500" dirty="0" smtClean="0">
                <a:effectLst/>
              </a:rPr>
              <a:t>                  </a:t>
            </a:r>
            <a:r>
              <a:rPr lang="en-US" sz="4000" i="1" dirty="0" smtClean="0">
                <a:solidFill>
                  <a:srgbClr val="FF0000"/>
                </a:solidFill>
                <a:effectLst/>
              </a:rPr>
              <a:t>NSES page 70</a:t>
            </a:r>
            <a:endParaRPr lang="en-US" sz="4000" i="1" dirty="0">
              <a:solidFill>
                <a:srgbClr val="FF0000"/>
              </a:solidFill>
            </a:endParaRPr>
          </a:p>
          <a:p>
            <a:endParaRPr lang="en-US" dirty="0"/>
          </a:p>
          <a:p>
            <a:endParaRPr lang="en-US" dirty="0"/>
          </a:p>
        </p:txBody>
      </p:sp>
    </p:spTree>
    <p:extLst>
      <p:ext uri="{BB962C8B-B14F-4D97-AF65-F5344CB8AC3E}">
        <p14:creationId xmlns:p14="http://schemas.microsoft.com/office/powerpoint/2010/main" val="2358434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29600" cy="1143000"/>
          </a:xfrm>
        </p:spPr>
        <p:txBody>
          <a:bodyPr/>
          <a:lstStyle/>
          <a:p>
            <a:r>
              <a:rPr lang="en-US" dirty="0" smtClean="0">
                <a:solidFill>
                  <a:schemeClr val="bg1"/>
                </a:solidFill>
              </a:rPr>
              <a:t>South Dakota Profile</a:t>
            </a:r>
            <a:endParaRPr lang="en-US" dirty="0">
              <a:solidFill>
                <a:schemeClr val="bg1"/>
              </a:solidFill>
            </a:endParaRPr>
          </a:p>
        </p:txBody>
      </p:sp>
      <p:sp>
        <p:nvSpPr>
          <p:cNvPr id="3" name="Content Placeholder 2"/>
          <p:cNvSpPr>
            <a:spLocks noGrp="1"/>
          </p:cNvSpPr>
          <p:nvPr>
            <p:ph idx="1"/>
          </p:nvPr>
        </p:nvSpPr>
        <p:spPr/>
        <p:txBody>
          <a:bodyPr/>
          <a:lstStyle/>
          <a:p>
            <a:r>
              <a:rPr lang="en-US" dirty="0"/>
              <a:t>Population: 833,354 (2012 estimate US Census)</a:t>
            </a:r>
          </a:p>
          <a:p>
            <a:r>
              <a:rPr lang="en-US" dirty="0"/>
              <a:t>About 126,128  public school students </a:t>
            </a:r>
          </a:p>
          <a:p>
            <a:pPr lvl="1"/>
            <a:r>
              <a:rPr lang="en-US" dirty="0"/>
              <a:t>US Average is 970,278 (more than our state population)</a:t>
            </a:r>
          </a:p>
          <a:p>
            <a:r>
              <a:rPr lang="en-US" dirty="0"/>
              <a:t>156 School Districts</a:t>
            </a:r>
          </a:p>
          <a:p>
            <a:r>
              <a:rPr lang="en-US" dirty="0"/>
              <a:t>Served by 9,511 public school teachers</a:t>
            </a:r>
          </a:p>
          <a:p>
            <a:r>
              <a:rPr lang="en-US" dirty="0"/>
              <a:t>875 MS/HS teachers with science assignments</a:t>
            </a:r>
          </a:p>
          <a:p>
            <a:pPr marL="0" indent="0">
              <a:buNone/>
            </a:pPr>
            <a:endParaRPr lang="en-US" dirty="0"/>
          </a:p>
        </p:txBody>
      </p:sp>
    </p:spTree>
    <p:extLst>
      <p:ext uri="{BB962C8B-B14F-4D97-AF65-F5344CB8AC3E}">
        <p14:creationId xmlns:p14="http://schemas.microsoft.com/office/powerpoint/2010/main" val="2332230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514" y="0"/>
            <a:ext cx="8229600" cy="1143000"/>
          </a:xfrm>
        </p:spPr>
        <p:txBody>
          <a:bodyPr/>
          <a:lstStyle/>
          <a:p>
            <a:r>
              <a:rPr lang="en-US" dirty="0" smtClean="0">
                <a:solidFill>
                  <a:schemeClr val="bg1"/>
                </a:solidFill>
              </a:rPr>
              <a:t>Where is South Dakota?</a:t>
            </a:r>
            <a:endParaRPr lang="en-US" dirty="0">
              <a:solidFill>
                <a:schemeClr val="bg1"/>
              </a:solidFill>
            </a:endParaRPr>
          </a:p>
        </p:txBody>
      </p:sp>
      <p:sp>
        <p:nvSpPr>
          <p:cNvPr id="4" name="Right Arrow 26"/>
          <p:cNvSpPr>
            <a:spLocks noChangeArrowheads="1"/>
          </p:cNvSpPr>
          <p:nvPr/>
        </p:nvSpPr>
        <p:spPr bwMode="auto">
          <a:xfrm>
            <a:off x="5107783" y="3440165"/>
            <a:ext cx="482203" cy="310307"/>
          </a:xfrm>
          <a:prstGeom prst="rightArrow">
            <a:avLst>
              <a:gd name="adj1" fmla="val 50000"/>
              <a:gd name="adj2" fmla="val 50000"/>
            </a:avLst>
          </a:prstGeom>
          <a:solidFill>
            <a:schemeClr val="accent2"/>
          </a:solidFill>
          <a:ln w="9525">
            <a:solidFill>
              <a:schemeClr val="tx1"/>
            </a:solidFill>
            <a:round/>
            <a:headEnd/>
            <a:tailEnd/>
          </a:ln>
        </p:spPr>
        <p:txBody>
          <a:bodyPr lIns="64144" tIns="32074" rIns="64144" bIns="32074"/>
          <a:lstStyle/>
          <a:p>
            <a:pPr algn="ctr" defTabSz="408861" eaLnBrk="0" fontAlgn="base" hangingPunct="0">
              <a:spcBef>
                <a:spcPct val="0"/>
              </a:spcBef>
              <a:spcAft>
                <a:spcPct val="0"/>
              </a:spcAft>
            </a:pPr>
            <a:endParaRPr lang="en-US" sz="1700" dirty="0">
              <a:solidFill>
                <a:srgbClr val="000000"/>
              </a:solidFill>
              <a:latin typeface="Times" pitchFamily="18" charset="0"/>
              <a:sym typeface="Helvetica Light"/>
            </a:endParaRPr>
          </a:p>
        </p:txBody>
      </p:sp>
      <p:sp>
        <p:nvSpPr>
          <p:cNvPr id="5" name="TextBox 4"/>
          <p:cNvSpPr txBox="1">
            <a:spLocks noChangeArrowheads="1"/>
          </p:cNvSpPr>
          <p:nvPr/>
        </p:nvSpPr>
        <p:spPr bwMode="auto">
          <a:xfrm>
            <a:off x="6568675" y="4326443"/>
            <a:ext cx="1658036" cy="280218"/>
          </a:xfrm>
          <a:prstGeom prst="rect">
            <a:avLst/>
          </a:prstGeom>
          <a:noFill/>
          <a:ln w="9525">
            <a:noFill/>
            <a:miter lim="800000"/>
            <a:headEnd/>
            <a:tailEnd/>
          </a:ln>
        </p:spPr>
        <p:txBody>
          <a:bodyPr wrap="none" lIns="64144" tIns="32074" rIns="64144" bIns="32074">
            <a:spAutoFit/>
          </a:bodyPr>
          <a:lstStyle/>
          <a:p>
            <a:pPr algn="ctr" defTabSz="408861" fontAlgn="base" hangingPunct="0">
              <a:spcBef>
                <a:spcPct val="0"/>
              </a:spcBef>
              <a:spcAft>
                <a:spcPct val="0"/>
              </a:spcAft>
            </a:pPr>
            <a:r>
              <a:rPr lang="en-US" sz="1400" dirty="0" smtClean="0">
                <a:solidFill>
                  <a:srgbClr val="000000"/>
                </a:solidFill>
                <a:latin typeface="Helvetica" charset="0"/>
                <a:sym typeface="Helvetica Light"/>
              </a:rPr>
              <a:t>7/2011 – April </a:t>
            </a:r>
            <a:r>
              <a:rPr lang="en-US" sz="1400" dirty="0">
                <a:solidFill>
                  <a:srgbClr val="000000"/>
                </a:solidFill>
                <a:latin typeface="Helvetica" charset="0"/>
                <a:sym typeface="Helvetica Light"/>
              </a:rPr>
              <a:t>2013</a:t>
            </a:r>
          </a:p>
        </p:txBody>
      </p:sp>
      <p:grpSp>
        <p:nvGrpSpPr>
          <p:cNvPr id="6" name="Group 22"/>
          <p:cNvGrpSpPr>
            <a:grpSpLocks/>
          </p:cNvGrpSpPr>
          <p:nvPr/>
        </p:nvGrpSpPr>
        <p:grpSpPr bwMode="auto">
          <a:xfrm>
            <a:off x="3218037" y="2625331"/>
            <a:ext cx="1714500" cy="2669661"/>
            <a:chOff x="304800" y="3962400"/>
            <a:chExt cx="1723534" cy="2583889"/>
          </a:xfrm>
        </p:grpSpPr>
        <p:pic>
          <p:nvPicPr>
            <p:cNvPr id="7" name="Picture 23"/>
            <p:cNvPicPr>
              <a:picLocks noChangeAspect="1"/>
            </p:cNvPicPr>
            <p:nvPr/>
          </p:nvPicPr>
          <p:blipFill>
            <a:blip r:embed="rId2" cstate="print"/>
            <a:srcRect/>
            <a:stretch>
              <a:fillRect/>
            </a:stretch>
          </p:blipFill>
          <p:spPr bwMode="auto">
            <a:xfrm>
              <a:off x="304800" y="3962400"/>
              <a:ext cx="1723534" cy="2083274"/>
            </a:xfrm>
            <a:prstGeom prst="rect">
              <a:avLst/>
            </a:prstGeom>
            <a:noFill/>
            <a:ln w="9525">
              <a:noFill/>
              <a:miter lim="800000"/>
              <a:headEnd/>
              <a:tailEnd/>
            </a:ln>
          </p:spPr>
        </p:pic>
        <p:sp>
          <p:nvSpPr>
            <p:cNvPr id="8" name="TextBox 24"/>
            <p:cNvSpPr txBox="1">
              <a:spLocks noChangeArrowheads="1"/>
            </p:cNvSpPr>
            <p:nvPr/>
          </p:nvSpPr>
          <p:spPr bwMode="auto">
            <a:xfrm>
              <a:off x="528128" y="6248400"/>
              <a:ext cx="1430774" cy="297889"/>
            </a:xfrm>
            <a:prstGeom prst="rect">
              <a:avLst/>
            </a:prstGeom>
            <a:noFill/>
            <a:ln w="9525">
              <a:noFill/>
              <a:miter lim="800000"/>
              <a:headEnd/>
              <a:tailEnd/>
            </a:ln>
          </p:spPr>
          <p:txBody>
            <a:bodyPr wrap="none">
              <a:spAutoFit/>
            </a:bodyPr>
            <a:lstStyle/>
            <a:p>
              <a:pPr algn="ctr" defTabSz="408861" fontAlgn="base" hangingPunct="0">
                <a:spcBef>
                  <a:spcPct val="0"/>
                </a:spcBef>
                <a:spcAft>
                  <a:spcPct val="0"/>
                </a:spcAft>
              </a:pPr>
              <a:r>
                <a:rPr lang="en-US" sz="1400" dirty="0">
                  <a:solidFill>
                    <a:srgbClr val="000000"/>
                  </a:solidFill>
                  <a:latin typeface="Helvetica" charset="0"/>
                  <a:sym typeface="Helvetica Light"/>
                </a:rPr>
                <a:t>1/2010 - 7/2011</a:t>
              </a:r>
            </a:p>
          </p:txBody>
        </p:sp>
      </p:grpSp>
      <p:sp>
        <p:nvSpPr>
          <p:cNvPr id="9" name="Right Arrow 26"/>
          <p:cNvSpPr>
            <a:spLocks noChangeArrowheads="1"/>
          </p:cNvSpPr>
          <p:nvPr/>
        </p:nvSpPr>
        <p:spPr bwMode="auto">
          <a:xfrm rot="10800000" flipH="1">
            <a:off x="2560591" y="4037350"/>
            <a:ext cx="457647" cy="359420"/>
          </a:xfrm>
          <a:prstGeom prst="rightArrow">
            <a:avLst>
              <a:gd name="adj1" fmla="val 50000"/>
              <a:gd name="adj2" fmla="val 50047"/>
            </a:avLst>
          </a:prstGeom>
          <a:solidFill>
            <a:schemeClr val="accent2"/>
          </a:solidFill>
          <a:ln w="9525">
            <a:solidFill>
              <a:schemeClr val="tx1"/>
            </a:solidFill>
            <a:round/>
            <a:headEnd/>
            <a:tailEnd/>
          </a:ln>
        </p:spPr>
        <p:txBody>
          <a:bodyPr lIns="64144" tIns="32074" rIns="64144" bIns="32074"/>
          <a:lstStyle/>
          <a:p>
            <a:pPr algn="ctr" defTabSz="408861" eaLnBrk="0" fontAlgn="base" hangingPunct="0">
              <a:spcBef>
                <a:spcPct val="0"/>
              </a:spcBef>
              <a:spcAft>
                <a:spcPct val="0"/>
              </a:spcAft>
            </a:pPr>
            <a:endParaRPr lang="en-US" sz="1700" dirty="0">
              <a:solidFill>
                <a:srgbClr val="000000"/>
              </a:solidFill>
              <a:latin typeface="Times" pitchFamily="18" charset="0"/>
              <a:sym typeface="Helvetica Light"/>
            </a:endParaRPr>
          </a:p>
        </p:txBody>
      </p:sp>
      <p:grpSp>
        <p:nvGrpSpPr>
          <p:cNvPr id="10" name="Group 32"/>
          <p:cNvGrpSpPr>
            <a:grpSpLocks/>
          </p:cNvGrpSpPr>
          <p:nvPr/>
        </p:nvGrpSpPr>
        <p:grpSpPr bwMode="auto">
          <a:xfrm>
            <a:off x="308079" y="4179094"/>
            <a:ext cx="2120801" cy="1768078"/>
            <a:chOff x="152400" y="966403"/>
            <a:chExt cx="2438400" cy="2159723"/>
          </a:xfrm>
        </p:grpSpPr>
        <p:pic>
          <p:nvPicPr>
            <p:cNvPr id="11" name="Picture 8"/>
            <p:cNvPicPr>
              <a:picLocks noChangeAspect="1" noChangeArrowheads="1"/>
            </p:cNvPicPr>
            <p:nvPr/>
          </p:nvPicPr>
          <p:blipFill>
            <a:blip r:embed="rId3" cstate="print"/>
            <a:srcRect/>
            <a:stretch>
              <a:fillRect/>
            </a:stretch>
          </p:blipFill>
          <p:spPr bwMode="auto">
            <a:xfrm>
              <a:off x="152400" y="1524000"/>
              <a:ext cx="961021" cy="1374310"/>
            </a:xfrm>
            <a:prstGeom prst="rect">
              <a:avLst/>
            </a:prstGeom>
            <a:noFill/>
            <a:ln w="3175">
              <a:solidFill>
                <a:schemeClr val="tx2"/>
              </a:solidFill>
              <a:miter lim="800000"/>
              <a:headEnd/>
              <a:tailEnd/>
            </a:ln>
          </p:spPr>
        </p:pic>
        <p:pic>
          <p:nvPicPr>
            <p:cNvPr id="12" name="Picture 3" descr="LSIE Report Cover.pdf"/>
            <p:cNvPicPr>
              <a:picLocks noChangeAspect="1"/>
            </p:cNvPicPr>
            <p:nvPr/>
          </p:nvPicPr>
          <p:blipFill>
            <a:blip r:embed="rId4" cstate="print"/>
            <a:srcRect/>
            <a:stretch>
              <a:fillRect/>
            </a:stretch>
          </p:blipFill>
          <p:spPr bwMode="auto">
            <a:xfrm>
              <a:off x="1600200" y="1023140"/>
              <a:ext cx="990600" cy="1415260"/>
            </a:xfrm>
            <a:prstGeom prst="rect">
              <a:avLst/>
            </a:prstGeom>
            <a:noFill/>
            <a:ln w="3175">
              <a:solidFill>
                <a:schemeClr val="tx2"/>
              </a:solidFill>
              <a:miter lim="800000"/>
              <a:headEnd/>
              <a:tailEnd/>
            </a:ln>
          </p:spPr>
        </p:pic>
        <p:sp>
          <p:nvSpPr>
            <p:cNvPr id="13" name="TextBox 35"/>
            <p:cNvSpPr txBox="1">
              <a:spLocks noChangeArrowheads="1"/>
            </p:cNvSpPr>
            <p:nvPr/>
          </p:nvSpPr>
          <p:spPr bwMode="auto">
            <a:xfrm>
              <a:off x="180044" y="966403"/>
              <a:ext cx="1297883" cy="375952"/>
            </a:xfrm>
            <a:prstGeom prst="rect">
              <a:avLst/>
            </a:prstGeom>
            <a:noFill/>
            <a:ln w="9525">
              <a:noFill/>
              <a:miter lim="800000"/>
              <a:headEnd/>
              <a:tailEnd/>
            </a:ln>
          </p:spPr>
          <p:txBody>
            <a:bodyPr wrap="none">
              <a:spAutoFit/>
            </a:bodyPr>
            <a:lstStyle/>
            <a:p>
              <a:pPr algn="ctr" defTabSz="408861" fontAlgn="base" hangingPunct="0">
                <a:spcBef>
                  <a:spcPct val="0"/>
                </a:spcBef>
                <a:spcAft>
                  <a:spcPct val="0"/>
                </a:spcAft>
              </a:pPr>
              <a:r>
                <a:rPr lang="en-US" sz="1400" dirty="0">
                  <a:solidFill>
                    <a:srgbClr val="000000"/>
                  </a:solidFill>
                  <a:latin typeface="Helvetica" charset="0"/>
                  <a:sym typeface="Helvetica Light"/>
                </a:rPr>
                <a:t>1990s-2009</a:t>
              </a:r>
            </a:p>
          </p:txBody>
        </p:sp>
        <p:pic>
          <p:nvPicPr>
            <p:cNvPr id="14" name="Picture 36"/>
            <p:cNvPicPr>
              <a:picLocks noChangeAspect="1"/>
            </p:cNvPicPr>
            <p:nvPr/>
          </p:nvPicPr>
          <p:blipFill>
            <a:blip r:embed="rId5" cstate="print"/>
            <a:srcRect l="17143" r="16905"/>
            <a:stretch>
              <a:fillRect/>
            </a:stretch>
          </p:blipFill>
          <p:spPr bwMode="auto">
            <a:xfrm>
              <a:off x="990600" y="1676400"/>
              <a:ext cx="956129" cy="1449726"/>
            </a:xfrm>
            <a:prstGeom prst="rect">
              <a:avLst/>
            </a:prstGeom>
            <a:noFill/>
            <a:ln w="9525">
              <a:solidFill>
                <a:schemeClr val="tx1"/>
              </a:solidFill>
              <a:miter lim="800000"/>
              <a:headEnd/>
              <a:tailEnd/>
            </a:ln>
          </p:spPr>
        </p:pic>
      </p:grpSp>
      <p:sp>
        <p:nvSpPr>
          <p:cNvPr id="15" name="Right Arrow 26"/>
          <p:cNvSpPr>
            <a:spLocks noChangeArrowheads="1"/>
          </p:cNvSpPr>
          <p:nvPr/>
        </p:nvSpPr>
        <p:spPr bwMode="auto">
          <a:xfrm>
            <a:off x="2523756" y="2587393"/>
            <a:ext cx="494481" cy="343793"/>
          </a:xfrm>
          <a:prstGeom prst="rightArrow">
            <a:avLst>
              <a:gd name="adj1" fmla="val 50000"/>
              <a:gd name="adj2" fmla="val 49855"/>
            </a:avLst>
          </a:prstGeom>
          <a:solidFill>
            <a:schemeClr val="accent2"/>
          </a:solidFill>
          <a:ln w="9525">
            <a:solidFill>
              <a:schemeClr val="tx1"/>
            </a:solidFill>
            <a:round/>
            <a:headEnd/>
            <a:tailEnd/>
          </a:ln>
        </p:spPr>
        <p:txBody>
          <a:bodyPr lIns="64144" tIns="32074" rIns="64144" bIns="32074"/>
          <a:lstStyle/>
          <a:p>
            <a:pPr algn="ctr" defTabSz="408861" eaLnBrk="0" fontAlgn="base" hangingPunct="0">
              <a:spcBef>
                <a:spcPct val="0"/>
              </a:spcBef>
              <a:spcAft>
                <a:spcPct val="0"/>
              </a:spcAft>
            </a:pPr>
            <a:endParaRPr lang="en-US" sz="1700" dirty="0">
              <a:solidFill>
                <a:srgbClr val="000000"/>
              </a:solidFill>
              <a:latin typeface="Times" pitchFamily="18" charset="0"/>
              <a:sym typeface="Helvetica Light"/>
            </a:endParaRPr>
          </a:p>
        </p:txBody>
      </p:sp>
      <p:sp>
        <p:nvSpPr>
          <p:cNvPr id="16" name="TextBox 15"/>
          <p:cNvSpPr txBox="1">
            <a:spLocks noChangeArrowheads="1"/>
          </p:cNvSpPr>
          <p:nvPr/>
        </p:nvSpPr>
        <p:spPr bwMode="auto">
          <a:xfrm>
            <a:off x="6715127" y="1875240"/>
            <a:ext cx="964407" cy="280218"/>
          </a:xfrm>
          <a:prstGeom prst="rect">
            <a:avLst/>
          </a:prstGeom>
          <a:noFill/>
          <a:ln w="9525">
            <a:solidFill>
              <a:schemeClr val="tx2"/>
            </a:solidFill>
            <a:miter lim="800000"/>
            <a:headEnd/>
            <a:tailEnd/>
          </a:ln>
        </p:spPr>
        <p:txBody>
          <a:bodyPr lIns="64144" tIns="32074" rIns="64144" bIns="32074">
            <a:spAutoFit/>
          </a:bodyPr>
          <a:lstStyle/>
          <a:p>
            <a:pPr algn="ctr" defTabSz="408861" fontAlgn="base" hangingPunct="0">
              <a:spcBef>
                <a:spcPct val="0"/>
              </a:spcBef>
              <a:spcAft>
                <a:spcPct val="0"/>
              </a:spcAft>
            </a:pPr>
            <a:r>
              <a:rPr lang="en-US" sz="1400" dirty="0">
                <a:solidFill>
                  <a:srgbClr val="000000"/>
                </a:solidFill>
                <a:latin typeface="Helvetica" charset="0"/>
                <a:sym typeface="Helvetica Light"/>
              </a:rPr>
              <a:t>Phase II</a:t>
            </a:r>
          </a:p>
        </p:txBody>
      </p:sp>
      <p:sp>
        <p:nvSpPr>
          <p:cNvPr id="17" name="TextBox 16"/>
          <p:cNvSpPr txBox="1">
            <a:spLocks noChangeArrowheads="1"/>
          </p:cNvSpPr>
          <p:nvPr/>
        </p:nvSpPr>
        <p:spPr bwMode="auto">
          <a:xfrm>
            <a:off x="3607593" y="1875240"/>
            <a:ext cx="964407" cy="280218"/>
          </a:xfrm>
          <a:prstGeom prst="rect">
            <a:avLst/>
          </a:prstGeom>
          <a:noFill/>
          <a:ln w="9525">
            <a:solidFill>
              <a:schemeClr val="tx2"/>
            </a:solidFill>
            <a:miter lim="800000"/>
            <a:headEnd/>
            <a:tailEnd/>
          </a:ln>
        </p:spPr>
        <p:txBody>
          <a:bodyPr lIns="64144" tIns="32074" rIns="64144" bIns="32074">
            <a:spAutoFit/>
          </a:bodyPr>
          <a:lstStyle/>
          <a:p>
            <a:pPr algn="ctr" defTabSz="408861" fontAlgn="base" hangingPunct="0">
              <a:spcBef>
                <a:spcPct val="0"/>
              </a:spcBef>
              <a:spcAft>
                <a:spcPct val="0"/>
              </a:spcAft>
            </a:pPr>
            <a:r>
              <a:rPr lang="en-US" sz="1400" dirty="0">
                <a:solidFill>
                  <a:srgbClr val="000000"/>
                </a:solidFill>
                <a:latin typeface="Helvetica" charset="0"/>
                <a:sym typeface="Helvetica Light"/>
              </a:rPr>
              <a:t>Phase I</a:t>
            </a:r>
          </a:p>
        </p:txBody>
      </p:sp>
      <p:pic>
        <p:nvPicPr>
          <p:cNvPr id="18" name="Picture 10"/>
          <p:cNvPicPr>
            <a:picLocks noChangeAspect="1"/>
          </p:cNvPicPr>
          <p:nvPr/>
        </p:nvPicPr>
        <p:blipFill>
          <a:blip r:embed="rId6" cstate="print"/>
          <a:srcRect/>
          <a:stretch>
            <a:fillRect/>
          </a:stretch>
        </p:blipFill>
        <p:spPr bwMode="auto">
          <a:xfrm>
            <a:off x="5911453" y="3111627"/>
            <a:ext cx="2571750" cy="1179835"/>
          </a:xfrm>
          <a:prstGeom prst="rect">
            <a:avLst/>
          </a:prstGeom>
          <a:noFill/>
          <a:ln w="9525">
            <a:noFill/>
            <a:miter lim="800000"/>
            <a:headEnd/>
            <a:tailEnd/>
          </a:ln>
        </p:spPr>
      </p:pic>
      <p:sp>
        <p:nvSpPr>
          <p:cNvPr id="19" name="Rectangle 18"/>
          <p:cNvSpPr/>
          <p:nvPr/>
        </p:nvSpPr>
        <p:spPr>
          <a:xfrm>
            <a:off x="4572000" y="5743938"/>
            <a:ext cx="413856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South Dakota</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Right Arrow 26"/>
          <p:cNvSpPr>
            <a:spLocks noChangeArrowheads="1"/>
          </p:cNvSpPr>
          <p:nvPr/>
        </p:nvSpPr>
        <p:spPr bwMode="auto">
          <a:xfrm rot="2865854">
            <a:off x="5013681" y="5321706"/>
            <a:ext cx="482203" cy="310307"/>
          </a:xfrm>
          <a:prstGeom prst="rightArrow">
            <a:avLst>
              <a:gd name="adj1" fmla="val 50000"/>
              <a:gd name="adj2" fmla="val 50000"/>
            </a:avLst>
          </a:prstGeom>
          <a:solidFill>
            <a:schemeClr val="accent2"/>
          </a:solidFill>
          <a:ln w="9525">
            <a:solidFill>
              <a:schemeClr val="tx1"/>
            </a:solidFill>
            <a:round/>
            <a:headEnd/>
            <a:tailEnd/>
          </a:ln>
        </p:spPr>
        <p:txBody>
          <a:bodyPr lIns="64144" tIns="32074" rIns="64144" bIns="32074"/>
          <a:lstStyle/>
          <a:p>
            <a:pPr algn="ctr" defTabSz="408861" eaLnBrk="0" fontAlgn="base" hangingPunct="0">
              <a:spcBef>
                <a:spcPct val="0"/>
              </a:spcBef>
              <a:spcAft>
                <a:spcPct val="0"/>
              </a:spcAft>
            </a:pPr>
            <a:endParaRPr lang="en-US" sz="1700" dirty="0">
              <a:solidFill>
                <a:srgbClr val="000000"/>
              </a:solidFill>
              <a:latin typeface="Times" pitchFamily="18" charset="0"/>
              <a:sym typeface="Helvetica Light"/>
            </a:endParaRPr>
          </a:p>
        </p:txBody>
      </p:sp>
      <p:sp>
        <p:nvSpPr>
          <p:cNvPr id="22" name="TextBox 21"/>
          <p:cNvSpPr txBox="1"/>
          <p:nvPr/>
        </p:nvSpPr>
        <p:spPr>
          <a:xfrm>
            <a:off x="5615007" y="5195393"/>
            <a:ext cx="1496614" cy="646331"/>
          </a:xfrm>
          <a:prstGeom prst="rect">
            <a:avLst/>
          </a:prstGeom>
          <a:noFill/>
        </p:spPr>
        <p:txBody>
          <a:bodyPr wrap="square" rtlCol="0">
            <a:spAutoFit/>
          </a:bodyPr>
          <a:lstStyle/>
          <a:p>
            <a:r>
              <a:rPr lang="en-US" dirty="0" smtClean="0"/>
              <a:t>Informing Vision for:</a:t>
            </a:r>
            <a:endParaRPr lang="en-US" dirty="0"/>
          </a:p>
        </p:txBody>
      </p:sp>
      <p:grpSp>
        <p:nvGrpSpPr>
          <p:cNvPr id="23" name="Group 26"/>
          <p:cNvGrpSpPr>
            <a:grpSpLocks/>
          </p:cNvGrpSpPr>
          <p:nvPr/>
        </p:nvGrpSpPr>
        <p:grpSpPr bwMode="auto">
          <a:xfrm>
            <a:off x="4" y="1553769"/>
            <a:ext cx="2160984" cy="1912839"/>
            <a:chOff x="38100" y="1295400"/>
            <a:chExt cx="2648141" cy="2361102"/>
          </a:xfrm>
        </p:grpSpPr>
        <p:grpSp>
          <p:nvGrpSpPr>
            <p:cNvPr id="24" name="Group 29"/>
            <p:cNvGrpSpPr>
              <a:grpSpLocks/>
            </p:cNvGrpSpPr>
            <p:nvPr/>
          </p:nvGrpSpPr>
          <p:grpSpPr bwMode="auto">
            <a:xfrm>
              <a:off x="38100" y="1295400"/>
              <a:ext cx="2648141" cy="1978640"/>
              <a:chOff x="38100" y="1295400"/>
              <a:chExt cx="2648141" cy="1978640"/>
            </a:xfrm>
          </p:grpSpPr>
          <p:pic>
            <p:nvPicPr>
              <p:cNvPr id="26" name="Picture 29"/>
              <p:cNvPicPr>
                <a:picLocks noChangeAspect="1"/>
              </p:cNvPicPr>
              <p:nvPr/>
            </p:nvPicPr>
            <p:blipFill>
              <a:blip r:embed="rId7" cstate="print"/>
              <a:srcRect/>
              <a:stretch>
                <a:fillRect/>
              </a:stretch>
            </p:blipFill>
            <p:spPr bwMode="auto">
              <a:xfrm>
                <a:off x="38100" y="1295400"/>
                <a:ext cx="1752600" cy="1752600"/>
              </a:xfrm>
              <a:prstGeom prst="rect">
                <a:avLst/>
              </a:prstGeom>
              <a:noFill/>
              <a:ln w="9525">
                <a:noFill/>
                <a:miter lim="800000"/>
                <a:headEnd/>
                <a:tailEnd/>
              </a:ln>
            </p:spPr>
          </p:pic>
          <p:pic>
            <p:nvPicPr>
              <p:cNvPr id="27" name="Picture 30"/>
              <p:cNvPicPr>
                <a:picLocks noChangeAspect="1"/>
              </p:cNvPicPr>
              <p:nvPr/>
            </p:nvPicPr>
            <p:blipFill>
              <a:blip r:embed="rId8" cstate="print"/>
              <a:srcRect/>
              <a:stretch>
                <a:fillRect/>
              </a:stretch>
            </p:blipFill>
            <p:spPr bwMode="auto">
              <a:xfrm>
                <a:off x="1066800" y="1600200"/>
                <a:ext cx="1619441" cy="1673840"/>
              </a:xfrm>
              <a:prstGeom prst="rect">
                <a:avLst/>
              </a:prstGeom>
              <a:noFill/>
              <a:ln w="9525">
                <a:noFill/>
                <a:miter lim="800000"/>
                <a:headEnd/>
                <a:tailEnd/>
              </a:ln>
            </p:spPr>
          </p:pic>
        </p:grpSp>
        <p:sp>
          <p:nvSpPr>
            <p:cNvPr id="25" name="TextBox 28"/>
            <p:cNvSpPr txBox="1">
              <a:spLocks noChangeArrowheads="1"/>
            </p:cNvSpPr>
            <p:nvPr/>
          </p:nvSpPr>
          <p:spPr bwMode="auto">
            <a:xfrm>
              <a:off x="1019440" y="3276599"/>
              <a:ext cx="823466" cy="379903"/>
            </a:xfrm>
            <a:prstGeom prst="rect">
              <a:avLst/>
            </a:prstGeom>
            <a:noFill/>
            <a:ln w="9525">
              <a:noFill/>
              <a:miter lim="800000"/>
              <a:headEnd/>
              <a:tailEnd/>
            </a:ln>
          </p:spPr>
          <p:txBody>
            <a:bodyPr wrap="none">
              <a:spAutoFit/>
            </a:bodyPr>
            <a:lstStyle/>
            <a:p>
              <a:pPr algn="ctr" defTabSz="408861" fontAlgn="base" hangingPunct="0">
                <a:spcBef>
                  <a:spcPct val="0"/>
                </a:spcBef>
                <a:spcAft>
                  <a:spcPct val="0"/>
                </a:spcAft>
              </a:pPr>
              <a:r>
                <a:rPr lang="en-US" sz="1400" dirty="0">
                  <a:solidFill>
                    <a:srgbClr val="000000"/>
                  </a:solidFill>
                  <a:latin typeface="Helvetica" charset="0"/>
                  <a:sym typeface="Helvetica Light"/>
                </a:rPr>
                <a:t>1990s</a:t>
              </a:r>
            </a:p>
          </p:txBody>
        </p:sp>
      </p:grpSp>
      <p:sp>
        <p:nvSpPr>
          <p:cNvPr id="28" name="Right Arrow 26"/>
          <p:cNvSpPr>
            <a:spLocks noChangeArrowheads="1"/>
          </p:cNvSpPr>
          <p:nvPr/>
        </p:nvSpPr>
        <p:spPr bwMode="auto">
          <a:xfrm rot="1181308">
            <a:off x="2790245" y="5735145"/>
            <a:ext cx="482203" cy="310307"/>
          </a:xfrm>
          <a:prstGeom prst="rightArrow">
            <a:avLst>
              <a:gd name="adj1" fmla="val 50000"/>
              <a:gd name="adj2" fmla="val 50000"/>
            </a:avLst>
          </a:prstGeom>
          <a:solidFill>
            <a:schemeClr val="accent2"/>
          </a:solidFill>
          <a:ln w="9525">
            <a:solidFill>
              <a:schemeClr val="tx1"/>
            </a:solidFill>
            <a:round/>
            <a:headEnd/>
            <a:tailEnd/>
          </a:ln>
        </p:spPr>
        <p:txBody>
          <a:bodyPr lIns="64144" tIns="32074" rIns="64144" bIns="32074"/>
          <a:lstStyle/>
          <a:p>
            <a:pPr algn="ctr" defTabSz="408861" eaLnBrk="0" fontAlgn="base" hangingPunct="0">
              <a:spcBef>
                <a:spcPct val="0"/>
              </a:spcBef>
              <a:spcAft>
                <a:spcPct val="0"/>
              </a:spcAft>
            </a:pPr>
            <a:endParaRPr lang="en-US" sz="1700" dirty="0">
              <a:solidFill>
                <a:srgbClr val="000000"/>
              </a:solidFill>
              <a:latin typeface="Times" pitchFamily="18" charset="0"/>
              <a:sym typeface="Helvetica Light"/>
            </a:endParaRPr>
          </a:p>
        </p:txBody>
      </p:sp>
    </p:spTree>
    <p:extLst>
      <p:ext uri="{BB962C8B-B14F-4D97-AF65-F5344CB8AC3E}">
        <p14:creationId xmlns:p14="http://schemas.microsoft.com/office/powerpoint/2010/main" val="1539328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9144000" cy="1143000"/>
          </a:xfrm>
        </p:spPr>
        <p:txBody>
          <a:bodyPr>
            <a:normAutofit/>
          </a:bodyPr>
          <a:lstStyle/>
          <a:p>
            <a:r>
              <a:rPr lang="en-US" sz="4000" b="1" dirty="0">
                <a:solidFill>
                  <a:schemeClr val="bg1"/>
                </a:solidFill>
              </a:rPr>
              <a:t>South Dakota Science Academies</a:t>
            </a:r>
          </a:p>
        </p:txBody>
      </p:sp>
      <p:sp>
        <p:nvSpPr>
          <p:cNvPr id="3" name="Content Placeholder 2"/>
          <p:cNvSpPr>
            <a:spLocks noGrp="1"/>
          </p:cNvSpPr>
          <p:nvPr>
            <p:ph idx="1"/>
          </p:nvPr>
        </p:nvSpPr>
        <p:spPr/>
        <p:txBody>
          <a:bodyPr/>
          <a:lstStyle/>
          <a:p>
            <a:r>
              <a:rPr lang="en-US" dirty="0" smtClean="0"/>
              <a:t>Governor Dennis </a:t>
            </a:r>
            <a:r>
              <a:rPr lang="en-US" dirty="0" err="1" smtClean="0"/>
              <a:t>Daugaard’s</a:t>
            </a:r>
            <a:r>
              <a:rPr lang="en-US" dirty="0" smtClean="0"/>
              <a:t> Investing in Teachers Package</a:t>
            </a:r>
          </a:p>
          <a:p>
            <a:r>
              <a:rPr lang="en-US" dirty="0" smtClean="0"/>
              <a:t>To create a shift in instructional practice to challenge students to higher levels of understanding and performance.</a:t>
            </a:r>
          </a:p>
          <a:p>
            <a:pPr lvl="1"/>
            <a:r>
              <a:rPr lang="en-US" dirty="0" smtClean="0"/>
              <a:t>Higher-order thinking</a:t>
            </a:r>
          </a:p>
          <a:p>
            <a:pPr lvl="1"/>
            <a:r>
              <a:rPr lang="en-US" dirty="0" smtClean="0"/>
              <a:t>Student performance</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doe.sd.gov</a:t>
            </a:r>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3937" y="5410200"/>
            <a:ext cx="1696616" cy="1146654"/>
          </a:xfrm>
          <a:prstGeom prst="rect">
            <a:avLst/>
          </a:prstGeom>
        </p:spPr>
      </p:pic>
    </p:spTree>
    <p:extLst>
      <p:ext uri="{BB962C8B-B14F-4D97-AF65-F5344CB8AC3E}">
        <p14:creationId xmlns:p14="http://schemas.microsoft.com/office/powerpoint/2010/main" val="2721187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616" y="0"/>
            <a:ext cx="8229600" cy="990600"/>
          </a:xfrm>
        </p:spPr>
        <p:txBody>
          <a:bodyPr>
            <a:normAutofit fontScale="90000"/>
          </a:bodyPr>
          <a:lstStyle/>
          <a:p>
            <a:r>
              <a:rPr lang="en-US" sz="6000" b="1" dirty="0" smtClean="0">
                <a:solidFill>
                  <a:schemeClr val="bg1"/>
                </a:solidFill>
              </a:rPr>
              <a:t>“Shift”</a:t>
            </a:r>
            <a:endParaRPr lang="en-US" sz="6000" b="1"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11654125"/>
              </p:ext>
            </p:extLst>
          </p:nvPr>
        </p:nvGraphicFramePr>
        <p:xfrm>
          <a:off x="457200" y="57332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doe.sd.gov</a:t>
            </a:r>
            <a:endParaRPr lang="en-US"/>
          </a:p>
        </p:txBody>
      </p:sp>
      <p:sp>
        <p:nvSpPr>
          <p:cNvPr id="3" name="TextBox 2"/>
          <p:cNvSpPr txBox="1"/>
          <p:nvPr/>
        </p:nvSpPr>
        <p:spPr>
          <a:xfrm>
            <a:off x="228600" y="4791164"/>
            <a:ext cx="7391400" cy="1200329"/>
          </a:xfrm>
          <a:prstGeom prst="rect">
            <a:avLst/>
          </a:prstGeom>
          <a:noFill/>
        </p:spPr>
        <p:txBody>
          <a:bodyPr wrap="square" rtlCol="0">
            <a:spAutoFit/>
          </a:bodyPr>
          <a:lstStyle/>
          <a:p>
            <a:r>
              <a:rPr lang="en-US" dirty="0" smtClean="0"/>
              <a:t>“an </a:t>
            </a:r>
            <a:r>
              <a:rPr lang="en-US" dirty="0"/>
              <a:t>important role of science education is not to teach ‘all the facts’ but rather prepare students with sufficient core knowledge so that they can later acquire additional information on their </a:t>
            </a:r>
            <a:r>
              <a:rPr lang="en-US" dirty="0" smtClean="0"/>
              <a:t>own.” - Framework for K-12 Science Education  </a:t>
            </a:r>
            <a:endParaRPr lang="en-US" dirty="0"/>
          </a:p>
        </p:txBody>
      </p:sp>
    </p:spTree>
    <p:extLst>
      <p:ext uri="{BB962C8B-B14F-4D97-AF65-F5344CB8AC3E}">
        <p14:creationId xmlns:p14="http://schemas.microsoft.com/office/powerpoint/2010/main" val="3433084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8229600" cy="1143000"/>
          </a:xfrm>
        </p:spPr>
        <p:txBody>
          <a:bodyPr/>
          <a:lstStyle/>
          <a:p>
            <a:r>
              <a:rPr lang="en-US" dirty="0" smtClean="0">
                <a:solidFill>
                  <a:schemeClr val="bg1"/>
                </a:solidFill>
              </a:rPr>
              <a:t>Summer 2012</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dirty="0" smtClean="0"/>
              <a:t>Trained 12 Middle School “Lead Teachers”</a:t>
            </a:r>
          </a:p>
          <a:p>
            <a:r>
              <a:rPr lang="en-US" dirty="0" smtClean="0"/>
              <a:t>One week initial training on:</a:t>
            </a:r>
          </a:p>
          <a:p>
            <a:pPr lvl="1"/>
            <a:r>
              <a:rPr lang="en-US" dirty="0" smtClean="0"/>
              <a:t>Ready, Set, Science (Classroom Environment, Making thinking visible)</a:t>
            </a:r>
          </a:p>
          <a:p>
            <a:pPr lvl="1"/>
            <a:r>
              <a:rPr lang="en-US" dirty="0" smtClean="0"/>
              <a:t>Specific Core Ideas</a:t>
            </a:r>
          </a:p>
          <a:p>
            <a:pPr lvl="1"/>
            <a:r>
              <a:rPr lang="en-US" dirty="0" smtClean="0"/>
              <a:t>Science Instruction Strategies</a:t>
            </a:r>
          </a:p>
          <a:p>
            <a:r>
              <a:rPr lang="en-US" dirty="0" smtClean="0"/>
              <a:t>Left with a set of lessons to implement in the upcoming school year.</a:t>
            </a:r>
            <a:endParaRPr lang="en-US" dirty="0"/>
          </a:p>
        </p:txBody>
      </p:sp>
    </p:spTree>
    <p:extLst>
      <p:ext uri="{BB962C8B-B14F-4D97-AF65-F5344CB8AC3E}">
        <p14:creationId xmlns:p14="http://schemas.microsoft.com/office/powerpoint/2010/main" val="2478872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8229600" cy="1143000"/>
          </a:xfrm>
        </p:spPr>
        <p:txBody>
          <a:bodyPr/>
          <a:lstStyle/>
          <a:p>
            <a:r>
              <a:rPr lang="en-US" dirty="0" smtClean="0">
                <a:solidFill>
                  <a:schemeClr val="bg1"/>
                </a:solidFill>
              </a:rPr>
              <a:t>2012-2013 SY</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t>Filmed initial footage</a:t>
            </a:r>
          </a:p>
          <a:p>
            <a:r>
              <a:rPr lang="en-US" dirty="0" smtClean="0"/>
              <a:t>One day reflection session 12 weeks into school</a:t>
            </a:r>
          </a:p>
          <a:p>
            <a:pPr lvl="1"/>
            <a:r>
              <a:rPr lang="en-US" dirty="0" smtClean="0"/>
              <a:t>Analyzed footage</a:t>
            </a:r>
          </a:p>
          <a:p>
            <a:pPr lvl="1"/>
            <a:r>
              <a:rPr lang="en-US" dirty="0" smtClean="0"/>
              <a:t>Adjusted expectations</a:t>
            </a:r>
          </a:p>
          <a:p>
            <a:r>
              <a:rPr lang="en-US" dirty="0" smtClean="0"/>
              <a:t>Filmed post-reflection session footage</a:t>
            </a:r>
          </a:p>
          <a:p>
            <a:r>
              <a:rPr lang="en-US" dirty="0" smtClean="0"/>
              <a:t>Teachers responded to questions on </a:t>
            </a:r>
            <a:r>
              <a:rPr lang="en-US" dirty="0" err="1" smtClean="0"/>
              <a:t>EdModo</a:t>
            </a:r>
            <a:r>
              <a:rPr lang="en-US" dirty="0" smtClean="0"/>
              <a:t> throughout/following the process </a:t>
            </a:r>
            <a:r>
              <a:rPr lang="en-US" smtClean="0"/>
              <a:t>to reflect </a:t>
            </a:r>
            <a:r>
              <a:rPr lang="en-US" dirty="0" smtClean="0"/>
              <a:t>and to share strategies. </a:t>
            </a:r>
            <a:endParaRPr lang="en-US" dirty="0"/>
          </a:p>
        </p:txBody>
      </p:sp>
    </p:spTree>
    <p:extLst>
      <p:ext uri="{BB962C8B-B14F-4D97-AF65-F5344CB8AC3E}">
        <p14:creationId xmlns:p14="http://schemas.microsoft.com/office/powerpoint/2010/main" val="3413337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8229600" cy="1143000"/>
          </a:xfrm>
        </p:spPr>
        <p:txBody>
          <a:bodyPr/>
          <a:lstStyle/>
          <a:p>
            <a:r>
              <a:rPr lang="en-US" dirty="0" smtClean="0">
                <a:solidFill>
                  <a:schemeClr val="bg1"/>
                </a:solidFill>
              </a:rPr>
              <a:t>Teacher Reflection</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Percentage of information retained…</a:t>
            </a:r>
          </a:p>
          <a:p>
            <a:pPr lvl="1"/>
            <a:r>
              <a:rPr lang="en-US" dirty="0" smtClean="0"/>
              <a:t>“Big Ideas”</a:t>
            </a:r>
          </a:p>
          <a:p>
            <a:pPr lvl="2"/>
            <a:r>
              <a:rPr lang="en-US" dirty="0" smtClean="0"/>
              <a:t>Talk Moves – evident in teaching strategies</a:t>
            </a:r>
          </a:p>
          <a:p>
            <a:pPr lvl="2"/>
            <a:r>
              <a:rPr lang="en-US" dirty="0" smtClean="0"/>
              <a:t>Practices – evident in student performance</a:t>
            </a:r>
          </a:p>
          <a:p>
            <a:pPr lvl="2"/>
            <a:r>
              <a:rPr lang="en-US" dirty="0" smtClean="0"/>
              <a:t>Classroom Environment – evident in overall culture</a:t>
            </a:r>
          </a:p>
          <a:p>
            <a:r>
              <a:rPr lang="en-US" dirty="0" smtClean="0"/>
              <a:t>Video footage was planned for use in the trainings…</a:t>
            </a:r>
          </a:p>
          <a:p>
            <a:pPr marL="457200" lvl="1" indent="0">
              <a:buNone/>
            </a:pPr>
            <a:endParaRPr lang="en-US" dirty="0"/>
          </a:p>
        </p:txBody>
      </p:sp>
    </p:spTree>
    <p:extLst>
      <p:ext uri="{BB962C8B-B14F-4D97-AF65-F5344CB8AC3E}">
        <p14:creationId xmlns:p14="http://schemas.microsoft.com/office/powerpoint/2010/main" val="2532685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229600" cy="1143000"/>
          </a:xfrm>
        </p:spPr>
        <p:txBody>
          <a:bodyPr/>
          <a:lstStyle/>
          <a:p>
            <a:r>
              <a:rPr lang="en-US" dirty="0" smtClean="0">
                <a:solidFill>
                  <a:schemeClr val="bg1"/>
                </a:solidFill>
              </a:rPr>
              <a:t>Spring 2013</a:t>
            </a:r>
            <a:endParaRPr lang="en-US" dirty="0">
              <a:solidFill>
                <a:schemeClr val="bg1"/>
              </a:solidFill>
            </a:endParaRPr>
          </a:p>
        </p:txBody>
      </p:sp>
      <p:sp>
        <p:nvSpPr>
          <p:cNvPr id="3" name="Content Placeholder 2"/>
          <p:cNvSpPr>
            <a:spLocks noGrp="1"/>
          </p:cNvSpPr>
          <p:nvPr>
            <p:ph idx="1"/>
          </p:nvPr>
        </p:nvSpPr>
        <p:spPr/>
        <p:txBody>
          <a:bodyPr>
            <a:normAutofit fontScale="92500"/>
          </a:bodyPr>
          <a:lstStyle/>
          <a:p>
            <a:r>
              <a:rPr lang="en-US" dirty="0" smtClean="0"/>
              <a:t>Creation of training with 3 of the highest performing teachers.</a:t>
            </a:r>
          </a:p>
          <a:p>
            <a:pPr lvl="1"/>
            <a:r>
              <a:rPr lang="en-US" dirty="0" smtClean="0"/>
              <a:t>The selection of the teachers was based on footage, discussion and teacher involvement in overall reflection</a:t>
            </a:r>
          </a:p>
          <a:p>
            <a:pPr lvl="1"/>
            <a:r>
              <a:rPr lang="en-US" dirty="0" smtClean="0"/>
              <a:t>Utilized teacher footage (sparingly)</a:t>
            </a:r>
          </a:p>
          <a:p>
            <a:pPr lvl="1"/>
            <a:r>
              <a:rPr lang="en-US" dirty="0"/>
              <a:t>Embedded performances to investigate phenomena</a:t>
            </a:r>
          </a:p>
          <a:p>
            <a:pPr lvl="2"/>
            <a:r>
              <a:rPr lang="en-US" dirty="0"/>
              <a:t>3-dimensional, </a:t>
            </a:r>
            <a:r>
              <a:rPr lang="en-US" dirty="0" err="1"/>
              <a:t>scaffolded</a:t>
            </a:r>
            <a:endParaRPr lang="en-US" dirty="0"/>
          </a:p>
          <a:p>
            <a:pPr lvl="2"/>
            <a:r>
              <a:rPr lang="en-US" dirty="0"/>
              <a:t>Outcome of instruction always </a:t>
            </a:r>
            <a:r>
              <a:rPr lang="en-US" dirty="0" smtClean="0"/>
              <a:t>included </a:t>
            </a:r>
            <a:r>
              <a:rPr lang="en-US" dirty="0"/>
              <a:t>a mechanism of making student’s thinking visible</a:t>
            </a:r>
          </a:p>
          <a:p>
            <a:pPr marL="914400" lvl="2" indent="0">
              <a:buNone/>
            </a:pPr>
            <a:endParaRPr lang="en-US" dirty="0"/>
          </a:p>
        </p:txBody>
      </p:sp>
    </p:spTree>
    <p:extLst>
      <p:ext uri="{BB962C8B-B14F-4D97-AF65-F5344CB8AC3E}">
        <p14:creationId xmlns:p14="http://schemas.microsoft.com/office/powerpoint/2010/main" val="1066593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DOEpp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DOEppt (1)</Template>
  <TotalTime>1172</TotalTime>
  <Words>1455</Words>
  <Application>Microsoft Office PowerPoint</Application>
  <PresentationFormat>On-screen Show (4:3)</PresentationFormat>
  <Paragraphs>124</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DOEppt (1)</vt:lpstr>
      <vt:lpstr>A Vision for Science Education in South Dakota Sam Shaw </vt:lpstr>
      <vt:lpstr>South Dakota Profile</vt:lpstr>
      <vt:lpstr>Where is South Dakota?</vt:lpstr>
      <vt:lpstr>South Dakota Science Academies</vt:lpstr>
      <vt:lpstr>“Shift”</vt:lpstr>
      <vt:lpstr>Summer 2012</vt:lpstr>
      <vt:lpstr>2012-2013 SY</vt:lpstr>
      <vt:lpstr>Teacher Reflection</vt:lpstr>
      <vt:lpstr>Spring 2013</vt:lpstr>
      <vt:lpstr>Summer 2013</vt:lpstr>
      <vt:lpstr>Teacher Interpretations…</vt:lpstr>
      <vt:lpstr>Suggestions</vt:lpstr>
      <vt:lpstr>Framework and the NSES</vt:lpstr>
      <vt:lpstr>STANDARD A:  Professional development for teachers of science requires learning essential science content through the perspectives and methods of inquiry.   Science learning experiences for teachers must:</vt:lpstr>
      <vt:lpstr> STANDARD B:  Professional development for teachers of science requires integrating knowledge of science, learning, pedagogy, and students; it also requires applying that knowledge to science teaching. Learning experiences for teachers of science must:</vt:lpstr>
      <vt:lpstr>STANDARD C:  Professional development for teachers of science requires building understanding and ability for lifelong learning. Professional development activities must:</vt:lpstr>
      <vt:lpstr>STANDARD D:  Professional development programs for teachers of science must be coherent and integrated. Quality pre-service and in-service programs are characterized by:  </vt:lpstr>
    </vt:vector>
  </TitlesOfParts>
  <Company>State of South Dakota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 Sam</dc:creator>
  <cp:lastModifiedBy>Shaw, Sam</cp:lastModifiedBy>
  <cp:revision>16</cp:revision>
  <dcterms:created xsi:type="dcterms:W3CDTF">2014-01-23T21:17:55Z</dcterms:created>
  <dcterms:modified xsi:type="dcterms:W3CDTF">2014-02-25T21:38:24Z</dcterms:modified>
</cp:coreProperties>
</file>