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308"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Lst>
  <p:sldSz cx="9144000" cy="6858000" type="screen4x3"/>
  <p:notesSz cx="6858000" cy="9144000"/>
  <p:embeddedFontLst>
    <p:embeddedFont>
      <p:font typeface="Arim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Questrial"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1A42B7-D1ED-4FAF-96EE-C2D3F26BE832}">
  <a:tblStyle styleId="{6D1A42B7-D1ED-4FAF-96EE-C2D3F26BE832}" styleName="Table_0"/>
  <a:tblStyle styleId="{ECDEB62D-96F2-4BB3-9BBE-DD72F20CD207}" styleName="Table_1">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0F2EE"/>
          </a:solidFill>
        </a:fill>
      </a:tcStyle>
    </a:wholeTbl>
    <a:band1H>
      <a:tcStyle>
        <a:tcBdr/>
        <a:fill>
          <a:solidFill>
            <a:srgbClr val="E0E5DB"/>
          </a:solidFill>
        </a:fill>
      </a:tcStyle>
    </a:band1H>
    <a:band1V>
      <a:tcStyle>
        <a:tcBdr/>
        <a:fill>
          <a:solidFill>
            <a:srgbClr val="E0E5DB"/>
          </a:solidFill>
        </a:fill>
      </a:tcStyle>
    </a:band1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7" name="Shape 537"/>
          <p:cNvSpPr txBox="1">
            <a:spLocks noGrp="1"/>
          </p:cNvSpPr>
          <p:nvPr>
            <p:ph type="body" idx="1"/>
          </p:nvPr>
        </p:nvSpPr>
        <p:spPr>
          <a:xfrm>
            <a:off x="685800" y="4343401"/>
            <a:ext cx="5486399" cy="4114797"/>
          </a:xfrm>
          <a:prstGeom prst="rect">
            <a:avLst/>
          </a:prstGeom>
          <a:noFill/>
          <a:ln>
            <a:noFill/>
          </a:ln>
        </p:spPr>
        <p:txBody>
          <a:bodyPr lIns="88700" tIns="88700" rIns="88700" bIns="88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Slide 53</a:t>
            </a:r>
            <a:endParaRPr sz="1200" b="0" i="0" u="none" strike="noStrike" cap="none" dirty="0">
              <a:solidFill>
                <a:schemeClr val="dk1"/>
              </a:solidFill>
              <a:latin typeface="Arial"/>
              <a:ea typeface="Arial"/>
              <a:cs typeface="Arial"/>
              <a:sym typeface="Arial"/>
            </a:endParaRPr>
          </a:p>
        </p:txBody>
      </p:sp>
      <p:sp>
        <p:nvSpPr>
          <p:cNvPr id="538" name="Shape 538"/>
          <p:cNvSpPr txBox="1">
            <a:spLocks noGrp="1"/>
          </p:cNvSpPr>
          <p:nvPr>
            <p:ph type="sldNum" idx="12"/>
          </p:nvPr>
        </p:nvSpPr>
        <p:spPr>
          <a:xfrm>
            <a:off x="3884612" y="8685213"/>
            <a:ext cx="2971799" cy="4571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62</a:t>
            </a:r>
            <a:endParaRPr dirty="0"/>
          </a:p>
        </p:txBody>
      </p:sp>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63</a:t>
            </a:r>
            <a:endParaRPr dirty="0"/>
          </a:p>
        </p:txBody>
      </p:sp>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64</a:t>
            </a:r>
            <a:endParaRPr dirty="0"/>
          </a:p>
        </p:txBody>
      </p:sp>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65</a:t>
            </a:r>
            <a:endParaRPr dirty="0"/>
          </a:p>
        </p:txBody>
      </p:sp>
      <p:sp>
        <p:nvSpPr>
          <p:cNvPr id="621" name="Shape 6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66</a:t>
            </a:r>
            <a:endParaRPr dirty="0"/>
          </a:p>
        </p:txBody>
      </p:sp>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67</a:t>
            </a:r>
            <a:endParaRPr dirty="0"/>
          </a:p>
        </p:txBody>
      </p:sp>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68</a:t>
            </a:r>
            <a:endParaRPr dirty="0"/>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Slide 69</a:t>
            </a: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54</a:t>
            </a:r>
            <a:endParaRPr sz="1200" b="0" i="0" u="none" strike="noStrike" cap="none" dirty="0">
              <a:solidFill>
                <a:schemeClr val="dk1"/>
              </a:solidFill>
              <a:latin typeface="Calibri"/>
              <a:ea typeface="Calibri"/>
              <a:cs typeface="Calibri"/>
              <a:sym typeface="Calibri"/>
            </a:endParaRPr>
          </a:p>
        </p:txBody>
      </p:sp>
      <p:sp>
        <p:nvSpPr>
          <p:cNvPr id="547" name="Shape 547"/>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55</a:t>
            </a:r>
            <a:endParaRPr dirty="0"/>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9" name="Shape 559"/>
          <p:cNvSpPr txBox="1">
            <a:spLocks noGrp="1"/>
          </p:cNvSpPr>
          <p:nvPr>
            <p:ph type="body" idx="1"/>
          </p:nvPr>
        </p:nvSpPr>
        <p:spPr>
          <a:xfrm>
            <a:off x="685800" y="4343400"/>
            <a:ext cx="5486399" cy="4114800"/>
          </a:xfrm>
          <a:prstGeom prst="rect">
            <a:avLst/>
          </a:prstGeom>
          <a:noFill/>
          <a:ln>
            <a:noFill/>
          </a:ln>
        </p:spPr>
        <p:txBody>
          <a:bodyPr lIns="88700" tIns="44350" rIns="88700" bIns="443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Slide 56</a:t>
            </a:r>
            <a:endParaRPr sz="1200" b="0" i="0" u="none" strike="noStrike" cap="none" dirty="0">
              <a:solidFill>
                <a:schemeClr val="dk1"/>
              </a:solidFill>
              <a:latin typeface="Calibri"/>
              <a:ea typeface="Calibri"/>
              <a:cs typeface="Calibri"/>
              <a:sym typeface="Calibri"/>
            </a:endParaRPr>
          </a:p>
        </p:txBody>
      </p:sp>
      <p:sp>
        <p:nvSpPr>
          <p:cNvPr id="560" name="Shape 560"/>
          <p:cNvSpPr txBox="1">
            <a:spLocks noGrp="1"/>
          </p:cNvSpPr>
          <p:nvPr>
            <p:ph type="sldNum" idx="12"/>
          </p:nvPr>
        </p:nvSpPr>
        <p:spPr>
          <a:xfrm>
            <a:off x="3884612" y="8685213"/>
            <a:ext cx="2971799" cy="457200"/>
          </a:xfrm>
          <a:prstGeom prst="rect">
            <a:avLst/>
          </a:prstGeom>
          <a:noFill/>
          <a:ln>
            <a:noFill/>
          </a:ln>
        </p:spPr>
        <p:txBody>
          <a:bodyPr lIns="88700" tIns="44350" rIns="88700" bIns="443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57</a:t>
            </a:r>
            <a:endParaRPr dirty="0"/>
          </a:p>
        </p:txBody>
      </p:sp>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58</a:t>
            </a:r>
            <a:endParaRPr dirty="0"/>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59</a:t>
            </a:r>
            <a:endParaRPr dirty="0"/>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60</a:t>
            </a:r>
            <a:endParaRPr dirty="0"/>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Slide 61</a:t>
            </a:r>
            <a:endParaRPr dirty="0"/>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85800" y="2130425"/>
            <a:ext cx="7772400" cy="1470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400" b="0" i="0" u="none" strike="noStrike" cap="none">
                <a:solidFill>
                  <a:schemeClr val="dk2"/>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Font typeface="Arial"/>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520"/>
              </a:spcBef>
              <a:spcAft>
                <a:spcPts val="0"/>
              </a:spcAft>
              <a:buClr>
                <a:srgbClr val="888888"/>
              </a:buClr>
              <a:buFont typeface="Arial"/>
              <a:buNone/>
              <a:defRPr sz="2900" b="0" i="0" u="none" strike="noStrike" cap="none">
                <a:solidFill>
                  <a:schemeClr val="dk1"/>
                </a:solidFill>
                <a:latin typeface="Questrial"/>
                <a:ea typeface="Questrial"/>
                <a:cs typeface="Questrial"/>
                <a:sym typeface="Questrial"/>
              </a:defRPr>
            </a:lvl1pPr>
            <a:lvl2pPr marL="457200" marR="0" lvl="1" indent="0" algn="ctr" rtl="0">
              <a:lnSpc>
                <a:spcPct val="100000"/>
              </a:lnSpc>
              <a:spcBef>
                <a:spcPts val="480"/>
              </a:spcBef>
              <a:spcAft>
                <a:spcPts val="0"/>
              </a:spcAft>
              <a:buClr>
                <a:srgbClr val="888888"/>
              </a:buClr>
              <a:buFont typeface="Arial"/>
              <a:buNone/>
              <a:defRPr sz="2600" b="0" i="0" u="none" strike="noStrike" cap="none">
                <a:solidFill>
                  <a:schemeClr val="dk1"/>
                </a:solidFill>
                <a:latin typeface="Questrial"/>
                <a:ea typeface="Questrial"/>
                <a:cs typeface="Questrial"/>
                <a:sym typeface="Questrial"/>
              </a:defRPr>
            </a:lvl2pPr>
            <a:lvl3pPr marL="914400" marR="0" lvl="2" indent="0" algn="ctr" rtl="0">
              <a:lnSpc>
                <a:spcPct val="100000"/>
              </a:lnSpc>
              <a:spcBef>
                <a:spcPts val="400"/>
              </a:spcBef>
              <a:spcAft>
                <a:spcPts val="0"/>
              </a:spcAft>
              <a:buClr>
                <a:srgbClr val="888888"/>
              </a:buClr>
              <a:buFont typeface="Arial"/>
              <a:buNone/>
              <a:defRPr sz="2300" b="0" i="0" u="none" strike="noStrike" cap="none">
                <a:solidFill>
                  <a:schemeClr val="dk1"/>
                </a:solidFill>
                <a:latin typeface="Questrial"/>
                <a:ea typeface="Questrial"/>
                <a:cs typeface="Questrial"/>
                <a:sym typeface="Questrial"/>
              </a:defRPr>
            </a:lvl3pPr>
            <a:lvl4pPr marL="1371600" marR="0" lvl="3" indent="0" algn="ctr" rtl="0">
              <a:lnSpc>
                <a:spcPct val="100000"/>
              </a:lnSpc>
              <a:spcBef>
                <a:spcPts val="360"/>
              </a:spcBef>
              <a:spcAft>
                <a:spcPts val="0"/>
              </a:spcAft>
              <a:buClr>
                <a:srgbClr val="888888"/>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ctr" rtl="0">
              <a:lnSpc>
                <a:spcPct val="100000"/>
              </a:lnSpc>
              <a:spcBef>
                <a:spcPts val="360"/>
              </a:spcBef>
              <a:spcAft>
                <a:spcPts val="0"/>
              </a:spcAft>
              <a:buClr>
                <a:srgbClr val="8888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ctr" rtl="0">
              <a:lnSpc>
                <a:spcPct val="100000"/>
              </a:lnSpc>
              <a:spcBef>
                <a:spcPts val="400"/>
              </a:spcBef>
              <a:spcAft>
                <a:spcPts val="0"/>
              </a:spcAft>
              <a:buClr>
                <a:srgbClr val="888888"/>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200" b="0" i="0" u="none" strike="noStrike" cap="none">
                <a:solidFill>
                  <a:srgbClr val="888888"/>
                </a:solidFill>
                <a:latin typeface="Questrial"/>
                <a:ea typeface="Questrial"/>
                <a:cs typeface="Questrial"/>
                <a:sym typeface="Quest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rgbClr val="000000"/>
              </a:buClr>
              <a:buFont typeface="Arial"/>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
        <p:nvSpPr>
          <p:cNvPr id="24" name="Shape 24"/>
          <p:cNvSpPr txBox="1"/>
          <p:nvPr/>
        </p:nvSpPr>
        <p:spPr>
          <a:xfrm>
            <a:off x="0" y="9462"/>
            <a:ext cx="8229600" cy="1143000"/>
          </a:xfrm>
          <a:prstGeom prst="rect">
            <a:avLst/>
          </a:prstGeom>
          <a:noFill/>
          <a:ln>
            <a:noFill/>
          </a:ln>
        </p:spPr>
        <p:txBody>
          <a:bodyPr lIns="91425" tIns="45700" rIns="91425" bIns="45700" anchor="t" anchorCtr="0">
            <a:noAutofit/>
          </a:bodyPr>
          <a:lstStyle/>
          <a:p>
            <a:pPr marL="169862" marR="0" lvl="0" indent="-4762" algn="l" rtl="0">
              <a:lnSpc>
                <a:spcPct val="100000"/>
              </a:lnSpc>
              <a:spcBef>
                <a:spcPts val="0"/>
              </a:spcBef>
              <a:spcAft>
                <a:spcPts val="0"/>
              </a:spcAft>
              <a:buClr>
                <a:schemeClr val="lt1"/>
              </a:buClr>
              <a:buSzPct val="25000"/>
              <a:buFont typeface="Calibri"/>
              <a:buNone/>
            </a:pPr>
            <a:r>
              <a:rPr lang="en-US" sz="3200" b="0" i="0" u="none" strike="noStrike" cap="none">
                <a:solidFill>
                  <a:schemeClr val="lt1"/>
                </a:solidFill>
                <a:latin typeface="Calibri"/>
                <a:ea typeface="Calibri"/>
                <a:cs typeface="Calibri"/>
                <a:sym typeface="Calibri"/>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66800" y="228600"/>
            <a:ext cx="7699248"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12647" y="1600200"/>
            <a:ext cx="8153399" cy="4495800"/>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bg>
      <p:bgPr>
        <a:gradFill>
          <a:gsLst>
            <a:gs pos="0">
              <a:srgbClr val="ECEFE8"/>
            </a:gs>
            <a:gs pos="100000">
              <a:srgbClr val="7C9263"/>
            </a:gs>
          </a:gsLst>
          <a:lin ang="1200000" scaled="0"/>
        </a:gradFill>
        <a:effectLst/>
      </p:bgPr>
    </p:bg>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61" name="Shape 61"/>
          <p:cNvSpPr txBox="1">
            <a:spLocks noGrp="1"/>
          </p:cNvSpPr>
          <p:nvPr>
            <p:ph type="body" idx="1"/>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1"/>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p:nvPr/>
        </p:nvSpPr>
        <p:spPr>
          <a:xfrm>
            <a:off x="3352800" y="6096000"/>
            <a:ext cx="5714999" cy="723619"/>
          </a:xfrm>
          <a:prstGeom prst="rect">
            <a:avLst/>
          </a:prstGeom>
          <a:solidFill>
            <a:srgbClr val="1F3864"/>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63" name="Shape 63"/>
          <p:cNvSpPr txBox="1">
            <a:spLocks noGrp="1"/>
          </p:cNvSpPr>
          <p:nvPr>
            <p:ph type="subTitle" idx="2"/>
          </p:nvPr>
        </p:nvSpPr>
        <p:spPr>
          <a:xfrm>
            <a:off x="3905955"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4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pic>
        <p:nvPicPr>
          <p:cNvPr id="64" name="Shape 64"/>
          <p:cNvPicPr preferRelativeResize="0"/>
          <p:nvPr/>
        </p:nvPicPr>
        <p:blipFill rotWithShape="1">
          <a:blip r:embed="rId2">
            <a:alphaModFix/>
          </a:blip>
          <a:srcRect/>
          <a:stretch/>
        </p:blipFill>
        <p:spPr>
          <a:xfrm>
            <a:off x="3405648" y="6266610"/>
            <a:ext cx="3226889" cy="3823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914400" y="273050"/>
            <a:ext cx="7772400" cy="86994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609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4800600" y="2438400"/>
            <a:ext cx="3886200" cy="3581399"/>
          </a:xfrm>
          <a:prstGeom prst="rect">
            <a:avLst/>
          </a:prstGeom>
          <a:noFill/>
          <a:ln w="12700" cap="flat" cmpd="sng">
            <a:solidFill>
              <a:srgbClr val="000000"/>
            </a:solidFill>
            <a:prstDash val="solid"/>
            <a:round/>
            <a:headEnd type="none" w="med" len="med"/>
            <a:tailEnd type="none" w="med" len="med"/>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6096000" y="6248400"/>
            <a:ext cx="2666999" cy="365125"/>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sldNum" idx="12"/>
          </p:nvPr>
        </p:nvSpPr>
        <p:spPr>
          <a:xfrm>
            <a:off x="0" y="2133600"/>
            <a:ext cx="533399" cy="24447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
        <p:nvSpPr>
          <p:cNvPr id="71" name="Shape 71"/>
          <p:cNvSpPr txBox="1">
            <a:spLocks noGrp="1"/>
          </p:cNvSpPr>
          <p:nvPr>
            <p:ph type="ftr" idx="11"/>
          </p:nvPr>
        </p:nvSpPr>
        <p:spPr>
          <a:xfrm>
            <a:off x="3352800" y="6248400"/>
            <a:ext cx="5421083"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body" idx="3"/>
          </p:nvPr>
        </p:nvSpPr>
        <p:spPr>
          <a:xfrm>
            <a:off x="609600" y="1752600"/>
            <a:ext cx="3886200" cy="640079"/>
          </a:xfrm>
          <a:prstGeom prst="rect">
            <a:avLst/>
          </a:prstGeom>
          <a:solidFill>
            <a:srgbClr val="5F7488"/>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body" idx="4"/>
          </p:nvPr>
        </p:nvSpPr>
        <p:spPr>
          <a:xfrm>
            <a:off x="4800600" y="1752600"/>
            <a:ext cx="3886200" cy="640079"/>
          </a:xfrm>
          <a:prstGeom prst="rect">
            <a:avLst/>
          </a:prstGeom>
          <a:solidFill>
            <a:srgbClr val="A4B595"/>
          </a:solidFill>
          <a:ln w="12700" cap="flat" cmpd="sng">
            <a:solidFill>
              <a:srgbClr val="000000"/>
            </a:solidFill>
            <a:prstDash val="solid"/>
            <a:round/>
            <a:headEnd type="none" w="med" len="med"/>
            <a:tailEnd type="none" w="med" len="med"/>
          </a:ln>
        </p:spPr>
        <p:txBody>
          <a:bodyPr lIns="91425" tIns="91425" rIns="91425" bIns="91425" anchor="ctr" anchorCtr="0"/>
          <a:lstStyle>
            <a:lvl1pPr marL="0" marR="0" lvl="0" indent="0" algn="l" rtl="0">
              <a:spcBef>
                <a:spcPts val="700"/>
              </a:spcBef>
              <a:buClr>
                <a:srgbClr val="0D467A"/>
              </a:buClr>
              <a:buFont typeface="Merriweather Sans"/>
              <a:buNone/>
              <a:defRPr sz="2400" b="0" i="1" u="none" strike="noStrike" cap="none">
                <a:solidFill>
                  <a:srgbClr val="000000"/>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bg>
      <p:bgPr>
        <a:gradFill>
          <a:gsLst>
            <a:gs pos="0">
              <a:srgbClr val="ECEFE8"/>
            </a:gs>
            <a:gs pos="100000">
              <a:srgbClr val="7C9263"/>
            </a:gs>
          </a:gsLst>
          <a:lin ang="1200000" scaled="0"/>
        </a:gradFill>
        <a:effectLst/>
      </p:bgPr>
    </p:bg>
    <p:spTree>
      <p:nvGrpSpPr>
        <p:cNvPr id="1" name="Shape 74"/>
        <p:cNvGrpSpPr/>
        <p:nvPr/>
      </p:nvGrpSpPr>
      <p:grpSpPr>
        <a:xfrm>
          <a:off x="0" y="0"/>
          <a:ext cx="0" cy="0"/>
          <a:chOff x="0" y="0"/>
          <a:chExt cx="0" cy="0"/>
        </a:xfrm>
      </p:grpSpPr>
      <p:sp>
        <p:nvSpPr>
          <p:cNvPr id="75" name="Shape 75"/>
          <p:cNvSpPr/>
          <p:nvPr/>
        </p:nvSpPr>
        <p:spPr>
          <a:xfrm>
            <a:off x="3352800" y="6096000"/>
            <a:ext cx="5714999" cy="723619"/>
          </a:xfrm>
          <a:prstGeom prst="rect">
            <a:avLst/>
          </a:prstGeom>
          <a:solidFill>
            <a:srgbClr val="297FA5"/>
          </a:solidFill>
          <a:ln>
            <a:noFill/>
          </a:ln>
        </p:spPr>
        <p:txBody>
          <a:bodyPr lIns="91425" tIns="45700" rIns="91425" bIns="45700" anchor="ctr" anchorCtr="0">
            <a:noAutofit/>
          </a:bodyPr>
          <a:lstStyle/>
          <a:p>
            <a:pPr marL="0" marR="0" lvl="0" indent="0" algn="ctr" rtl="0">
              <a:spcBef>
                <a:spcPts val="0"/>
              </a:spcBef>
              <a:buNone/>
            </a:pPr>
            <a:endParaRPr sz="1800">
              <a:solidFill>
                <a:srgbClr val="61893C"/>
              </a:solidFill>
              <a:latin typeface="Questrial"/>
              <a:ea typeface="Questrial"/>
              <a:cs typeface="Questrial"/>
              <a:sym typeface="Questrial"/>
            </a:endParaRPr>
          </a:p>
        </p:txBody>
      </p:sp>
      <p:sp>
        <p:nvSpPr>
          <p:cNvPr id="76" name="Shape 76"/>
          <p:cNvSpPr txBox="1">
            <a:spLocks noGrp="1"/>
          </p:cNvSpPr>
          <p:nvPr>
            <p:ph type="ctrTitle"/>
          </p:nvPr>
        </p:nvSpPr>
        <p:spPr>
          <a:xfrm>
            <a:off x="1371600" y="1981200"/>
            <a:ext cx="6476999" cy="18288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subTitle" idx="1"/>
          </p:nvPr>
        </p:nvSpPr>
        <p:spPr>
          <a:xfrm>
            <a:off x="3810000" y="6114910"/>
            <a:ext cx="5105399" cy="685799"/>
          </a:xfrm>
          <a:prstGeom prst="rect">
            <a:avLst/>
          </a:prstGeom>
          <a:noFill/>
          <a:ln>
            <a:noFill/>
          </a:ln>
        </p:spPr>
        <p:txBody>
          <a:bodyPr lIns="91425" tIns="91425" rIns="91425" bIns="91425" anchor="ctr" anchorCtr="0"/>
          <a:lstStyle>
            <a:lvl1pPr marL="0" marR="0" lvl="0" indent="0" algn="r" rtl="0">
              <a:spcBef>
                <a:spcPts val="700"/>
              </a:spcBef>
              <a:buClr>
                <a:srgbClr val="0D467A"/>
              </a:buClr>
              <a:buFont typeface="Merriweather Sans"/>
              <a:buNone/>
              <a:defRPr sz="2600" b="0" i="0" u="none" strike="noStrike" cap="none">
                <a:solidFill>
                  <a:srgbClr val="FFFFFF"/>
                </a:solidFill>
                <a:latin typeface="Questrial"/>
                <a:ea typeface="Questrial"/>
                <a:cs typeface="Questrial"/>
                <a:sym typeface="Questrial"/>
              </a:defRPr>
            </a:lvl1pPr>
            <a:lvl2pPr marL="457200" marR="0" lvl="1" indent="0" algn="ctr" rtl="0">
              <a:spcBef>
                <a:spcPts val="550"/>
              </a:spcBef>
              <a:buClr>
                <a:srgbClr val="61893C"/>
              </a:buClr>
              <a:buFont typeface="Noto Sans Symbols"/>
              <a:buNone/>
              <a:defRPr sz="2600" b="0" i="0" u="none" strike="noStrike" cap="none">
                <a:solidFill>
                  <a:schemeClr val="dk1"/>
                </a:solidFill>
                <a:latin typeface="Questrial"/>
                <a:ea typeface="Questrial"/>
                <a:cs typeface="Questrial"/>
                <a:sym typeface="Questrial"/>
              </a:defRPr>
            </a:lvl2pPr>
            <a:lvl3pPr marL="914400" marR="0" lvl="2" indent="0" algn="ctr" rtl="0">
              <a:spcBef>
                <a:spcPts val="500"/>
              </a:spcBef>
              <a:buClr>
                <a:srgbClr val="5F7488"/>
              </a:buClr>
              <a:buFont typeface="Noto Sans Symbols"/>
              <a:buNone/>
              <a:defRPr sz="2300" b="0" i="0" u="none" strike="noStrike" cap="none">
                <a:solidFill>
                  <a:schemeClr val="dk1"/>
                </a:solidFill>
                <a:latin typeface="Questrial"/>
                <a:ea typeface="Questrial"/>
                <a:cs typeface="Questrial"/>
                <a:sym typeface="Questrial"/>
              </a:defRPr>
            </a:lvl3pPr>
            <a:lvl4pPr marL="1371600" marR="0" lvl="3"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ctr" rtl="0">
              <a:spcBef>
                <a:spcPts val="400"/>
              </a:spcBef>
              <a:buClr>
                <a:srgbClr val="5F7488"/>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ctr" rtl="0">
              <a:spcBef>
                <a:spcPts val="360"/>
              </a:spcBef>
              <a:buClr>
                <a:schemeClr val="accent1"/>
              </a:buClr>
              <a:buFont typeface="Noto Sans Symbols"/>
              <a:buNone/>
              <a:defRPr sz="1800" b="0" i="0" u="none" strike="noStrike" cap="none">
                <a:solidFill>
                  <a:schemeClr val="dk1"/>
                </a:solidFill>
                <a:latin typeface="Questrial"/>
                <a:ea typeface="Questrial"/>
                <a:cs typeface="Questrial"/>
                <a:sym typeface="Questrial"/>
              </a:defRPr>
            </a:lvl6pPr>
            <a:lvl7pPr marL="2743200" marR="0" lvl="6" indent="0" algn="ctr" rtl="0">
              <a:spcBef>
                <a:spcPts val="360"/>
              </a:spcBef>
              <a:buClr>
                <a:schemeClr val="accent2"/>
              </a:buClr>
              <a:buFont typeface="Noto Sans Symbols"/>
              <a:buNone/>
              <a:defRPr sz="1800" b="0" i="0" u="none" strike="noStrike" cap="none">
                <a:solidFill>
                  <a:schemeClr val="dk1"/>
                </a:solidFill>
                <a:latin typeface="Questrial"/>
                <a:ea typeface="Questrial"/>
                <a:cs typeface="Questrial"/>
                <a:sym typeface="Questrial"/>
              </a:defRPr>
            </a:lvl7pPr>
            <a:lvl8pPr marL="3200400" marR="0" lvl="7" indent="0" algn="ctr" rtl="0">
              <a:spcBef>
                <a:spcPts val="360"/>
              </a:spcBef>
              <a:buClr>
                <a:schemeClr val="accent3"/>
              </a:buClr>
              <a:buFont typeface="Noto Sans Symbols"/>
              <a:buNone/>
              <a:defRPr sz="1800" b="0" i="0" u="none" strike="noStrike" cap="none">
                <a:solidFill>
                  <a:schemeClr val="dk1"/>
                </a:solidFill>
                <a:latin typeface="Questrial"/>
                <a:ea typeface="Questrial"/>
                <a:cs typeface="Questrial"/>
                <a:sym typeface="Questrial"/>
              </a:defRPr>
            </a:lvl8pPr>
            <a:lvl9pPr marL="3657600" marR="0" lvl="8" indent="0" algn="ctr" rtl="0">
              <a:spcBef>
                <a:spcPts val="360"/>
              </a:spcBef>
              <a:buClr>
                <a:schemeClr val="accent4"/>
              </a:buClr>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ftr" idx="11"/>
          </p:nvPr>
        </p:nvSpPr>
        <p:spPr>
          <a:xfrm>
            <a:off x="2085392" y="236537"/>
            <a:ext cx="5867400"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sldNum" idx="12"/>
          </p:nvPr>
        </p:nvSpPr>
        <p:spPr>
          <a:xfrm>
            <a:off x="8001000" y="228600"/>
            <a:ext cx="838199" cy="38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444D26"/>
                </a:solidFill>
                <a:latin typeface="Questrial"/>
                <a:ea typeface="Questrial"/>
                <a:cs typeface="Questrial"/>
                <a:sym typeface="Questrial"/>
              </a:rPr>
              <a:t>‹#›</a:t>
            </a:fld>
            <a:endParaRPr lang="en-US" sz="1800">
              <a:solidFill>
                <a:srgbClr val="444D26"/>
              </a:solidFill>
              <a:latin typeface="Questrial"/>
              <a:ea typeface="Questrial"/>
              <a:cs typeface="Questrial"/>
              <a:sym typeface="Questrial"/>
            </a:endParaRPr>
          </a:p>
        </p:txBody>
      </p:sp>
      <p:sp>
        <p:nvSpPr>
          <p:cNvPr id="80" name="Shape 80"/>
          <p:cNvSpPr txBox="1">
            <a:spLocks noGrp="1"/>
          </p:cNvSpPr>
          <p:nvPr>
            <p:ph type="body" idx="2"/>
          </p:nvPr>
        </p:nvSpPr>
        <p:spPr>
          <a:xfrm>
            <a:off x="1371599" y="3886200"/>
            <a:ext cx="6553200" cy="1673224"/>
          </a:xfrm>
          <a:prstGeom prst="rect">
            <a:avLst/>
          </a:prstGeom>
          <a:noFill/>
          <a:ln>
            <a:noFill/>
          </a:ln>
        </p:spPr>
        <p:txBody>
          <a:bodyPr lIns="91425" tIns="91425" rIns="91425" bIns="91425" anchor="t" anchorCtr="0"/>
          <a:lstStyle>
            <a:lvl1pPr marL="320040" marR="0" lvl="0" indent="-320040" algn="l" rtl="0">
              <a:spcBef>
                <a:spcPts val="700"/>
              </a:spcBef>
              <a:buClr>
                <a:srgbClr val="0D467A"/>
              </a:buClr>
              <a:buFont typeface="Merriweather Sans"/>
              <a:buNone/>
              <a:defRPr sz="2800" b="0" i="0" u="none" strike="noStrike" cap="none">
                <a:solidFill>
                  <a:schemeClr val="dk2"/>
                </a:solidFill>
                <a:latin typeface="Questrial"/>
                <a:ea typeface="Questrial"/>
                <a:cs typeface="Questrial"/>
                <a:sym typeface="Questrial"/>
              </a:defRPr>
            </a:lvl1pPr>
            <a:lvl2pPr marL="640080" marR="0" lvl="1" indent="-284480" algn="l" rtl="0">
              <a:spcBef>
                <a:spcPts val="550"/>
              </a:spcBef>
              <a:buClr>
                <a:srgbClr val="61893C"/>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228600" algn="l" rtl="0">
              <a:spcBef>
                <a:spcPts val="500"/>
              </a:spcBef>
              <a:buClr>
                <a:srgbClr val="5F7488"/>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228600" algn="l" rtl="0">
              <a:spcBef>
                <a:spcPts val="400"/>
              </a:spcBef>
              <a:buClr>
                <a:srgbClr val="5F7488"/>
              </a:buClr>
              <a:buFont typeface="Noto Sans Symbols"/>
              <a:buNone/>
              <a:defRPr sz="1400" b="0" i="0" u="none" strike="noStrike" cap="none">
                <a:solidFill>
                  <a:srgbClr val="888888"/>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pic>
        <p:nvPicPr>
          <p:cNvPr id="81" name="Shape 81"/>
          <p:cNvPicPr preferRelativeResize="0"/>
          <p:nvPr/>
        </p:nvPicPr>
        <p:blipFill rotWithShape="1">
          <a:blip r:embed="rId2">
            <a:alphaModFix/>
          </a:blip>
          <a:srcRect/>
          <a:stretch/>
        </p:blipFill>
        <p:spPr>
          <a:xfrm>
            <a:off x="3429000" y="6121425"/>
            <a:ext cx="1904999" cy="6727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457200" y="18288"/>
            <a:ext cx="2895600" cy="329184"/>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7620000" y="18288"/>
            <a:ext cx="1066799" cy="3291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Questrial"/>
                <a:ea typeface="Questrial"/>
                <a:cs typeface="Questrial"/>
                <a:sym typeface="Questrial"/>
              </a:rPr>
              <a:t>‹#›</a:t>
            </a:fld>
            <a:endParaRPr lang="en-US" sz="1800">
              <a:solidFill>
                <a:schemeClr val="dk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66800" y="228600"/>
            <a:ext cx="7772400" cy="9905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2"/>
              </a:buClr>
              <a:buFont typeface="Questrial"/>
              <a:buNone/>
              <a:defRPr sz="4400" b="0" i="0" u="none" strike="noStrike" cap="none">
                <a:solidFill>
                  <a:schemeClr val="dk2"/>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533400" y="1600200"/>
            <a:ext cx="8153399" cy="4526279"/>
          </a:xfrm>
          <a:prstGeom prst="rect">
            <a:avLst/>
          </a:prstGeom>
          <a:noFill/>
          <a:ln>
            <a:noFill/>
          </a:ln>
        </p:spPr>
        <p:txBody>
          <a:bodyPr lIns="91425" tIns="91425" rIns="91425" bIns="91425" anchor="t" anchorCtr="0"/>
          <a:lstStyle>
            <a:lvl1pPr marL="320040" marR="0" lvl="0" indent="-135890" algn="l" rtl="0">
              <a:spcBef>
                <a:spcPts val="700"/>
              </a:spcBef>
              <a:buClr>
                <a:srgbClr val="0D467A"/>
              </a:buClr>
              <a:buSzPct val="100000"/>
              <a:buFont typeface="Merriweather Sans"/>
              <a:buChar char="■"/>
              <a:defRPr sz="2900" b="0" i="0" u="none" strike="noStrike" cap="none">
                <a:solidFill>
                  <a:schemeClr val="dk1"/>
                </a:solidFill>
                <a:latin typeface="Questrial"/>
                <a:ea typeface="Questrial"/>
                <a:cs typeface="Questrial"/>
                <a:sym typeface="Questrial"/>
              </a:defRPr>
            </a:lvl1pPr>
            <a:lvl2pPr marL="640080" marR="0" lvl="1" indent="-168910" algn="l" rtl="0">
              <a:spcBef>
                <a:spcPts val="550"/>
              </a:spcBef>
              <a:buClr>
                <a:srgbClr val="61893C"/>
              </a:buClr>
              <a:buSzPct val="70000"/>
              <a:buFont typeface="Noto Sans Symbols"/>
              <a:buChar char="⬜"/>
              <a:defRPr sz="2600" b="0" i="0" u="none" strike="noStrike" cap="none">
                <a:solidFill>
                  <a:schemeClr val="dk1"/>
                </a:solidFill>
                <a:latin typeface="Questrial"/>
                <a:ea typeface="Questrial"/>
                <a:cs typeface="Questrial"/>
                <a:sym typeface="Questrial"/>
              </a:defRPr>
            </a:lvl2pPr>
            <a:lvl3pPr marL="914400" marR="0" lvl="2" indent="-119062" algn="l" rtl="0">
              <a:spcBef>
                <a:spcPts val="500"/>
              </a:spcBef>
              <a:buClr>
                <a:srgbClr val="5F7488"/>
              </a:buClr>
              <a:buSzPct val="75000"/>
              <a:buFont typeface="Noto Sans Symbols"/>
              <a:buChar char="■"/>
              <a:defRPr sz="2300" b="0" i="0" u="none" strike="noStrike" cap="none">
                <a:solidFill>
                  <a:schemeClr val="dk1"/>
                </a:solidFill>
                <a:latin typeface="Questrial"/>
                <a:ea typeface="Questrial"/>
                <a:cs typeface="Questrial"/>
                <a:sym typeface="Questrial"/>
              </a:defRPr>
            </a:lvl3pPr>
            <a:lvl4pPr marL="1371600" marR="0" lvl="3" indent="-133350" algn="l" rtl="0">
              <a:spcBef>
                <a:spcPts val="400"/>
              </a:spcBef>
              <a:buClr>
                <a:srgbClr val="5F7488"/>
              </a:buClr>
              <a:buSzPct val="75000"/>
              <a:buFont typeface="Noto Sans Symbols"/>
              <a:buChar char="■"/>
              <a:defRPr sz="2000" b="0" i="0" u="none" strike="noStrike" cap="none">
                <a:solidFill>
                  <a:schemeClr val="dk1"/>
                </a:solidFill>
                <a:latin typeface="Questrial"/>
                <a:ea typeface="Questrial"/>
                <a:cs typeface="Questrial"/>
                <a:sym typeface="Questrial"/>
              </a:defRPr>
            </a:lvl4pPr>
            <a:lvl5pPr marL="1828800" marR="0" lvl="4" indent="-146050" algn="l" rtl="0">
              <a:spcBef>
                <a:spcPts val="400"/>
              </a:spcBef>
              <a:buClr>
                <a:srgbClr val="5F7488"/>
              </a:buClr>
              <a:buSzPct val="64999"/>
              <a:buFont typeface="Noto Sans Symbols"/>
              <a:buChar char="■"/>
              <a:defRPr sz="2000" b="0" i="0" u="none" strike="noStrike" cap="none">
                <a:solidFill>
                  <a:schemeClr val="dk1"/>
                </a:solidFill>
                <a:latin typeface="Questrial"/>
                <a:ea typeface="Questrial"/>
                <a:cs typeface="Questrial"/>
                <a:sym typeface="Questrial"/>
              </a:defRPr>
            </a:lvl5pPr>
            <a:lvl6pPr marL="2103120" marR="0" lvl="5" indent="-121920" algn="l" rtl="0">
              <a:spcBef>
                <a:spcPts val="360"/>
              </a:spcBef>
              <a:buClr>
                <a:schemeClr val="accent1"/>
              </a:buClr>
              <a:buSzPct val="100000"/>
              <a:buFont typeface="Noto Sans Symbols"/>
              <a:buChar char="▪"/>
              <a:defRPr sz="1800" b="0" i="0" u="none" strike="noStrike" cap="none">
                <a:solidFill>
                  <a:schemeClr val="dk1"/>
                </a:solidFill>
                <a:latin typeface="Questrial"/>
                <a:ea typeface="Questrial"/>
                <a:cs typeface="Questrial"/>
                <a:sym typeface="Questrial"/>
              </a:defRPr>
            </a:lvl6pPr>
            <a:lvl7pPr marL="2377440" marR="0" lvl="6" indent="-116839" algn="l" rtl="0">
              <a:spcBef>
                <a:spcPts val="360"/>
              </a:spcBef>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7pPr>
            <a:lvl8pPr marL="2651760" marR="0" lvl="7" indent="-124460" algn="l" rtl="0">
              <a:spcBef>
                <a:spcPts val="360"/>
              </a:spcBef>
              <a:buClr>
                <a:schemeClr val="accent3"/>
              </a:buClr>
              <a:buSzPct val="100000"/>
              <a:buFont typeface="Noto Sans Symbols"/>
              <a:buChar char="▪"/>
              <a:defRPr sz="1800" b="0" i="0" u="none" strike="noStrike" cap="none">
                <a:solidFill>
                  <a:schemeClr val="dk1"/>
                </a:solidFill>
                <a:latin typeface="Questrial"/>
                <a:ea typeface="Questrial"/>
                <a:cs typeface="Questrial"/>
                <a:sym typeface="Questrial"/>
              </a:defRPr>
            </a:lvl8pPr>
            <a:lvl9pPr marL="2926080" marR="0" lvl="8" indent="-119379" algn="l" rtl="0">
              <a:spcBef>
                <a:spcPts val="360"/>
              </a:spcBef>
              <a:buClr>
                <a:schemeClr val="accent4"/>
              </a:buClr>
              <a:buSzPct val="1000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p:nvPr/>
        </p:nvSpPr>
        <p:spPr>
          <a:xfrm>
            <a:off x="0" y="1234440"/>
            <a:ext cx="9144000" cy="32003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3" name="Shape 13"/>
          <p:cNvSpPr/>
          <p:nvPr/>
        </p:nvSpPr>
        <p:spPr>
          <a:xfrm>
            <a:off x="0" y="1280159"/>
            <a:ext cx="533399" cy="228600"/>
          </a:xfrm>
          <a:prstGeom prst="rect">
            <a:avLst/>
          </a:prstGeom>
          <a:solidFill>
            <a:srgbClr val="61893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4" name="Shape 14"/>
          <p:cNvSpPr/>
          <p:nvPr/>
        </p:nvSpPr>
        <p:spPr>
          <a:xfrm>
            <a:off x="590550" y="1280159"/>
            <a:ext cx="8553450" cy="228600"/>
          </a:xfrm>
          <a:prstGeom prst="rect">
            <a:avLst/>
          </a:prstGeom>
          <a:solidFill>
            <a:srgbClr val="0D4679"/>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pic>
        <p:nvPicPr>
          <p:cNvPr id="15" name="Shape 15"/>
          <p:cNvPicPr preferRelativeResize="0"/>
          <p:nvPr/>
        </p:nvPicPr>
        <p:blipFill rotWithShape="1">
          <a:blip r:embed="rId8">
            <a:alphaModFix/>
          </a:blip>
          <a:srcRect/>
          <a:stretch/>
        </p:blipFill>
        <p:spPr>
          <a:xfrm>
            <a:off x="68500" y="222436"/>
            <a:ext cx="929800" cy="975360"/>
          </a:xfrm>
          <a:prstGeom prst="rect">
            <a:avLst/>
          </a:prstGeom>
          <a:noFill/>
          <a:ln>
            <a:noFill/>
          </a:ln>
        </p:spPr>
      </p:pic>
      <p:sp>
        <p:nvSpPr>
          <p:cNvPr id="16" name="Shape 16"/>
          <p:cNvSpPr txBox="1">
            <a:spLocks noGrp="1"/>
          </p:cNvSpPr>
          <p:nvPr>
            <p:ph type="ftr" idx="11"/>
          </p:nvPr>
        </p:nvSpPr>
        <p:spPr>
          <a:xfrm>
            <a:off x="228600" y="617220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pic>
        <p:nvPicPr>
          <p:cNvPr id="17" name="Shape 17"/>
          <p:cNvPicPr preferRelativeResize="0"/>
          <p:nvPr/>
        </p:nvPicPr>
        <p:blipFill rotWithShape="1">
          <a:blip r:embed="rId9">
            <a:alphaModFix/>
          </a:blip>
          <a:srcRect/>
          <a:stretch/>
        </p:blipFill>
        <p:spPr>
          <a:xfrm>
            <a:off x="7010400" y="5638800"/>
            <a:ext cx="2002154" cy="10388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Shape 540"/>
          <p:cNvPicPr preferRelativeResize="0"/>
          <p:nvPr/>
        </p:nvPicPr>
        <p:blipFill rotWithShape="1">
          <a:blip r:embed="rId3">
            <a:alphaModFix/>
          </a:blip>
          <a:srcRect l="59815" t="3047" r="4256" b="4544"/>
          <a:stretch/>
        </p:blipFill>
        <p:spPr>
          <a:xfrm>
            <a:off x="0" y="0"/>
            <a:ext cx="9144000" cy="6962274"/>
          </a:xfrm>
          <a:prstGeom prst="rect">
            <a:avLst/>
          </a:prstGeom>
          <a:noFill/>
          <a:ln>
            <a:noFill/>
          </a:ln>
        </p:spPr>
      </p:pic>
      <p:pic>
        <p:nvPicPr>
          <p:cNvPr id="541" name="Shape 541"/>
          <p:cNvPicPr preferRelativeResize="0"/>
          <p:nvPr/>
        </p:nvPicPr>
        <p:blipFill rotWithShape="1">
          <a:blip r:embed="rId4">
            <a:alphaModFix/>
          </a:blip>
          <a:srcRect/>
          <a:stretch/>
        </p:blipFill>
        <p:spPr>
          <a:xfrm>
            <a:off x="4009476" y="4267200"/>
            <a:ext cx="1347300" cy="617700"/>
          </a:xfrm>
          <a:prstGeom prst="rect">
            <a:avLst/>
          </a:prstGeom>
          <a:noFill/>
          <a:ln>
            <a:noFill/>
          </a:ln>
        </p:spPr>
      </p:pic>
      <p:sp>
        <p:nvSpPr>
          <p:cNvPr id="542" name="Shape 54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200">
                <a:solidFill>
                  <a:srgbClr val="000000"/>
                </a:solidFill>
                <a:latin typeface="Questrial"/>
                <a:ea typeface="Questrial"/>
                <a:cs typeface="Questrial"/>
                <a:sym typeface="Questrial"/>
              </a:rPr>
              <a:t>EQuiP Rubric for Science v3.0 Professional Learning </a:t>
            </a:r>
          </a:p>
        </p:txBody>
      </p:sp>
      <p:sp>
        <p:nvSpPr>
          <p:cNvPr id="543" name="Shape 543"/>
          <p:cNvSpPr txBox="1"/>
          <p:nvPr/>
        </p:nvSpPr>
        <p:spPr>
          <a:xfrm>
            <a:off x="609600" y="4953000"/>
            <a:ext cx="8153400" cy="1077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a:solidFill>
                  <a:schemeClr val="dk1"/>
                </a:solidFill>
                <a:latin typeface="Questrial"/>
                <a:ea typeface="Questrial"/>
                <a:cs typeface="Questrial"/>
                <a:sym typeface="Questrial"/>
              </a:rPr>
              <a:t>Module 1:  Overview of the </a:t>
            </a:r>
            <a:r>
              <a:rPr lang="en-US" sz="3200" b="1" i="1">
                <a:solidFill>
                  <a:schemeClr val="dk1"/>
                </a:solidFill>
                <a:latin typeface="Questrial"/>
                <a:ea typeface="Questrial"/>
                <a:cs typeface="Questrial"/>
                <a:sym typeface="Questrial"/>
              </a:rPr>
              <a:t>Framework for K–12 Science Education</a:t>
            </a:r>
            <a:r>
              <a:rPr lang="en-US" sz="3200" b="1">
                <a:solidFill>
                  <a:schemeClr val="dk1"/>
                </a:solidFill>
                <a:latin typeface="Questrial"/>
                <a:ea typeface="Questrial"/>
                <a:cs typeface="Questrial"/>
                <a:sym typeface="Questrial"/>
              </a:rPr>
              <a:t>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Crosscutting Concepts Task</a:t>
            </a:r>
          </a:p>
        </p:txBody>
      </p:sp>
      <p:sp>
        <p:nvSpPr>
          <p:cNvPr id="604" name="Shape 604"/>
          <p:cNvSpPr txBox="1">
            <a:spLocks noGrp="1"/>
          </p:cNvSpPr>
          <p:nvPr>
            <p:ph type="body" idx="1"/>
          </p:nvPr>
        </p:nvSpPr>
        <p:spPr>
          <a:xfrm>
            <a:off x="145312" y="1447800"/>
            <a:ext cx="8846400" cy="4669500"/>
          </a:xfrm>
          <a:prstGeom prst="rect">
            <a:avLst/>
          </a:prstGeom>
          <a:noFill/>
          <a:ln>
            <a:noFill/>
          </a:ln>
        </p:spPr>
        <p:txBody>
          <a:bodyPr lIns="91425" tIns="45700" rIns="91425" bIns="45700" anchor="t" anchorCtr="0">
            <a:noAutofit/>
          </a:bodyPr>
          <a:lstStyle/>
          <a:p>
            <a:pPr marL="520700" marR="0" lvl="1" indent="-457200" algn="l" rtl="0">
              <a:spcBef>
                <a:spcPts val="0"/>
              </a:spcBef>
              <a:spcAft>
                <a:spcPts val="0"/>
              </a:spcAft>
              <a:buClr>
                <a:srgbClr val="61893C"/>
              </a:buClr>
              <a:buSzPct val="70000"/>
              <a:buFont typeface="Questrial"/>
              <a:buAutoNum type="arabicPeriod"/>
            </a:pPr>
            <a:r>
              <a:rPr lang="en-US" sz="2800" b="0" i="0" u="none" strike="noStrike" cap="none">
                <a:solidFill>
                  <a:srgbClr val="595959"/>
                </a:solidFill>
                <a:latin typeface="Questrial"/>
                <a:ea typeface="Questrial"/>
                <a:cs typeface="Questrial"/>
                <a:sym typeface="Questrial"/>
              </a:rPr>
              <a:t>At your tables, list one or two other phenomena.</a:t>
            </a:r>
          </a:p>
          <a:p>
            <a:pPr marL="63500" marR="0" lvl="1" indent="0" algn="l" rtl="0">
              <a:spcBef>
                <a:spcPts val="550"/>
              </a:spcBef>
              <a:spcAft>
                <a:spcPts val="0"/>
              </a:spcAft>
              <a:buClr>
                <a:srgbClr val="61893C"/>
              </a:buClr>
              <a:buSzPct val="25000"/>
              <a:buFont typeface="Noto Sans Symbols"/>
              <a:buNone/>
            </a:pPr>
            <a:endParaRPr sz="1400" b="0" i="0" u="none" strike="noStrike" cap="none">
              <a:solidFill>
                <a:srgbClr val="595959"/>
              </a:solidFill>
              <a:latin typeface="Questrial"/>
              <a:ea typeface="Questrial"/>
              <a:cs typeface="Questrial"/>
              <a:sym typeface="Questrial"/>
            </a:endParaRPr>
          </a:p>
          <a:p>
            <a:pPr marL="520700" marR="0" lvl="1" indent="-457200" algn="l" rtl="0">
              <a:spcBef>
                <a:spcPts val="550"/>
              </a:spcBef>
              <a:spcAft>
                <a:spcPts val="0"/>
              </a:spcAft>
              <a:buClr>
                <a:srgbClr val="61893C"/>
              </a:buClr>
              <a:buSzPct val="70000"/>
              <a:buFont typeface="Questrial"/>
              <a:buAutoNum type="arabicPeriod"/>
            </a:pPr>
            <a:r>
              <a:rPr lang="en-US" sz="2800" b="0" i="0" u="none" strike="noStrike" cap="none">
                <a:solidFill>
                  <a:srgbClr val="595959"/>
                </a:solidFill>
                <a:latin typeface="Questrial"/>
                <a:ea typeface="Questrial"/>
                <a:cs typeface="Questrial"/>
                <a:sym typeface="Questrial"/>
              </a:rPr>
              <a:t>Discuss each phenomen</a:t>
            </a:r>
            <a:r>
              <a:rPr lang="en-US" sz="2800">
                <a:solidFill>
                  <a:srgbClr val="595959"/>
                </a:solidFill>
              </a:rPr>
              <a:t>on</a:t>
            </a:r>
            <a:r>
              <a:rPr lang="en-US" sz="2800" b="0" i="0" u="none" strike="noStrike" cap="none">
                <a:solidFill>
                  <a:srgbClr val="595959"/>
                </a:solidFill>
                <a:latin typeface="Questrial"/>
                <a:ea typeface="Questrial"/>
                <a:cs typeface="Questrial"/>
                <a:sym typeface="Questrial"/>
              </a:rPr>
              <a:t> you list as it might be viewed through the lens of multiple crosscutting concepts.</a:t>
            </a:r>
          </a:p>
          <a:p>
            <a:pPr marL="520700" marR="0" lvl="1" indent="-457200" algn="l" rtl="0">
              <a:spcBef>
                <a:spcPts val="550"/>
              </a:spcBef>
              <a:spcAft>
                <a:spcPts val="0"/>
              </a:spcAft>
              <a:buClr>
                <a:srgbClr val="61893C"/>
              </a:buClr>
              <a:buSzPct val="140000"/>
              <a:buFont typeface="Questrial"/>
              <a:buNone/>
            </a:pPr>
            <a:endParaRPr sz="1400" b="0" i="0" u="none" strike="noStrike" cap="none">
              <a:solidFill>
                <a:srgbClr val="595959"/>
              </a:solidFill>
              <a:latin typeface="Questrial"/>
              <a:ea typeface="Questrial"/>
              <a:cs typeface="Questrial"/>
              <a:sym typeface="Questrial"/>
            </a:endParaRPr>
          </a:p>
          <a:p>
            <a:pPr marL="520700" marR="0" lvl="1" indent="-457200" algn="l" rtl="0">
              <a:spcBef>
                <a:spcPts val="550"/>
              </a:spcBef>
              <a:buClr>
                <a:srgbClr val="61893C"/>
              </a:buClr>
              <a:buSzPct val="70000"/>
              <a:buFont typeface="Questrial"/>
              <a:buAutoNum type="arabicPeriod"/>
            </a:pPr>
            <a:r>
              <a:rPr lang="en-US" sz="2800" b="0" i="0" u="none" strike="noStrike" cap="none">
                <a:solidFill>
                  <a:srgbClr val="595959"/>
                </a:solidFill>
                <a:latin typeface="Questrial"/>
                <a:ea typeface="Questrial"/>
                <a:cs typeface="Questrial"/>
                <a:sym typeface="Questrial"/>
              </a:rPr>
              <a:t>Discuss how you have observed these crosscutting concepts in science lessons and units across different disciplines of science (physical science, life science, etc.). Were they addressed explicitly or implicitly in the lessons and units?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1066800" y="228600"/>
            <a:ext cx="807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959" b="0" i="0" u="none" strike="noStrike" cap="none">
                <a:solidFill>
                  <a:schemeClr val="dk1"/>
                </a:solidFill>
                <a:latin typeface="Questrial"/>
                <a:ea typeface="Questrial"/>
                <a:cs typeface="Questrial"/>
                <a:sym typeface="Questrial"/>
              </a:rPr>
              <a:t>What Are Disciplinary Core Ideas?</a:t>
            </a:r>
          </a:p>
        </p:txBody>
      </p:sp>
      <p:sp>
        <p:nvSpPr>
          <p:cNvPr id="610" name="Shape 610"/>
          <p:cNvSpPr txBox="1">
            <a:spLocks noGrp="1"/>
          </p:cNvSpPr>
          <p:nvPr>
            <p:ph type="body" idx="1"/>
          </p:nvPr>
        </p:nvSpPr>
        <p:spPr>
          <a:xfrm>
            <a:off x="587022" y="1823455"/>
            <a:ext cx="7981244" cy="4669502"/>
          </a:xfrm>
          <a:prstGeom prst="rect">
            <a:avLst/>
          </a:prstGeom>
          <a:noFill/>
          <a:ln>
            <a:noFill/>
          </a:ln>
        </p:spPr>
        <p:txBody>
          <a:bodyPr lIns="91425" tIns="45700" rIns="91425" bIns="45700" anchor="t" anchorCtr="0">
            <a:noAutofit/>
          </a:bodyPr>
          <a:lstStyle/>
          <a:p>
            <a:pPr marL="0" marR="0" lvl="0" indent="0" algn="ctr" rtl="0">
              <a:lnSpc>
                <a:spcPct val="114000"/>
              </a:lnSpc>
              <a:spcBef>
                <a:spcPts val="0"/>
              </a:spcBef>
              <a:spcAft>
                <a:spcPts val="0"/>
              </a:spcAft>
              <a:buClr>
                <a:srgbClr val="0D467A"/>
              </a:buClr>
              <a:buSzPct val="25000"/>
              <a:buFont typeface="Merriweather Sans"/>
              <a:buNone/>
            </a:pPr>
            <a:r>
              <a:rPr lang="en-US" sz="3200" b="0" i="0" u="none" strike="noStrike" cap="none">
                <a:solidFill>
                  <a:srgbClr val="595959"/>
                </a:solidFill>
                <a:latin typeface="Questrial"/>
                <a:ea typeface="Questrial"/>
                <a:cs typeface="Questrial"/>
                <a:sym typeface="Questrial"/>
              </a:rPr>
              <a:t>Disciplinary core ideas are the big ideas of science that provide scientists and engineers with the concepts and foundations to make sense of phenomena or design solutions to problems.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1066800" y="228600"/>
            <a:ext cx="802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What Are the Core Ideas in . . .?</a:t>
            </a:r>
          </a:p>
        </p:txBody>
      </p:sp>
      <p:sp>
        <p:nvSpPr>
          <p:cNvPr id="616" name="Shape 616"/>
          <p:cNvSpPr txBox="1">
            <a:spLocks noGrp="1"/>
          </p:cNvSpPr>
          <p:nvPr>
            <p:ph type="body" idx="1"/>
          </p:nvPr>
        </p:nvSpPr>
        <p:spPr>
          <a:xfrm>
            <a:off x="457200" y="1752600"/>
            <a:ext cx="8766000"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a:p>
          <a:p>
            <a:pPr marL="0" marR="0" lvl="0" indent="0" algn="l" rtl="0">
              <a:spcBef>
                <a:spcPts val="700"/>
              </a:spcBef>
              <a:spcAft>
                <a:spcPts val="0"/>
              </a:spcAft>
              <a:buClr>
                <a:srgbClr val="0D467A"/>
              </a:buClr>
              <a:buSzPct val="25000"/>
              <a:buFont typeface="Merriweather Sans"/>
              <a:buNone/>
            </a:pPr>
            <a:endParaRPr/>
          </a:p>
          <a:p>
            <a:pPr marL="0" marR="0" lvl="0" indent="0" algn="l" rtl="0">
              <a:spcBef>
                <a:spcPts val="700"/>
              </a:spcBef>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PHYSICAL </a:t>
            </a:r>
          </a:p>
          <a:p>
            <a:pPr marL="0" marR="0" lvl="0" indent="0" algn="l" rtl="0">
              <a:spcBef>
                <a:spcPts val="700"/>
              </a:spcBef>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SCIENCE</a:t>
            </a:r>
          </a:p>
        </p:txBody>
      </p:sp>
      <p:sp>
        <p:nvSpPr>
          <p:cNvPr id="617" name="Shape 617"/>
          <p:cNvSpPr txBox="1"/>
          <p:nvPr/>
        </p:nvSpPr>
        <p:spPr>
          <a:xfrm>
            <a:off x="3220655" y="1729220"/>
            <a:ext cx="5185500" cy="4401300"/>
          </a:xfrm>
          <a:prstGeom prst="rect">
            <a:avLst/>
          </a:prstGeom>
          <a:noFill/>
          <a:ln>
            <a:noFill/>
          </a:ln>
        </p:spPr>
        <p:txBody>
          <a:bodyPr lIns="91425" tIns="45700" rIns="91425" bIns="45700" anchor="t" anchorCtr="0">
            <a:noAutofit/>
          </a:bodyPr>
          <a:lstStyle/>
          <a:p>
            <a:pPr marL="342900" marR="0" lvl="0" indent="-34290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Matter &amp; Its Interactions</a:t>
            </a:r>
          </a:p>
          <a:p>
            <a:pPr marL="342900" marR="0" lvl="0" indent="-342900" algn="l" rtl="0">
              <a:spcBef>
                <a:spcPts val="0"/>
              </a:spcBef>
              <a:buClr>
                <a:schemeClr val="dk1"/>
              </a:buClr>
              <a:buFont typeface="Arial"/>
              <a:buNone/>
            </a:pPr>
            <a:endParaRPr sz="2800">
              <a:solidFill>
                <a:srgbClr val="595959"/>
              </a:solidFill>
              <a:latin typeface="Questrial"/>
              <a:ea typeface="Questrial"/>
              <a:cs typeface="Questrial"/>
              <a:sym typeface="Questrial"/>
            </a:endParaRPr>
          </a:p>
          <a:p>
            <a:pPr marL="342900" marR="0" lvl="0" indent="-34290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Motion &amp; Stability: Forces &amp; Interactions</a:t>
            </a:r>
          </a:p>
          <a:p>
            <a:pPr marL="342900" marR="0" lvl="0" indent="-342900" algn="l" rtl="0">
              <a:spcBef>
                <a:spcPts val="0"/>
              </a:spcBef>
              <a:buClr>
                <a:schemeClr val="dk1"/>
              </a:buClr>
              <a:buFont typeface="Arial"/>
              <a:buNone/>
            </a:pPr>
            <a:endParaRPr sz="2800">
              <a:solidFill>
                <a:srgbClr val="595959"/>
              </a:solidFill>
              <a:latin typeface="Questrial"/>
              <a:ea typeface="Questrial"/>
              <a:cs typeface="Questrial"/>
              <a:sym typeface="Questrial"/>
            </a:endParaRPr>
          </a:p>
          <a:p>
            <a:pPr marL="342900" marR="0" lvl="0" indent="-34290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Energy</a:t>
            </a:r>
          </a:p>
          <a:p>
            <a:pPr marL="342900" marR="0" lvl="0" indent="-342900" algn="l" rtl="0">
              <a:spcBef>
                <a:spcPts val="0"/>
              </a:spcBef>
              <a:buClr>
                <a:schemeClr val="dk1"/>
              </a:buClr>
              <a:buFont typeface="Arial"/>
              <a:buNone/>
            </a:pPr>
            <a:endParaRPr sz="2800">
              <a:solidFill>
                <a:srgbClr val="595959"/>
              </a:solidFill>
              <a:latin typeface="Questrial"/>
              <a:ea typeface="Questrial"/>
              <a:cs typeface="Questrial"/>
              <a:sym typeface="Questrial"/>
            </a:endParaRPr>
          </a:p>
          <a:p>
            <a:pPr marL="342900" marR="0" lvl="0" indent="-34290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Waves &amp; Their Applications in Technologies for Information Transfer</a:t>
            </a:r>
          </a:p>
        </p:txBody>
      </p:sp>
      <p:sp>
        <p:nvSpPr>
          <p:cNvPr id="618" name="Shape 618"/>
          <p:cNvSpPr/>
          <p:nvPr/>
        </p:nvSpPr>
        <p:spPr>
          <a:xfrm>
            <a:off x="2739341" y="1729220"/>
            <a:ext cx="405000" cy="4401300"/>
          </a:xfrm>
          <a:prstGeom prst="leftBrace">
            <a:avLst>
              <a:gd name="adj1" fmla="val 8333"/>
              <a:gd name="adj2" fmla="val 50000"/>
            </a:avLst>
          </a:prstGeom>
          <a:noFill/>
          <a:ln w="19050" cap="flat" cmpd="sng">
            <a:solidFill>
              <a:schemeClr val="accent1"/>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1066800" y="228600"/>
            <a:ext cx="807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What Are the Core Ideas in . . .?</a:t>
            </a:r>
          </a:p>
        </p:txBody>
      </p:sp>
      <p:sp>
        <p:nvSpPr>
          <p:cNvPr id="624" name="Shape 624"/>
          <p:cNvSpPr txBox="1">
            <a:spLocks noGrp="1"/>
          </p:cNvSpPr>
          <p:nvPr>
            <p:ph type="body" idx="1"/>
          </p:nvPr>
        </p:nvSpPr>
        <p:spPr>
          <a:xfrm>
            <a:off x="381000" y="1447800"/>
            <a:ext cx="8766000" cy="5410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000" b="0" i="0" u="none" strike="noStrike" cap="none">
              <a:solidFill>
                <a:schemeClr val="dk1"/>
              </a:solidFill>
              <a:latin typeface="Questrial"/>
              <a:ea typeface="Questrial"/>
              <a:cs typeface="Questrial"/>
              <a:sym typeface="Questrial"/>
            </a:endParaRPr>
          </a:p>
          <a:p>
            <a:pPr marL="0" marR="0" lvl="0" indent="0" algn="l" rtl="0">
              <a:spcBef>
                <a:spcPts val="700"/>
              </a:spcBef>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LIFE </a:t>
            </a:r>
          </a:p>
          <a:p>
            <a:pPr marL="0" marR="0" lvl="0" indent="0" algn="l" rtl="0">
              <a:spcBef>
                <a:spcPts val="700"/>
              </a:spcBef>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SCIENCES</a:t>
            </a:r>
          </a:p>
        </p:txBody>
      </p:sp>
      <p:sp>
        <p:nvSpPr>
          <p:cNvPr id="625" name="Shape 625"/>
          <p:cNvSpPr txBox="1"/>
          <p:nvPr/>
        </p:nvSpPr>
        <p:spPr>
          <a:xfrm>
            <a:off x="2901386" y="1559687"/>
            <a:ext cx="5613600" cy="4832100"/>
          </a:xfrm>
          <a:prstGeom prst="rect">
            <a:avLst/>
          </a:prstGeom>
          <a:noFill/>
          <a:ln>
            <a:noFill/>
          </a:ln>
        </p:spPr>
        <p:txBody>
          <a:bodyPr lIns="91425" tIns="45700" rIns="91425" bIns="45700" anchor="t" anchorCtr="0">
            <a:noAutofit/>
          </a:bodyPr>
          <a:lstStyle/>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From Molecules to Organisms: Structures &amp; Processes</a:t>
            </a:r>
          </a:p>
          <a:p>
            <a:pPr marL="285750" marR="0" lvl="0" indent="-285750" algn="l" rtl="0">
              <a:spcBef>
                <a:spcPts val="0"/>
              </a:spcBef>
              <a:buClr>
                <a:schemeClr val="dk1"/>
              </a:buClr>
              <a:buFont typeface="Arial"/>
              <a:buNone/>
            </a:pPr>
            <a:endParaRPr sz="2400">
              <a:solidFill>
                <a:srgbClr val="595959"/>
              </a:solidFill>
              <a:latin typeface="Questrial"/>
              <a:ea typeface="Questrial"/>
              <a:cs typeface="Questrial"/>
              <a:sym typeface="Questrial"/>
            </a:endParaRPr>
          </a:p>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Ecosystems: Interactions, Energy, &amp; Dynamics</a:t>
            </a:r>
          </a:p>
          <a:p>
            <a:pPr marL="285750" marR="0" lvl="0" indent="-285750" algn="l" rtl="0">
              <a:spcBef>
                <a:spcPts val="0"/>
              </a:spcBef>
              <a:buClr>
                <a:schemeClr val="dk1"/>
              </a:buClr>
              <a:buFont typeface="Arial"/>
              <a:buNone/>
            </a:pPr>
            <a:endParaRPr sz="2400">
              <a:solidFill>
                <a:srgbClr val="595959"/>
              </a:solidFill>
              <a:latin typeface="Questrial"/>
              <a:ea typeface="Questrial"/>
              <a:cs typeface="Questrial"/>
              <a:sym typeface="Questrial"/>
            </a:endParaRPr>
          </a:p>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Heredity: Inheritance &amp; Variation of Traits</a:t>
            </a:r>
          </a:p>
          <a:p>
            <a:pPr marL="285750" marR="0" lvl="0" indent="-285750" algn="l" rtl="0">
              <a:spcBef>
                <a:spcPts val="0"/>
              </a:spcBef>
              <a:buClr>
                <a:schemeClr val="dk1"/>
              </a:buClr>
              <a:buFont typeface="Arial"/>
              <a:buNone/>
            </a:pPr>
            <a:endParaRPr sz="2400">
              <a:solidFill>
                <a:srgbClr val="595959"/>
              </a:solidFill>
              <a:latin typeface="Questrial"/>
              <a:ea typeface="Questrial"/>
              <a:cs typeface="Questrial"/>
              <a:sym typeface="Questrial"/>
            </a:endParaRPr>
          </a:p>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Biological Evolution: Unity &amp; Diversity</a:t>
            </a:r>
          </a:p>
        </p:txBody>
      </p:sp>
      <p:sp>
        <p:nvSpPr>
          <p:cNvPr id="626" name="Shape 626"/>
          <p:cNvSpPr/>
          <p:nvPr/>
        </p:nvSpPr>
        <p:spPr>
          <a:xfrm>
            <a:off x="2530998" y="1729220"/>
            <a:ext cx="405000" cy="4629000"/>
          </a:xfrm>
          <a:prstGeom prst="leftBrace">
            <a:avLst>
              <a:gd name="adj1" fmla="val 8333"/>
              <a:gd name="adj2" fmla="val 50000"/>
            </a:avLst>
          </a:prstGeom>
          <a:noFill/>
          <a:ln w="19050" cap="flat" cmpd="sng">
            <a:solidFill>
              <a:schemeClr val="accent1"/>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1066800" y="228600"/>
            <a:ext cx="801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What Are the Core Ideas in . . .?</a:t>
            </a:r>
          </a:p>
        </p:txBody>
      </p:sp>
      <p:sp>
        <p:nvSpPr>
          <p:cNvPr id="632" name="Shape 632"/>
          <p:cNvSpPr txBox="1">
            <a:spLocks noGrp="1"/>
          </p:cNvSpPr>
          <p:nvPr>
            <p:ph type="body" idx="1"/>
          </p:nvPr>
        </p:nvSpPr>
        <p:spPr>
          <a:xfrm>
            <a:off x="457200" y="1600200"/>
            <a:ext cx="8537400"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EARTH &amp; </a:t>
            </a:r>
          </a:p>
          <a:p>
            <a:pPr marL="0" marR="0" lvl="0" indent="0" algn="l" rtl="0">
              <a:spcBef>
                <a:spcPts val="700"/>
              </a:spcBef>
              <a:spcAft>
                <a:spcPts val="0"/>
              </a:spcAft>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SPACE </a:t>
            </a:r>
          </a:p>
          <a:p>
            <a:pPr marL="0" marR="0" lvl="0" indent="0" algn="l" rtl="0">
              <a:spcBef>
                <a:spcPts val="700"/>
              </a:spcBef>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SCIENCES</a:t>
            </a:r>
          </a:p>
        </p:txBody>
      </p:sp>
      <p:sp>
        <p:nvSpPr>
          <p:cNvPr id="633" name="Shape 633"/>
          <p:cNvSpPr txBox="1"/>
          <p:nvPr/>
        </p:nvSpPr>
        <p:spPr>
          <a:xfrm>
            <a:off x="3125165" y="2419108"/>
            <a:ext cx="5298109" cy="2677656"/>
          </a:xfrm>
          <a:prstGeom prst="rect">
            <a:avLst/>
          </a:prstGeom>
          <a:noFill/>
          <a:ln>
            <a:noFill/>
          </a:ln>
        </p:spPr>
        <p:txBody>
          <a:bodyPr lIns="91425" tIns="45700" rIns="91425" bIns="45700" anchor="t" anchorCtr="0">
            <a:noAutofit/>
          </a:bodyPr>
          <a:lstStyle/>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Earth’s Place in the Universe</a:t>
            </a:r>
          </a:p>
          <a:p>
            <a:pPr marL="285750" marR="0" lvl="0" indent="-285750" algn="l" rtl="0">
              <a:spcBef>
                <a:spcPts val="0"/>
              </a:spcBef>
              <a:buClr>
                <a:schemeClr val="dk1"/>
              </a:buClr>
              <a:buFont typeface="Arial"/>
              <a:buNone/>
            </a:pPr>
            <a:endParaRPr sz="3200">
              <a:solidFill>
                <a:srgbClr val="595959"/>
              </a:solidFill>
              <a:latin typeface="Questrial"/>
              <a:ea typeface="Questrial"/>
              <a:cs typeface="Questrial"/>
              <a:sym typeface="Questrial"/>
            </a:endParaRPr>
          </a:p>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Earth’s Systems</a:t>
            </a:r>
          </a:p>
          <a:p>
            <a:pPr marL="285750" marR="0" lvl="0" indent="-285750" algn="l" rtl="0">
              <a:spcBef>
                <a:spcPts val="0"/>
              </a:spcBef>
              <a:buClr>
                <a:schemeClr val="dk1"/>
              </a:buClr>
              <a:buFont typeface="Arial"/>
              <a:buNone/>
            </a:pPr>
            <a:endParaRPr sz="3200">
              <a:solidFill>
                <a:srgbClr val="595959"/>
              </a:solidFill>
              <a:latin typeface="Questrial"/>
              <a:ea typeface="Questrial"/>
              <a:cs typeface="Questrial"/>
              <a:sym typeface="Questrial"/>
            </a:endParaRPr>
          </a:p>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Earth &amp; Human Activity</a:t>
            </a:r>
          </a:p>
          <a:p>
            <a:pPr marL="285750" marR="0" lvl="0" indent="-285750" algn="l" rtl="0">
              <a:spcBef>
                <a:spcPts val="0"/>
              </a:spcBef>
              <a:buClr>
                <a:schemeClr val="dk1"/>
              </a:buClr>
              <a:buFont typeface="Arial"/>
              <a:buNone/>
            </a:pPr>
            <a:endParaRPr sz="2800">
              <a:solidFill>
                <a:schemeClr val="dk1"/>
              </a:solidFill>
              <a:latin typeface="Questrial"/>
              <a:ea typeface="Questrial"/>
              <a:cs typeface="Questrial"/>
              <a:sym typeface="Questrial"/>
            </a:endParaRPr>
          </a:p>
        </p:txBody>
      </p:sp>
      <p:sp>
        <p:nvSpPr>
          <p:cNvPr id="634" name="Shape 634"/>
          <p:cNvSpPr/>
          <p:nvPr/>
        </p:nvSpPr>
        <p:spPr>
          <a:xfrm>
            <a:off x="2567650" y="2321900"/>
            <a:ext cx="400500" cy="2775000"/>
          </a:xfrm>
          <a:prstGeom prst="leftBrace">
            <a:avLst>
              <a:gd name="adj1" fmla="val 0"/>
              <a:gd name="adj2" fmla="val 50000"/>
            </a:avLst>
          </a:prstGeom>
          <a:noFill/>
          <a:ln w="19050" cap="flat" cmpd="sng">
            <a:solidFill>
              <a:schemeClr val="accent1"/>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1066800" y="228600"/>
            <a:ext cx="8029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What Are the Core Ideas in . . .?</a:t>
            </a:r>
          </a:p>
        </p:txBody>
      </p:sp>
      <p:sp>
        <p:nvSpPr>
          <p:cNvPr id="640" name="Shape 640"/>
          <p:cNvSpPr txBox="1">
            <a:spLocks noGrp="1"/>
          </p:cNvSpPr>
          <p:nvPr>
            <p:ph type="body" idx="1"/>
          </p:nvPr>
        </p:nvSpPr>
        <p:spPr>
          <a:xfrm>
            <a:off x="228600" y="1600200"/>
            <a:ext cx="8537447" cy="449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endParaRPr sz="2000" b="0" i="0" u="none" strike="noStrike" cap="none">
              <a:solidFill>
                <a:srgbClr val="595959"/>
              </a:solidFill>
              <a:latin typeface="Questrial"/>
              <a:ea typeface="Questrial"/>
              <a:cs typeface="Questrial"/>
              <a:sym typeface="Questrial"/>
            </a:endParaRPr>
          </a:p>
          <a:p>
            <a:pPr marL="0" marR="0" lvl="0" indent="0" algn="l" rtl="0">
              <a:spcBef>
                <a:spcPts val="700"/>
              </a:spcBef>
              <a:spcAft>
                <a:spcPts val="0"/>
              </a:spcAft>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ENGINEERING,</a:t>
            </a:r>
          </a:p>
          <a:p>
            <a:pPr marL="0" marR="0" lvl="0" indent="0" algn="l" rtl="0">
              <a:spcBef>
                <a:spcPts val="700"/>
              </a:spcBef>
              <a:spcAft>
                <a:spcPts val="0"/>
              </a:spcAft>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TECHNOLOGY,  </a:t>
            </a:r>
          </a:p>
          <a:p>
            <a:pPr marL="0" marR="0" lvl="0" indent="0" algn="l" rtl="0">
              <a:spcBef>
                <a:spcPts val="700"/>
              </a:spcBef>
              <a:spcAft>
                <a:spcPts val="0"/>
              </a:spcAft>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&amp;</a:t>
            </a:r>
            <a:r>
              <a:rPr lang="en-US"/>
              <a:t> </a:t>
            </a:r>
            <a:r>
              <a:rPr lang="en-US" sz="2900" b="0" i="0" u="none" strike="noStrike" cap="none">
                <a:solidFill>
                  <a:srgbClr val="595959"/>
                </a:solidFill>
                <a:latin typeface="Questrial"/>
                <a:ea typeface="Questrial"/>
                <a:cs typeface="Questrial"/>
                <a:sym typeface="Questrial"/>
              </a:rPr>
              <a:t>APPLICATIONS </a:t>
            </a:r>
          </a:p>
          <a:p>
            <a:pPr marL="0" marR="0" lvl="0" indent="0" algn="l" rtl="0">
              <a:spcBef>
                <a:spcPts val="700"/>
              </a:spcBef>
              <a:buClr>
                <a:srgbClr val="0D467A"/>
              </a:buClr>
              <a:buSzPct val="25000"/>
              <a:buFont typeface="Merriweather Sans"/>
              <a:buNone/>
            </a:pPr>
            <a:r>
              <a:rPr lang="en-US" sz="2900" b="0" i="0" u="none" strike="noStrike" cap="none">
                <a:solidFill>
                  <a:srgbClr val="595959"/>
                </a:solidFill>
                <a:latin typeface="Questrial"/>
                <a:ea typeface="Questrial"/>
                <a:cs typeface="Questrial"/>
                <a:sym typeface="Questrial"/>
              </a:rPr>
              <a:t>OF SCIENCE</a:t>
            </a:r>
          </a:p>
        </p:txBody>
      </p:sp>
      <p:sp>
        <p:nvSpPr>
          <p:cNvPr id="641" name="Shape 641"/>
          <p:cNvSpPr txBox="1"/>
          <p:nvPr/>
        </p:nvSpPr>
        <p:spPr>
          <a:xfrm>
            <a:off x="3855335" y="2786606"/>
            <a:ext cx="5379000" cy="1815899"/>
          </a:xfrm>
          <a:prstGeom prst="rect">
            <a:avLst/>
          </a:prstGeom>
          <a:noFill/>
          <a:ln>
            <a:noFill/>
          </a:ln>
        </p:spPr>
        <p:txBody>
          <a:bodyPr lIns="91425" tIns="45700" rIns="91425" bIns="45700" anchor="t" anchorCtr="0">
            <a:noAutofit/>
          </a:bodyPr>
          <a:lstStyle/>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Engineering Design</a:t>
            </a:r>
          </a:p>
          <a:p>
            <a:pPr marL="285750" marR="0" lvl="0" indent="-285750" algn="l" rtl="0">
              <a:spcBef>
                <a:spcPts val="0"/>
              </a:spcBef>
              <a:buClr>
                <a:schemeClr val="dk1"/>
              </a:buClr>
              <a:buFont typeface="Arial"/>
              <a:buNone/>
            </a:pPr>
            <a:endParaRPr sz="3200">
              <a:solidFill>
                <a:srgbClr val="595959"/>
              </a:solidFill>
              <a:latin typeface="Questrial"/>
              <a:ea typeface="Questrial"/>
              <a:cs typeface="Questrial"/>
              <a:sym typeface="Questrial"/>
            </a:endParaRPr>
          </a:p>
          <a:p>
            <a:pPr marL="285750" marR="0" lvl="0" indent="-285750" algn="l" rtl="0">
              <a:spcBef>
                <a:spcPts val="0"/>
              </a:spcBef>
              <a:buClr>
                <a:srgbClr val="595959"/>
              </a:buClr>
              <a:buSzPct val="100000"/>
              <a:buFont typeface="Arial"/>
              <a:buChar char="•"/>
            </a:pPr>
            <a:r>
              <a:rPr lang="en-US" sz="2800">
                <a:solidFill>
                  <a:srgbClr val="595959"/>
                </a:solidFill>
                <a:latin typeface="Questrial"/>
                <a:ea typeface="Questrial"/>
                <a:cs typeface="Questrial"/>
                <a:sym typeface="Questrial"/>
              </a:rPr>
              <a:t>Links Among Engineering, Technology, Science, &amp;    Society</a:t>
            </a:r>
          </a:p>
        </p:txBody>
      </p:sp>
      <p:sp>
        <p:nvSpPr>
          <p:cNvPr id="642" name="Shape 642"/>
          <p:cNvSpPr/>
          <p:nvPr/>
        </p:nvSpPr>
        <p:spPr>
          <a:xfrm>
            <a:off x="3303599" y="2621125"/>
            <a:ext cx="427500" cy="2585100"/>
          </a:xfrm>
          <a:prstGeom prst="leftBrace">
            <a:avLst>
              <a:gd name="adj1" fmla="val 8333"/>
              <a:gd name="adj2" fmla="val 50000"/>
            </a:avLst>
          </a:prstGeom>
          <a:noFill/>
          <a:ln w="19050" cap="flat" cmpd="sng">
            <a:solidFill>
              <a:schemeClr val="accent1"/>
            </a:solidFill>
            <a:prstDash val="solid"/>
            <a:round/>
            <a:headEnd type="none" w="med" len="med"/>
            <a:tailEnd type="none" w="med" len="med"/>
          </a:ln>
          <a:effectLst>
            <a:outerShdw blurRad="38100" dist="30000" dir="5400000" rotWithShape="0">
              <a:srgbClr val="000000">
                <a:alpha val="44705"/>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Criteria for Core Ideas</a:t>
            </a:r>
          </a:p>
        </p:txBody>
      </p:sp>
      <p:sp>
        <p:nvSpPr>
          <p:cNvPr id="648" name="Shape 648"/>
          <p:cNvSpPr txBox="1">
            <a:spLocks noGrp="1"/>
          </p:cNvSpPr>
          <p:nvPr>
            <p:ph type="body" idx="1"/>
          </p:nvPr>
        </p:nvSpPr>
        <p:spPr>
          <a:xfrm>
            <a:off x="0" y="1600200"/>
            <a:ext cx="9048300" cy="5105400"/>
          </a:xfrm>
          <a:prstGeom prst="rect">
            <a:avLst/>
          </a:prstGeom>
          <a:noFill/>
          <a:ln>
            <a:noFill/>
          </a:ln>
        </p:spPr>
        <p:txBody>
          <a:bodyPr lIns="91425" tIns="45700" rIns="91425" bIns="45700" anchor="t" anchorCtr="0">
            <a:noAutofit/>
          </a:bodyPr>
          <a:lstStyle/>
          <a:p>
            <a:pPr marL="577850" marR="0" lvl="1" indent="-463550" algn="l" rtl="0">
              <a:lnSpc>
                <a:spcPct val="114000"/>
              </a:lnSpc>
              <a:spcBef>
                <a:spcPts val="0"/>
              </a:spcBef>
              <a:spcAft>
                <a:spcPts val="0"/>
              </a:spcAft>
              <a:buClr>
                <a:srgbClr val="61893C"/>
              </a:buClr>
              <a:buSzPct val="70000"/>
              <a:buFont typeface="Arial"/>
              <a:buChar char="•"/>
            </a:pPr>
            <a:r>
              <a:rPr lang="en-US" sz="2400" b="0" i="0" u="none" strike="noStrike" cap="none">
                <a:solidFill>
                  <a:srgbClr val="595959"/>
                </a:solidFill>
                <a:latin typeface="Questrial"/>
                <a:ea typeface="Questrial"/>
                <a:cs typeface="Questrial"/>
                <a:sym typeface="Questrial"/>
              </a:rPr>
              <a:t>Have </a:t>
            </a:r>
            <a:r>
              <a:rPr lang="en-US" sz="2400" b="1" i="0" u="none" strike="noStrike" cap="none">
                <a:solidFill>
                  <a:srgbClr val="595959"/>
                </a:solidFill>
                <a:latin typeface="Questrial"/>
                <a:ea typeface="Questrial"/>
                <a:cs typeface="Questrial"/>
                <a:sym typeface="Questrial"/>
              </a:rPr>
              <a:t>broad importance </a:t>
            </a:r>
            <a:r>
              <a:rPr lang="en-US" sz="2400" b="0" i="0" u="none" strike="noStrike" cap="none">
                <a:solidFill>
                  <a:srgbClr val="595959"/>
                </a:solidFill>
                <a:latin typeface="Questrial"/>
                <a:ea typeface="Questrial"/>
                <a:cs typeface="Questrial"/>
                <a:sym typeface="Questrial"/>
              </a:rPr>
              <a:t>across multiple sciences or engineering disciplines or be a </a:t>
            </a:r>
            <a:r>
              <a:rPr lang="en-US" sz="2400" b="1" i="0" u="none" strike="noStrike" cap="none">
                <a:solidFill>
                  <a:srgbClr val="595959"/>
                </a:solidFill>
                <a:latin typeface="Questrial"/>
                <a:ea typeface="Questrial"/>
                <a:cs typeface="Questrial"/>
                <a:sym typeface="Questrial"/>
              </a:rPr>
              <a:t>key organizing concept </a:t>
            </a:r>
            <a:r>
              <a:rPr lang="en-US" sz="2400" b="0" i="0" u="none" strike="noStrike" cap="none">
                <a:solidFill>
                  <a:srgbClr val="595959"/>
                </a:solidFill>
                <a:latin typeface="Questrial"/>
                <a:ea typeface="Questrial"/>
                <a:cs typeface="Questrial"/>
                <a:sym typeface="Questrial"/>
              </a:rPr>
              <a:t>of a single discipline; </a:t>
            </a:r>
          </a:p>
          <a:p>
            <a:pPr marL="577850" marR="0" lvl="1" indent="-463550" algn="l" rtl="0">
              <a:lnSpc>
                <a:spcPct val="114000"/>
              </a:lnSpc>
              <a:spcBef>
                <a:spcPts val="1000"/>
              </a:spcBef>
              <a:spcAft>
                <a:spcPts val="0"/>
              </a:spcAft>
              <a:buClr>
                <a:srgbClr val="61893C"/>
              </a:buClr>
              <a:buSzPct val="70000"/>
              <a:buFont typeface="Arial"/>
              <a:buChar char="•"/>
            </a:pPr>
            <a:r>
              <a:rPr lang="en-US" sz="2400" b="0" i="0" u="none" strike="noStrike" cap="none">
                <a:solidFill>
                  <a:srgbClr val="595959"/>
                </a:solidFill>
                <a:latin typeface="Questrial"/>
                <a:ea typeface="Questrial"/>
                <a:cs typeface="Questrial"/>
                <a:sym typeface="Questrial"/>
              </a:rPr>
              <a:t>Provide a </a:t>
            </a:r>
            <a:r>
              <a:rPr lang="en-US" sz="2400" b="1" i="0" u="none" strike="noStrike" cap="none">
                <a:solidFill>
                  <a:srgbClr val="595959"/>
                </a:solidFill>
                <a:latin typeface="Questrial"/>
                <a:ea typeface="Questrial"/>
                <a:cs typeface="Questrial"/>
                <a:sym typeface="Questrial"/>
              </a:rPr>
              <a:t>key tool </a:t>
            </a:r>
            <a:r>
              <a:rPr lang="en-US" sz="2400" b="0" i="0" u="none" strike="noStrike" cap="none">
                <a:solidFill>
                  <a:srgbClr val="595959"/>
                </a:solidFill>
                <a:latin typeface="Questrial"/>
                <a:ea typeface="Questrial"/>
                <a:cs typeface="Questrial"/>
                <a:sym typeface="Questrial"/>
              </a:rPr>
              <a:t>for understanding or investigating more complex ideas and solving problems;</a:t>
            </a:r>
          </a:p>
          <a:p>
            <a:pPr marL="577850" marR="0" lvl="1" indent="-463550" algn="l" rtl="0">
              <a:lnSpc>
                <a:spcPct val="114000"/>
              </a:lnSpc>
              <a:spcBef>
                <a:spcPts val="1000"/>
              </a:spcBef>
              <a:spcAft>
                <a:spcPts val="0"/>
              </a:spcAft>
              <a:buClr>
                <a:srgbClr val="61893C"/>
              </a:buClr>
              <a:buSzPct val="70000"/>
              <a:buFont typeface="Arial"/>
              <a:buChar char="•"/>
            </a:pPr>
            <a:r>
              <a:rPr lang="en-US" sz="2400" b="0" i="0" u="none" strike="noStrike" cap="none">
                <a:solidFill>
                  <a:srgbClr val="595959"/>
                </a:solidFill>
                <a:latin typeface="Questrial"/>
                <a:ea typeface="Questrial"/>
                <a:cs typeface="Questrial"/>
                <a:sym typeface="Questrial"/>
              </a:rPr>
              <a:t>Relate to the </a:t>
            </a:r>
            <a:r>
              <a:rPr lang="en-US" sz="2400" b="1" i="0" u="none" strike="noStrike" cap="none">
                <a:solidFill>
                  <a:srgbClr val="595959"/>
                </a:solidFill>
                <a:latin typeface="Questrial"/>
                <a:ea typeface="Questrial"/>
                <a:cs typeface="Questrial"/>
                <a:sym typeface="Questrial"/>
              </a:rPr>
              <a:t>interests and life experiences of students </a:t>
            </a:r>
            <a:r>
              <a:rPr lang="en-US" sz="2400" b="0" i="0" u="none" strike="noStrike" cap="none">
                <a:solidFill>
                  <a:srgbClr val="595959"/>
                </a:solidFill>
                <a:latin typeface="Questrial"/>
                <a:ea typeface="Questrial"/>
                <a:cs typeface="Questrial"/>
                <a:sym typeface="Questrial"/>
              </a:rPr>
              <a:t>or be connected to </a:t>
            </a:r>
            <a:r>
              <a:rPr lang="en-US" sz="2400" b="1" i="0" u="none" strike="noStrike" cap="none">
                <a:solidFill>
                  <a:srgbClr val="595959"/>
                </a:solidFill>
                <a:latin typeface="Questrial"/>
                <a:ea typeface="Questrial"/>
                <a:cs typeface="Questrial"/>
                <a:sym typeface="Questrial"/>
              </a:rPr>
              <a:t>societal or personal concerns </a:t>
            </a:r>
            <a:r>
              <a:rPr lang="en-US" sz="2400" b="0" i="0" u="none" strike="noStrike" cap="none">
                <a:solidFill>
                  <a:srgbClr val="595959"/>
                </a:solidFill>
                <a:latin typeface="Questrial"/>
                <a:ea typeface="Questrial"/>
                <a:cs typeface="Questrial"/>
                <a:sym typeface="Questrial"/>
              </a:rPr>
              <a:t>that require scientific or technological knowledge;</a:t>
            </a:r>
          </a:p>
          <a:p>
            <a:pPr marL="577850" marR="0" lvl="1" indent="-463550" algn="l" rtl="0">
              <a:lnSpc>
                <a:spcPct val="114000"/>
              </a:lnSpc>
              <a:spcBef>
                <a:spcPts val="1000"/>
              </a:spcBef>
              <a:spcAft>
                <a:spcPts val="0"/>
              </a:spcAft>
              <a:buClr>
                <a:srgbClr val="61893C"/>
              </a:buClr>
              <a:buSzPct val="70000"/>
              <a:buFont typeface="Arial"/>
              <a:buChar char="•"/>
            </a:pPr>
            <a:r>
              <a:rPr lang="en-US" sz="2400" b="0" i="0" u="none" strike="noStrike" cap="none">
                <a:solidFill>
                  <a:srgbClr val="595959"/>
                </a:solidFill>
                <a:latin typeface="Questrial"/>
                <a:ea typeface="Questrial"/>
                <a:cs typeface="Questrial"/>
                <a:sym typeface="Questrial"/>
              </a:rPr>
              <a:t>Be </a:t>
            </a:r>
            <a:r>
              <a:rPr lang="en-US" sz="2400" b="1" i="0" u="none" strike="noStrike" cap="none">
                <a:solidFill>
                  <a:srgbClr val="595959"/>
                </a:solidFill>
                <a:latin typeface="Questrial"/>
                <a:ea typeface="Questrial"/>
                <a:cs typeface="Questrial"/>
                <a:sym typeface="Questrial"/>
              </a:rPr>
              <a:t>teachable</a:t>
            </a:r>
            <a:r>
              <a:rPr lang="en-US" sz="2400" b="0" i="0" u="none" strike="noStrike" cap="none">
                <a:solidFill>
                  <a:srgbClr val="595959"/>
                </a:solidFill>
                <a:latin typeface="Questrial"/>
                <a:ea typeface="Questrial"/>
                <a:cs typeface="Questrial"/>
                <a:sym typeface="Questrial"/>
              </a:rPr>
              <a:t> and </a:t>
            </a:r>
            <a:r>
              <a:rPr lang="en-US" sz="2400" b="1" i="0" u="none" strike="noStrike" cap="none">
                <a:solidFill>
                  <a:srgbClr val="595959"/>
                </a:solidFill>
                <a:latin typeface="Questrial"/>
                <a:ea typeface="Questrial"/>
                <a:cs typeface="Questrial"/>
                <a:sym typeface="Questrial"/>
              </a:rPr>
              <a:t>learnable</a:t>
            </a:r>
            <a:r>
              <a:rPr lang="en-US" sz="2400" b="0" i="0" u="none" strike="noStrike" cap="none">
                <a:solidFill>
                  <a:srgbClr val="595959"/>
                </a:solidFill>
                <a:latin typeface="Questrial"/>
                <a:ea typeface="Questrial"/>
                <a:cs typeface="Questrial"/>
                <a:sym typeface="Questrial"/>
              </a:rPr>
              <a:t> over multiple grades                      at increasing levels of depth and sophistication.</a:t>
            </a:r>
          </a:p>
          <a:p>
            <a:pPr marL="0" marR="0" lvl="0" indent="0" algn="l" rtl="0">
              <a:spcBef>
                <a:spcPts val="1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202018" y="1676400"/>
            <a:ext cx="8846287" cy="4953000"/>
          </a:xfrm>
          <a:prstGeom prst="rect">
            <a:avLst/>
          </a:prstGeom>
          <a:noFill/>
          <a:ln>
            <a:noFill/>
          </a:ln>
        </p:spPr>
        <p:txBody>
          <a:bodyPr lIns="91425" tIns="45700" rIns="91425" bIns="45700" anchor="t" anchorCtr="0">
            <a:noAutofit/>
          </a:bodyPr>
          <a:lstStyle/>
          <a:p>
            <a:pPr marL="320040" marR="0" lvl="0" indent="-320040" algn="l" rtl="0">
              <a:lnSpc>
                <a:spcPct val="114000"/>
              </a:lnSpc>
              <a:spcBef>
                <a:spcPts val="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What does  “three-dimensional learning” look like?</a:t>
            </a:r>
          </a:p>
          <a:p>
            <a:pPr marL="320040" marR="0" lvl="0" indent="-320040" algn="l" rtl="0">
              <a:lnSpc>
                <a:spcPct val="114000"/>
              </a:lnSpc>
              <a:spcBef>
                <a:spcPts val="100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How do “practices” help students make sense of phenomena or to design solutions to problems?</a:t>
            </a:r>
          </a:p>
          <a:p>
            <a:pPr marL="320040" marR="0" lvl="0" indent="-320040" algn="l" rtl="0">
              <a:lnSpc>
                <a:spcPct val="114000"/>
              </a:lnSpc>
              <a:spcBef>
                <a:spcPts val="100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How do “crosscutting concepts” provide ways of looking at phenomena across different science disciplines?</a:t>
            </a:r>
          </a:p>
          <a:p>
            <a:pPr marL="320040" marR="0" lvl="0" indent="-320040" algn="l" rtl="0">
              <a:lnSpc>
                <a:spcPct val="114000"/>
              </a:lnSpc>
              <a:spcBef>
                <a:spcPts val="100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How do “core idea” help focus K-12 science curriculum, instruction, and assessments on the most important aspects of science?</a:t>
            </a:r>
          </a:p>
          <a:p>
            <a:pPr marL="320040" marR="0" lvl="0" indent="-320040" algn="l" rtl="0">
              <a:spcBef>
                <a:spcPts val="1700"/>
              </a:spcBef>
              <a:buClr>
                <a:srgbClr val="0D467A"/>
              </a:buClr>
              <a:buSzPct val="100000"/>
              <a:buFont typeface="Merriweather Sans"/>
              <a:buNone/>
            </a:pPr>
            <a:endParaRPr sz="2400" b="0" i="0" u="none" strike="noStrike" cap="none">
              <a:solidFill>
                <a:schemeClr val="dk1"/>
              </a:solidFill>
              <a:latin typeface="Questrial"/>
              <a:ea typeface="Questrial"/>
              <a:cs typeface="Questrial"/>
              <a:sym typeface="Questrial"/>
            </a:endParaRPr>
          </a:p>
        </p:txBody>
      </p:sp>
      <p:sp>
        <p:nvSpPr>
          <p:cNvPr id="654" name="Shape 654"/>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Module 1 Reflection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202018" y="1673448"/>
            <a:ext cx="8846400" cy="4669500"/>
          </a:xfrm>
          <a:prstGeom prst="rect">
            <a:avLst/>
          </a:prstGeom>
          <a:noFill/>
          <a:ln>
            <a:noFill/>
          </a:ln>
        </p:spPr>
        <p:txBody>
          <a:bodyPr lIns="91425" tIns="45700" rIns="91425" bIns="45700" anchor="t" anchorCtr="0">
            <a:noAutofit/>
          </a:bodyPr>
          <a:lstStyle/>
          <a:p>
            <a:pPr marL="320040" marR="0" lvl="0" indent="-320040" algn="l" rtl="0">
              <a:lnSpc>
                <a:spcPct val="114000"/>
              </a:lnSpc>
              <a:spcBef>
                <a:spcPts val="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What does  “three-dimensional learning” look like?</a:t>
            </a:r>
          </a:p>
          <a:p>
            <a:pPr marL="320040" marR="0" lvl="0" indent="-320040" algn="l" rtl="0">
              <a:lnSpc>
                <a:spcPct val="114000"/>
              </a:lnSpc>
              <a:spcBef>
                <a:spcPts val="200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How do “practices” help students make sense of phenomena </a:t>
            </a:r>
            <a:r>
              <a:rPr lang="en-US" sz="2400">
                <a:solidFill>
                  <a:srgbClr val="595959"/>
                </a:solidFill>
              </a:rPr>
              <a:t>and</a:t>
            </a:r>
            <a:r>
              <a:rPr lang="en-US" sz="2400" b="0" i="0" u="none" strike="noStrike" cap="none">
                <a:solidFill>
                  <a:srgbClr val="595959"/>
                </a:solidFill>
                <a:latin typeface="Questrial"/>
                <a:ea typeface="Questrial"/>
                <a:cs typeface="Questrial"/>
                <a:sym typeface="Questrial"/>
              </a:rPr>
              <a:t> to design solutions to problems?</a:t>
            </a:r>
          </a:p>
          <a:p>
            <a:pPr marL="320040" marR="0" lvl="0" indent="-320040" algn="l" rtl="0">
              <a:lnSpc>
                <a:spcPct val="114000"/>
              </a:lnSpc>
              <a:spcBef>
                <a:spcPts val="200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How do “crosscutting concepts” provide ways of looking at phenomena across different science disciplines?</a:t>
            </a:r>
          </a:p>
          <a:p>
            <a:pPr marL="320040" marR="0" lvl="0" indent="-320040" algn="l" rtl="0">
              <a:lnSpc>
                <a:spcPct val="114000"/>
              </a:lnSpc>
              <a:spcBef>
                <a:spcPts val="2000"/>
              </a:spcBef>
              <a:spcAft>
                <a:spcPts val="0"/>
              </a:spcAft>
              <a:buClr>
                <a:srgbClr val="0D467A"/>
              </a:buClr>
              <a:buSzPct val="100000"/>
              <a:buFont typeface="Merriweather Sans"/>
              <a:buChar char="■"/>
            </a:pPr>
            <a:r>
              <a:rPr lang="en-US" sz="2400" b="0" i="0" u="none" strike="noStrike" cap="none">
                <a:solidFill>
                  <a:srgbClr val="595959"/>
                </a:solidFill>
                <a:latin typeface="Questrial"/>
                <a:ea typeface="Questrial"/>
                <a:cs typeface="Questrial"/>
                <a:sym typeface="Questrial"/>
              </a:rPr>
              <a:t>How do “core ideas” help focus K-12 science curriculum, instruction, and assessments on the most important aspects of science?</a:t>
            </a:r>
          </a:p>
          <a:p>
            <a:pPr marL="320040" marR="0" lvl="0" indent="-320040" algn="l" rtl="0">
              <a:spcBef>
                <a:spcPts val="2700"/>
              </a:spcBef>
              <a:buClr>
                <a:srgbClr val="0D467A"/>
              </a:buClr>
              <a:buSzPct val="100000"/>
              <a:buFont typeface="Merriweather Sans"/>
              <a:buNone/>
            </a:pPr>
            <a:endParaRPr sz="2400" b="0" i="0" u="none" strike="noStrike" cap="none">
              <a:solidFill>
                <a:schemeClr val="dk1"/>
              </a:solidFill>
              <a:latin typeface="Questrial"/>
              <a:ea typeface="Questrial"/>
              <a:cs typeface="Questrial"/>
              <a:sym typeface="Questrial"/>
            </a:endParaRPr>
          </a:p>
        </p:txBody>
      </p:sp>
      <p:sp>
        <p:nvSpPr>
          <p:cNvPr id="550" name="Shape 550"/>
          <p:cNvSpPr txBox="1">
            <a:spLocks noGrp="1"/>
          </p:cNvSpPr>
          <p:nvPr>
            <p:ph type="title"/>
          </p:nvPr>
        </p:nvSpPr>
        <p:spPr>
          <a:xfrm>
            <a:off x="990600" y="-52185"/>
            <a:ext cx="7699248" cy="157618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000" b="0" i="0" u="none" strike="noStrike" cap="none">
                <a:solidFill>
                  <a:schemeClr val="dk1"/>
                </a:solidFill>
                <a:latin typeface="Questrial"/>
                <a:ea typeface="Questrial"/>
                <a:cs typeface="Questrial"/>
                <a:sym typeface="Questrial"/>
              </a:rPr>
              <a:t>Module 1:  Overview of the Framework for K-12 Science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400" b="0" i="0" u="none" strike="noStrike" cap="none">
                <a:solidFill>
                  <a:schemeClr val="dk1"/>
                </a:solidFill>
                <a:latin typeface="Questrial"/>
                <a:ea typeface="Questrial"/>
                <a:cs typeface="Questrial"/>
                <a:sym typeface="Questrial"/>
              </a:rPr>
              <a:t>What are Phenomena?</a:t>
            </a:r>
          </a:p>
        </p:txBody>
      </p:sp>
      <p:pic>
        <p:nvPicPr>
          <p:cNvPr id="556" name="Shape 556" descr="What are phenomena.png"/>
          <p:cNvPicPr preferRelativeResize="0">
            <a:picLocks noGrp="1"/>
          </p:cNvPicPr>
          <p:nvPr>
            <p:ph type="body" idx="1"/>
          </p:nvPr>
        </p:nvPicPr>
        <p:blipFill rotWithShape="1">
          <a:blip r:embed="rId3">
            <a:alphaModFix/>
          </a:blip>
          <a:srcRect l="7934" r="7935"/>
          <a:stretch/>
        </p:blipFill>
        <p:spPr>
          <a:xfrm>
            <a:off x="0" y="1600199"/>
            <a:ext cx="9144000" cy="525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Shape 562"/>
          <p:cNvPicPr preferRelativeResize="0"/>
          <p:nvPr/>
        </p:nvPicPr>
        <p:blipFill rotWithShape="1">
          <a:blip r:embed="rId3">
            <a:alphaModFix/>
          </a:blip>
          <a:srcRect/>
          <a:stretch/>
        </p:blipFill>
        <p:spPr>
          <a:xfrm>
            <a:off x="0" y="2400300"/>
            <a:ext cx="9146193" cy="4530090"/>
          </a:xfrm>
          <a:prstGeom prst="rect">
            <a:avLst/>
          </a:prstGeom>
          <a:noFill/>
          <a:ln>
            <a:noFill/>
          </a:ln>
        </p:spPr>
      </p:pic>
      <p:sp>
        <p:nvSpPr>
          <p:cNvPr id="563" name="Shape 563"/>
          <p:cNvSpPr txBox="1">
            <a:spLocks noGrp="1"/>
          </p:cNvSpPr>
          <p:nvPr>
            <p:ph type="title"/>
          </p:nvPr>
        </p:nvSpPr>
        <p:spPr>
          <a:xfrm>
            <a:off x="1066800" y="228600"/>
            <a:ext cx="807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600" b="0" i="0" u="none" strike="noStrike" cap="none">
                <a:solidFill>
                  <a:schemeClr val="dk1"/>
                </a:solidFill>
                <a:latin typeface="Questrial"/>
                <a:ea typeface="Questrial"/>
                <a:cs typeface="Questrial"/>
                <a:sym typeface="Questrial"/>
              </a:rPr>
              <a:t>Which students does NGSS target?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Shape 568"/>
          <p:cNvPicPr preferRelativeResize="0"/>
          <p:nvPr/>
        </p:nvPicPr>
        <p:blipFill rotWithShape="1">
          <a:blip r:embed="rId3">
            <a:alphaModFix/>
          </a:blip>
          <a:srcRect/>
          <a:stretch/>
        </p:blipFill>
        <p:spPr>
          <a:xfrm rot="1548948">
            <a:off x="2648053" y="2106770"/>
            <a:ext cx="3480956" cy="3510412"/>
          </a:xfrm>
          <a:prstGeom prst="rect">
            <a:avLst/>
          </a:prstGeom>
          <a:noFill/>
          <a:ln>
            <a:noFill/>
          </a:ln>
        </p:spPr>
      </p:pic>
      <p:sp>
        <p:nvSpPr>
          <p:cNvPr id="569" name="Shape 569"/>
          <p:cNvSpPr txBox="1"/>
          <p:nvPr/>
        </p:nvSpPr>
        <p:spPr>
          <a:xfrm rot="-2837389">
            <a:off x="959719" y="1767451"/>
            <a:ext cx="43180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rgbClr val="595959"/>
                </a:solidFill>
                <a:latin typeface="Questrial"/>
                <a:ea typeface="Questrial"/>
                <a:cs typeface="Questrial"/>
                <a:sym typeface="Questrial"/>
              </a:rPr>
              <a:t>Practices</a:t>
            </a:r>
          </a:p>
        </p:txBody>
      </p:sp>
      <p:sp>
        <p:nvSpPr>
          <p:cNvPr id="570" name="Shape 570"/>
          <p:cNvSpPr txBox="1"/>
          <p:nvPr/>
        </p:nvSpPr>
        <p:spPr>
          <a:xfrm>
            <a:off x="1524000" y="5410200"/>
            <a:ext cx="5475300" cy="7695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b="1">
                <a:solidFill>
                  <a:srgbClr val="595959"/>
                </a:solidFill>
                <a:latin typeface="Questrial"/>
                <a:ea typeface="Questrial"/>
                <a:cs typeface="Questrial"/>
                <a:sym typeface="Questrial"/>
              </a:rPr>
              <a:t>Crosscutting Concepts</a:t>
            </a:r>
          </a:p>
        </p:txBody>
      </p:sp>
      <p:sp>
        <p:nvSpPr>
          <p:cNvPr id="571" name="Shape 571"/>
          <p:cNvSpPr txBox="1"/>
          <p:nvPr/>
        </p:nvSpPr>
        <p:spPr>
          <a:xfrm rot="2978244">
            <a:off x="4711842" y="3507652"/>
            <a:ext cx="4762500" cy="76944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a:solidFill>
                  <a:srgbClr val="595959"/>
                </a:solidFill>
                <a:latin typeface="Questrial"/>
                <a:ea typeface="Questrial"/>
                <a:cs typeface="Questrial"/>
                <a:sym typeface="Questrial"/>
              </a:rPr>
              <a:t>Core Ideas</a:t>
            </a:r>
          </a:p>
        </p:txBody>
      </p:sp>
      <p:sp>
        <p:nvSpPr>
          <p:cNvPr id="572" name="Shape 572"/>
          <p:cNvSpPr txBox="1">
            <a:spLocks noGrp="1"/>
          </p:cNvSpPr>
          <p:nvPr>
            <p:ph type="title"/>
          </p:nvPr>
        </p:nvSpPr>
        <p:spPr>
          <a:xfrm>
            <a:off x="1066800" y="228600"/>
            <a:ext cx="807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200" b="0" i="0" u="none" strike="noStrike" cap="none">
                <a:solidFill>
                  <a:schemeClr val="dk1"/>
                </a:solidFill>
                <a:latin typeface="Questrial"/>
                <a:ea typeface="Questrial"/>
                <a:cs typeface="Questrial"/>
                <a:sym typeface="Questrial"/>
              </a:rPr>
              <a:t>What is 3-Dimensional Learning?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3240" b="0" i="0" u="none" strike="noStrike" cap="none">
                <a:solidFill>
                  <a:schemeClr val="dk1"/>
                </a:solidFill>
                <a:latin typeface="Questrial"/>
                <a:ea typeface="Questrial"/>
                <a:cs typeface="Questrial"/>
                <a:sym typeface="Questrial"/>
              </a:rPr>
              <a:t>What Are Science and Engineering Practices?</a:t>
            </a:r>
          </a:p>
        </p:txBody>
      </p:sp>
      <p:sp>
        <p:nvSpPr>
          <p:cNvPr id="578" name="Shape 578"/>
          <p:cNvSpPr txBox="1">
            <a:spLocks noGrp="1"/>
          </p:cNvSpPr>
          <p:nvPr>
            <p:ph type="body" idx="1"/>
          </p:nvPr>
        </p:nvSpPr>
        <p:spPr>
          <a:xfrm>
            <a:off x="197555" y="1604442"/>
            <a:ext cx="4758300" cy="4669500"/>
          </a:xfrm>
          <a:prstGeom prst="rect">
            <a:avLst/>
          </a:prstGeom>
          <a:noFill/>
          <a:ln>
            <a:noFill/>
          </a:ln>
        </p:spPr>
        <p:txBody>
          <a:bodyPr lIns="91425" tIns="45700" rIns="91425" bIns="45700" anchor="t" anchorCtr="0">
            <a:noAutofit/>
          </a:bodyPr>
          <a:lstStyle/>
          <a:p>
            <a:pPr marL="112713" marR="0" lvl="0" indent="-11112" algn="l" rtl="0">
              <a:spcBef>
                <a:spcPts val="0"/>
              </a:spcBef>
              <a:spcAft>
                <a:spcPts val="0"/>
              </a:spcAft>
              <a:buClr>
                <a:srgbClr val="0D467A"/>
              </a:buClr>
              <a:buSzPct val="25000"/>
              <a:buFont typeface="Merriweather Sans"/>
              <a:buNone/>
            </a:pPr>
            <a:r>
              <a:rPr lang="en-US" sz="3000" b="0" i="0" u="none" strike="noStrike" cap="none">
                <a:solidFill>
                  <a:srgbClr val="595959"/>
                </a:solidFill>
                <a:latin typeface="Questrial"/>
                <a:ea typeface="Questrial"/>
                <a:cs typeface="Questrial"/>
                <a:sym typeface="Questrial"/>
              </a:rPr>
              <a:t>Practices are the behaviors that scientists engage in as they investigate and build models and theories about the natural world and the </a:t>
            </a:r>
            <a:r>
              <a:rPr lang="en-US" sz="3000">
                <a:solidFill>
                  <a:srgbClr val="595959"/>
                </a:solidFill>
              </a:rPr>
              <a:t>behaviors</a:t>
            </a:r>
            <a:r>
              <a:rPr lang="en-US" sz="3000" b="0" i="0" u="none" strike="noStrike" cap="none">
                <a:solidFill>
                  <a:srgbClr val="595959"/>
                </a:solidFill>
                <a:latin typeface="Questrial"/>
                <a:ea typeface="Questrial"/>
                <a:cs typeface="Questrial"/>
                <a:sym typeface="Questrial"/>
              </a:rPr>
              <a:t> that engineers use as they design and build models and systems. </a:t>
            </a:r>
          </a:p>
        </p:txBody>
      </p:sp>
      <p:pic>
        <p:nvPicPr>
          <p:cNvPr id="579" name="Shape 579" descr="C:\Users\owner\Dropbox\NGSS Stock Photos\HSsMicroscopes.jpg"/>
          <p:cNvPicPr preferRelativeResize="0"/>
          <p:nvPr/>
        </p:nvPicPr>
        <p:blipFill rotWithShape="1">
          <a:blip r:embed="rId3">
            <a:alphaModFix/>
          </a:blip>
          <a:srcRect/>
          <a:stretch/>
        </p:blipFill>
        <p:spPr>
          <a:xfrm>
            <a:off x="5012267" y="1771806"/>
            <a:ext cx="4146808" cy="2770003"/>
          </a:xfrm>
          <a:prstGeom prst="rect">
            <a:avLst/>
          </a:prstGeom>
          <a:noFill/>
          <a:ln w="9525" cap="flat" cmpd="sng">
            <a:solidFill>
              <a:schemeClr val="dk1"/>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1066800" y="228600"/>
            <a:ext cx="7699248" cy="990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000" b="0" i="0" u="none" strike="noStrike" cap="none">
                <a:solidFill>
                  <a:schemeClr val="dk1"/>
                </a:solidFill>
                <a:latin typeface="Questrial"/>
                <a:ea typeface="Questrial"/>
                <a:cs typeface="Questrial"/>
                <a:sym typeface="Questrial"/>
              </a:rPr>
              <a:t>Scientific &amp; Engineering Practices</a:t>
            </a:r>
          </a:p>
        </p:txBody>
      </p:sp>
      <p:sp>
        <p:nvSpPr>
          <p:cNvPr id="585" name="Shape 585"/>
          <p:cNvSpPr txBox="1">
            <a:spLocks noGrp="1"/>
          </p:cNvSpPr>
          <p:nvPr>
            <p:ph type="body" idx="1"/>
          </p:nvPr>
        </p:nvSpPr>
        <p:spPr>
          <a:xfrm>
            <a:off x="179441" y="1600200"/>
            <a:ext cx="8846287" cy="4230853"/>
          </a:xfrm>
          <a:prstGeom prst="rect">
            <a:avLst/>
          </a:prstGeom>
          <a:noFill/>
          <a:ln>
            <a:noFill/>
          </a:ln>
        </p:spPr>
        <p:txBody>
          <a:bodyPr lIns="91425" tIns="45700" rIns="91425" bIns="45700" anchor="t" anchorCtr="0">
            <a:noAutofit/>
          </a:bodyPr>
          <a:lstStyle/>
          <a:p>
            <a:pPr marL="457200" marR="0" lvl="0" indent="-444500" algn="l" rtl="0">
              <a:spcBef>
                <a:spcPts val="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Asking Questions (for science) and Defining Problems (for engineering)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Developing and Using Models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Planning and Carrying Out Investigations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Analyzing and Interpreting Data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Using Mathematics and Computational Thinking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Constructing Explanations (for science) and Designing Solutions (for engineering)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Engaging in Argument from Evidence </a:t>
            </a:r>
          </a:p>
          <a:p>
            <a:pPr marL="457200" marR="0" lvl="0" indent="-444500" algn="l" rtl="0">
              <a:spcBef>
                <a:spcPts val="800"/>
              </a:spcBef>
              <a:spcAft>
                <a:spcPts val="0"/>
              </a:spcAft>
              <a:buClr>
                <a:srgbClr val="0D467A"/>
              </a:buClr>
              <a:buSzPct val="100000"/>
              <a:buFont typeface="Questrial"/>
              <a:buAutoNum type="arabicPeriod"/>
            </a:pPr>
            <a:r>
              <a:rPr lang="en-US" sz="2600" b="0" i="0" u="none" strike="noStrike" cap="none">
                <a:solidFill>
                  <a:srgbClr val="595959"/>
                </a:solidFill>
                <a:latin typeface="Questrial"/>
                <a:ea typeface="Questrial"/>
                <a:cs typeface="Questrial"/>
                <a:sym typeface="Questrial"/>
              </a:rPr>
              <a:t>Obtaining, Evaluating, and Communicating </a:t>
            </a:r>
            <a:r>
              <a:rPr lang="en-US" sz="2600">
                <a:solidFill>
                  <a:srgbClr val="595959"/>
                </a:solidFill>
              </a:rPr>
              <a:t>    </a:t>
            </a:r>
            <a:r>
              <a:rPr lang="en-US" sz="2600" b="0" i="0" u="none" strike="noStrike" cap="none">
                <a:solidFill>
                  <a:srgbClr val="595959"/>
                </a:solidFill>
                <a:latin typeface="Questrial"/>
                <a:ea typeface="Questrial"/>
                <a:cs typeface="Questrial"/>
                <a:sym typeface="Questrial"/>
              </a:rPr>
              <a:t>Information</a:t>
            </a:r>
          </a:p>
          <a:p>
            <a:pPr marL="0" marR="0" lvl="0" indent="0" algn="l" rtl="0">
              <a:spcBef>
                <a:spcPts val="700"/>
              </a:spcBef>
              <a:buClr>
                <a:srgbClr val="0D467A"/>
              </a:buClr>
              <a:buSzPct val="25000"/>
              <a:buFont typeface="Merriweather Sans"/>
              <a:buNone/>
            </a:pPr>
            <a:endParaRPr sz="2900" b="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1066800" y="228600"/>
            <a:ext cx="8077200" cy="9906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Questrial"/>
              <a:buNone/>
            </a:pPr>
            <a:r>
              <a:rPr lang="en-US" sz="4000" b="0" i="0" u="none" strike="noStrike" cap="none">
                <a:solidFill>
                  <a:schemeClr val="dk1"/>
                </a:solidFill>
                <a:latin typeface="Questrial"/>
                <a:ea typeface="Questrial"/>
                <a:cs typeface="Questrial"/>
                <a:sym typeface="Questrial"/>
              </a:rPr>
              <a:t>What Are Crosscutting Concepts?</a:t>
            </a:r>
          </a:p>
        </p:txBody>
      </p:sp>
      <p:sp>
        <p:nvSpPr>
          <p:cNvPr id="591" name="Shape 591"/>
          <p:cNvSpPr txBox="1">
            <a:spLocks noGrp="1"/>
          </p:cNvSpPr>
          <p:nvPr>
            <p:ph type="body" idx="1"/>
          </p:nvPr>
        </p:nvSpPr>
        <p:spPr>
          <a:xfrm>
            <a:off x="869244" y="1473070"/>
            <a:ext cx="7450666" cy="46695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D467A"/>
              </a:buClr>
              <a:buSzPct val="25000"/>
              <a:buFont typeface="Merriweather Sans"/>
              <a:buNone/>
            </a:pPr>
            <a:endParaRPr sz="3400" b="0" i="0" u="none" strike="noStrike" cap="none">
              <a:solidFill>
                <a:schemeClr val="dk1"/>
              </a:solidFill>
              <a:latin typeface="Questrial"/>
              <a:ea typeface="Questrial"/>
              <a:cs typeface="Questrial"/>
              <a:sym typeface="Questrial"/>
            </a:endParaRPr>
          </a:p>
          <a:p>
            <a:pPr marL="0" marR="0" lvl="0" indent="0" algn="ctr" rtl="0">
              <a:lnSpc>
                <a:spcPct val="114000"/>
              </a:lnSpc>
              <a:spcBef>
                <a:spcPts val="0"/>
              </a:spcBef>
              <a:spcAft>
                <a:spcPts val="0"/>
              </a:spcAft>
              <a:buClr>
                <a:srgbClr val="0D467A"/>
              </a:buClr>
              <a:buSzPct val="25000"/>
              <a:buFont typeface="Merriweather Sans"/>
              <a:buNone/>
            </a:pPr>
            <a:r>
              <a:rPr lang="en-US" sz="3400" b="0" i="0" u="none" strike="noStrike" cap="none">
                <a:solidFill>
                  <a:srgbClr val="595959"/>
                </a:solidFill>
                <a:latin typeface="Questrial"/>
                <a:ea typeface="Questrial"/>
                <a:cs typeface="Questrial"/>
                <a:sym typeface="Questrial"/>
              </a:rPr>
              <a:t>Crosscutting concepts are concepts that have application across all disciplines of science. As such, they provide a way of linking the different disciplines of science.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12647" y="1600200"/>
            <a:ext cx="8153399" cy="4495800"/>
          </a:xfrm>
          <a:prstGeom prst="rect">
            <a:avLst/>
          </a:prstGeom>
          <a:noFill/>
          <a:ln>
            <a:noFill/>
          </a:ln>
        </p:spPr>
        <p:txBody>
          <a:bodyPr lIns="91425" tIns="45700" rIns="91425" bIns="45700" anchor="t" anchorCtr="0">
            <a:noAutofit/>
          </a:bodyPr>
          <a:lstStyle/>
          <a:p>
            <a:pPr marL="320040" marR="0" lvl="0" indent="-320040" algn="l" rtl="0">
              <a:spcBef>
                <a:spcPts val="0"/>
              </a:spcBef>
              <a:buClr>
                <a:srgbClr val="0D467A"/>
              </a:buClr>
              <a:buSzPct val="100000"/>
              <a:buFont typeface="Merriweather Sans"/>
              <a:buNone/>
            </a:pPr>
            <a:endParaRPr sz="2900" b="0" i="0" u="none" strike="noStrike" cap="none">
              <a:solidFill>
                <a:schemeClr val="dk1"/>
              </a:solidFill>
              <a:latin typeface="Questrial"/>
              <a:ea typeface="Questrial"/>
              <a:cs typeface="Questrial"/>
              <a:sym typeface="Questrial"/>
            </a:endParaRPr>
          </a:p>
        </p:txBody>
      </p:sp>
      <p:pic>
        <p:nvPicPr>
          <p:cNvPr id="597" name="Shape 597" descr="C:\Users\owner\Pictures\2013-10-20\020.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98" name="Shape 598"/>
          <p:cNvSpPr txBox="1"/>
          <p:nvPr/>
        </p:nvSpPr>
        <p:spPr>
          <a:xfrm>
            <a:off x="908050" y="3467100"/>
            <a:ext cx="7327900" cy="156966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600" b="1">
                <a:solidFill>
                  <a:srgbClr val="ECEFE8"/>
                </a:solidFill>
                <a:latin typeface="Arimo"/>
                <a:ea typeface="Arimo"/>
                <a:cs typeface="Arimo"/>
                <a:sym typeface="Arimo"/>
              </a:rPr>
              <a:t>WEATHER</a:t>
            </a:r>
          </a:p>
        </p:txBody>
      </p:sp>
    </p:spTree>
  </p:cSld>
  <p:clrMapOvr>
    <a:masterClrMapping/>
  </p:clrMapOvr>
</p:sld>
</file>

<file path=ppt/theme/theme1.xml><?xml version="1.0" encoding="utf-8"?>
<a:theme xmlns:a="http://schemas.openxmlformats.org/drawingml/2006/main" name="EQuIP 3.0">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611</Words>
  <Application>Microsoft Office PowerPoint</Application>
  <PresentationFormat>On-screen Show (4:3)</PresentationFormat>
  <Paragraphs>116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Arimo</vt:lpstr>
      <vt:lpstr>Noto Sans Symbols</vt:lpstr>
      <vt:lpstr>Merriweather Sans</vt:lpstr>
      <vt:lpstr>Arial</vt:lpstr>
      <vt:lpstr>Calibri</vt:lpstr>
      <vt:lpstr>Questrial</vt:lpstr>
      <vt:lpstr>EQuIP 3.0</vt:lpstr>
      <vt:lpstr>PowerPoint Presentation</vt:lpstr>
      <vt:lpstr>Module 1:  Overview of the Framework for K-12 Science Education</vt:lpstr>
      <vt:lpstr>What are Phenomena?</vt:lpstr>
      <vt:lpstr>Which students does NGSS target?</vt:lpstr>
      <vt:lpstr>What is 3-Dimensional Learning?</vt:lpstr>
      <vt:lpstr>What Are Science and Engineering Practices?</vt:lpstr>
      <vt:lpstr>Scientific &amp; Engineering Practices</vt:lpstr>
      <vt:lpstr>What Are Crosscutting Concepts?</vt:lpstr>
      <vt:lpstr>PowerPoint Presentation</vt:lpstr>
      <vt:lpstr>Crosscutting Concepts Task</vt:lpstr>
      <vt:lpstr>What Are Disciplinary Core Ideas?</vt:lpstr>
      <vt:lpstr>What Are the Core Ideas in . . .?</vt:lpstr>
      <vt:lpstr>What Are the Core Ideas in . . .?</vt:lpstr>
      <vt:lpstr>What Are the Core Ideas in . . .?</vt:lpstr>
      <vt:lpstr>What Are the Core Ideas in . . .?</vt:lpstr>
      <vt:lpstr>Criteria for Core Ideas</vt:lpstr>
      <vt:lpstr>Module 1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3</cp:revision>
  <dcterms:modified xsi:type="dcterms:W3CDTF">2017-03-20T09:57:20Z</dcterms:modified>
</cp:coreProperties>
</file>