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445" r:id="rId2"/>
    <p:sldId id="446" r:id="rId3"/>
    <p:sldId id="447" r:id="rId4"/>
    <p:sldId id="448" r:id="rId5"/>
    <p:sldId id="449" r:id="rId6"/>
    <p:sldId id="450" r:id="rId7"/>
    <p:sldId id="451" r:id="rId8"/>
    <p:sldId id="452" r:id="rId9"/>
    <p:sldId id="453" r:id="rId10"/>
    <p:sldId id="454" r:id="rId11"/>
  </p:sldIdLst>
  <p:sldSz cx="9144000" cy="6858000" type="screen4x3"/>
  <p:notesSz cx="6858000" cy="9144000"/>
  <p:embeddedFontLst>
    <p:embeddedFont>
      <p:font typeface="Tw Cen MT" panose="020B0602020104020603"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Questrial"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1A42B7-D1ED-4FAF-96EE-C2D3F26BE832}">
  <a:tblStyle styleId="{6D1A42B7-D1ED-4FAF-96EE-C2D3F26BE832}" styleName="Table_0"/>
  <a:tblStyle styleId="{ECDEB62D-96F2-4BB3-9BBE-DD72F20CD207}"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0F2EE"/>
          </a:solidFill>
        </a:fill>
      </a:tcStyle>
    </a:wholeTbl>
    <a:band1H>
      <a:tcStyle>
        <a:tcBdr/>
        <a:fill>
          <a:solidFill>
            <a:srgbClr val="E0E5DB"/>
          </a:solidFill>
        </a:fill>
      </a:tcStyle>
    </a:band1H>
    <a:band1V>
      <a:tcStyle>
        <a:tcBdr/>
        <a:fill>
          <a:solidFill>
            <a:srgbClr val="E0E5DB"/>
          </a:solidFill>
        </a:fill>
      </a:tcStyle>
    </a:band1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Shape 1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9" name="Shape 1569"/>
          <p:cNvSpPr txBox="1">
            <a:spLocks noGrp="1"/>
          </p:cNvSpPr>
          <p:nvPr>
            <p:ph type="body" idx="1"/>
          </p:nvPr>
        </p:nvSpPr>
        <p:spPr>
          <a:xfrm>
            <a:off x="685800" y="4343401"/>
            <a:ext cx="5486399" cy="4114797"/>
          </a:xfrm>
          <a:prstGeom prst="rect">
            <a:avLst/>
          </a:prstGeom>
          <a:noFill/>
          <a:ln>
            <a:noFill/>
          </a:ln>
        </p:spPr>
        <p:txBody>
          <a:bodyPr lIns="88700" tIns="88700" rIns="88700" bIns="88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Slide 190</a:t>
            </a:r>
            <a:endParaRPr sz="1200" b="0" i="0" u="none" strike="noStrike" cap="none" dirty="0">
              <a:solidFill>
                <a:schemeClr val="dk1"/>
              </a:solidFill>
              <a:latin typeface="Arial"/>
              <a:ea typeface="Arial"/>
              <a:cs typeface="Arial"/>
              <a:sym typeface="Arial"/>
            </a:endParaRPr>
          </a:p>
        </p:txBody>
      </p:sp>
      <p:sp>
        <p:nvSpPr>
          <p:cNvPr id="1570" name="Shape 1570"/>
          <p:cNvSpPr txBox="1">
            <a:spLocks noGrp="1"/>
          </p:cNvSpPr>
          <p:nvPr>
            <p:ph type="sldNum" idx="12"/>
          </p:nvPr>
        </p:nvSpPr>
        <p:spPr>
          <a:xfrm>
            <a:off x="3884612" y="8685213"/>
            <a:ext cx="2971799" cy="4571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Shape 16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199</a:t>
            </a:r>
            <a:endParaRPr dirty="0"/>
          </a:p>
        </p:txBody>
      </p:sp>
      <p:sp>
        <p:nvSpPr>
          <p:cNvPr id="1671" name="Shape 16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Shape 1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8" name="Shape 1578"/>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191</a:t>
            </a:r>
            <a:endParaRPr sz="1200" b="0" i="0" u="none" strike="noStrike" cap="none" dirty="0">
              <a:solidFill>
                <a:schemeClr val="dk1"/>
              </a:solidFill>
              <a:latin typeface="Calibri"/>
              <a:ea typeface="Calibri"/>
              <a:cs typeface="Calibri"/>
              <a:sym typeface="Calibri"/>
            </a:endParaRPr>
          </a:p>
        </p:txBody>
      </p:sp>
      <p:sp>
        <p:nvSpPr>
          <p:cNvPr id="1579" name="Shape 1579"/>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Shape 15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192</a:t>
            </a:r>
            <a:endParaRPr dirty="0"/>
          </a:p>
        </p:txBody>
      </p:sp>
      <p:sp>
        <p:nvSpPr>
          <p:cNvPr id="1585" name="Shape 1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Shape 15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193</a:t>
            </a:r>
            <a:endParaRPr dirty="0"/>
          </a:p>
        </p:txBody>
      </p:sp>
      <p:sp>
        <p:nvSpPr>
          <p:cNvPr id="1591" name="Shape 1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Shape 1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194</a:t>
            </a:r>
            <a:endParaRPr dirty="0"/>
          </a:p>
        </p:txBody>
      </p:sp>
      <p:sp>
        <p:nvSpPr>
          <p:cNvPr id="1597" name="Shape 1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Shape 1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4" name="Shape 1624"/>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195</a:t>
            </a:r>
            <a:endParaRPr sz="1200" b="0" i="0" u="none" strike="noStrike" cap="none" dirty="0">
              <a:solidFill>
                <a:schemeClr val="dk1"/>
              </a:solidFill>
              <a:latin typeface="Calibri"/>
              <a:ea typeface="Calibri"/>
              <a:cs typeface="Calibri"/>
              <a:sym typeface="Calibri"/>
            </a:endParaRPr>
          </a:p>
        </p:txBody>
      </p:sp>
      <p:sp>
        <p:nvSpPr>
          <p:cNvPr id="1625" name="Shape 1625"/>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Shape 16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196</a:t>
            </a:r>
            <a:endParaRPr dirty="0"/>
          </a:p>
        </p:txBody>
      </p:sp>
      <p:sp>
        <p:nvSpPr>
          <p:cNvPr id="1631" name="Shape 16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Shape 1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8" name="Shape 1658"/>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197</a:t>
            </a:r>
            <a:endParaRPr sz="1200" b="0" i="0" u="none" strike="noStrike" cap="none" dirty="0">
              <a:solidFill>
                <a:schemeClr val="dk1"/>
              </a:solidFill>
              <a:latin typeface="Calibri"/>
              <a:ea typeface="Calibri"/>
              <a:cs typeface="Calibri"/>
              <a:sym typeface="Calibri"/>
            </a:endParaRPr>
          </a:p>
        </p:txBody>
      </p:sp>
      <p:sp>
        <p:nvSpPr>
          <p:cNvPr id="1659" name="Shape 1659"/>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Shape 1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198</a:t>
            </a:r>
            <a:endParaRPr dirty="0"/>
          </a:p>
        </p:txBody>
      </p:sp>
      <p:sp>
        <p:nvSpPr>
          <p:cNvPr id="1665" name="Shape 1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400" b="0" i="0" u="none" strike="noStrike" cap="none">
                <a:solidFill>
                  <a:schemeClr val="dk2"/>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Font typeface="Arial"/>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520"/>
              </a:spcBef>
              <a:spcAft>
                <a:spcPts val="0"/>
              </a:spcAft>
              <a:buClr>
                <a:srgbClr val="888888"/>
              </a:buClr>
              <a:buFont typeface="Arial"/>
              <a:buNone/>
              <a:defRPr sz="2900" b="0" i="0" u="none" strike="noStrike" cap="none">
                <a:solidFill>
                  <a:schemeClr val="dk1"/>
                </a:solidFill>
                <a:latin typeface="Questrial"/>
                <a:ea typeface="Questrial"/>
                <a:cs typeface="Questrial"/>
                <a:sym typeface="Questrial"/>
              </a:defRPr>
            </a:lvl1pPr>
            <a:lvl2pPr marL="457200" marR="0" lvl="1" indent="0" algn="ctr" rtl="0">
              <a:lnSpc>
                <a:spcPct val="100000"/>
              </a:lnSpc>
              <a:spcBef>
                <a:spcPts val="480"/>
              </a:spcBef>
              <a:spcAft>
                <a:spcPts val="0"/>
              </a:spcAft>
              <a:buClr>
                <a:srgbClr val="888888"/>
              </a:buClr>
              <a:buFont typeface="Arial"/>
              <a:buNone/>
              <a:defRPr sz="2600" b="0" i="0" u="none" strike="noStrike" cap="none">
                <a:solidFill>
                  <a:schemeClr val="dk1"/>
                </a:solidFill>
                <a:latin typeface="Questrial"/>
                <a:ea typeface="Questrial"/>
                <a:cs typeface="Questrial"/>
                <a:sym typeface="Questrial"/>
              </a:defRPr>
            </a:lvl2pPr>
            <a:lvl3pPr marL="914400" marR="0" lvl="2" indent="0" algn="ctr" rtl="0">
              <a:lnSpc>
                <a:spcPct val="100000"/>
              </a:lnSpc>
              <a:spcBef>
                <a:spcPts val="400"/>
              </a:spcBef>
              <a:spcAft>
                <a:spcPts val="0"/>
              </a:spcAft>
              <a:buClr>
                <a:srgbClr val="888888"/>
              </a:buClr>
              <a:buFont typeface="Arial"/>
              <a:buNone/>
              <a:defRPr sz="2300" b="0" i="0" u="none" strike="noStrike" cap="none">
                <a:solidFill>
                  <a:schemeClr val="dk1"/>
                </a:solidFill>
                <a:latin typeface="Questrial"/>
                <a:ea typeface="Questrial"/>
                <a:cs typeface="Questrial"/>
                <a:sym typeface="Questrial"/>
              </a:defRPr>
            </a:lvl3pPr>
            <a:lvl4pPr marL="1371600" marR="0" lvl="3" indent="0" algn="ctr" rtl="0">
              <a:lnSpc>
                <a:spcPct val="100000"/>
              </a:lnSpc>
              <a:spcBef>
                <a:spcPts val="360"/>
              </a:spcBef>
              <a:spcAft>
                <a:spcPts val="0"/>
              </a:spcAft>
              <a:buClr>
                <a:srgbClr val="888888"/>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ctr" rtl="0">
              <a:lnSpc>
                <a:spcPct val="100000"/>
              </a:lnSpc>
              <a:spcBef>
                <a:spcPts val="360"/>
              </a:spcBef>
              <a:spcAft>
                <a:spcPts val="0"/>
              </a:spcAft>
              <a:buClr>
                <a:srgbClr val="8888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200" b="0" i="0" u="none" strike="noStrike" cap="none">
                <a:solidFill>
                  <a:srgbClr val="888888"/>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24" name="Shape 24"/>
          <p:cNvSpPr txBox="1"/>
          <p:nvPr/>
        </p:nvSpPr>
        <p:spPr>
          <a:xfrm>
            <a:off x="0" y="9462"/>
            <a:ext cx="8229600" cy="1143000"/>
          </a:xfrm>
          <a:prstGeom prst="rect">
            <a:avLst/>
          </a:prstGeom>
          <a:noFill/>
          <a:ln>
            <a:noFill/>
          </a:ln>
        </p:spPr>
        <p:txBody>
          <a:bodyPr lIns="91425" tIns="45700" rIns="91425" bIns="45700" anchor="t" anchorCtr="0">
            <a:noAutofit/>
          </a:bodyPr>
          <a:lstStyle/>
          <a:p>
            <a:pPr marL="169862" marR="0" lvl="0" indent="-4762" algn="l" rtl="0">
              <a:lnSpc>
                <a:spcPct val="100000"/>
              </a:lnSpc>
              <a:spcBef>
                <a:spcPts val="0"/>
              </a:spcBef>
              <a:spcAft>
                <a:spcPts val="0"/>
              </a:spcAft>
              <a:buClr>
                <a:schemeClr val="lt1"/>
              </a:buClr>
              <a:buSzPct val="25000"/>
              <a:buFont typeface="Calibri"/>
              <a:buNone/>
            </a:pPr>
            <a:r>
              <a:rPr lang="en-US" sz="3200" b="0" i="0" u="none" strike="noStrike" cap="none">
                <a:solidFill>
                  <a:schemeClr val="lt1"/>
                </a:solidFill>
                <a:latin typeface="Calibri"/>
                <a:ea typeface="Calibri"/>
                <a:cs typeface="Calibri"/>
                <a:sym typeface="Calibri"/>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66800" y="228600"/>
            <a:ext cx="7699248"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bg>
      <p:bgPr>
        <a:gradFill>
          <a:gsLst>
            <a:gs pos="0">
              <a:srgbClr val="ECEFE8"/>
            </a:gs>
            <a:gs pos="100000">
              <a:srgbClr val="7C9263"/>
            </a:gs>
          </a:gsLst>
          <a:lin ang="1200000" scaled="0"/>
        </a:gra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61" name="Shape 61"/>
          <p:cNvSpPr txBox="1">
            <a:spLocks noGrp="1"/>
          </p:cNvSpPr>
          <p:nvPr>
            <p:ph type="body" idx="1"/>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1"/>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p:nvPr/>
        </p:nvSpPr>
        <p:spPr>
          <a:xfrm>
            <a:off x="3352800" y="6096000"/>
            <a:ext cx="5714999" cy="723619"/>
          </a:xfrm>
          <a:prstGeom prst="rect">
            <a:avLst/>
          </a:prstGeom>
          <a:solidFill>
            <a:srgbClr val="1F3864"/>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63" name="Shape 63"/>
          <p:cNvSpPr txBox="1">
            <a:spLocks noGrp="1"/>
          </p:cNvSpPr>
          <p:nvPr>
            <p:ph type="subTitle" idx="2"/>
          </p:nvPr>
        </p:nvSpPr>
        <p:spPr>
          <a:xfrm>
            <a:off x="3905955"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4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pic>
        <p:nvPicPr>
          <p:cNvPr id="64" name="Shape 64"/>
          <p:cNvPicPr preferRelativeResize="0"/>
          <p:nvPr/>
        </p:nvPicPr>
        <p:blipFill rotWithShape="1">
          <a:blip r:embed="rId2">
            <a:alphaModFix/>
          </a:blip>
          <a:srcRect/>
          <a:stretch/>
        </p:blipFill>
        <p:spPr>
          <a:xfrm>
            <a:off x="3405648" y="6266610"/>
            <a:ext cx="3226889" cy="3823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914400" y="273050"/>
            <a:ext cx="7772400" cy="86994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609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4800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0" y="2133600"/>
            <a:ext cx="533399" cy="2444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
        <p:nvSpPr>
          <p:cNvPr id="71" name="Shape 71"/>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body" idx="3"/>
          </p:nvPr>
        </p:nvSpPr>
        <p:spPr>
          <a:xfrm>
            <a:off x="609600" y="1752600"/>
            <a:ext cx="3886200" cy="640079"/>
          </a:xfrm>
          <a:prstGeom prst="rect">
            <a:avLst/>
          </a:prstGeom>
          <a:solidFill>
            <a:srgbClr val="5F7488"/>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body" idx="4"/>
          </p:nvPr>
        </p:nvSpPr>
        <p:spPr>
          <a:xfrm>
            <a:off x="4800600" y="1752600"/>
            <a:ext cx="3886200" cy="640079"/>
          </a:xfrm>
          <a:prstGeom prst="rect">
            <a:avLst/>
          </a:prstGeom>
          <a:solidFill>
            <a:srgbClr val="A4B595"/>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bg>
      <p:bgPr>
        <a:gradFill>
          <a:gsLst>
            <a:gs pos="0">
              <a:srgbClr val="ECEFE8"/>
            </a:gs>
            <a:gs pos="100000">
              <a:srgbClr val="7C9263"/>
            </a:gs>
          </a:gsLst>
          <a:lin ang="1200000" scaled="0"/>
        </a:gradFill>
        <a:effectLst/>
      </p:bgPr>
    </p:bg>
    <p:spTree>
      <p:nvGrpSpPr>
        <p:cNvPr id="1" name="Shape 74"/>
        <p:cNvGrpSpPr/>
        <p:nvPr/>
      </p:nvGrpSpPr>
      <p:grpSpPr>
        <a:xfrm>
          <a:off x="0" y="0"/>
          <a:ext cx="0" cy="0"/>
          <a:chOff x="0" y="0"/>
          <a:chExt cx="0" cy="0"/>
        </a:xfrm>
      </p:grpSpPr>
      <p:sp>
        <p:nvSpPr>
          <p:cNvPr id="75" name="Shape 75"/>
          <p:cNvSpPr/>
          <p:nvPr/>
        </p:nvSpPr>
        <p:spPr>
          <a:xfrm>
            <a:off x="3352800" y="6096000"/>
            <a:ext cx="5714999" cy="723619"/>
          </a:xfrm>
          <a:prstGeom prst="rect">
            <a:avLst/>
          </a:prstGeom>
          <a:solidFill>
            <a:srgbClr val="297FA5"/>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76" name="Shape 76"/>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subTitle" idx="1"/>
          </p:nvPr>
        </p:nvSpPr>
        <p:spPr>
          <a:xfrm>
            <a:off x="3810000"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6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80" name="Shape 80"/>
          <p:cNvSpPr txBox="1">
            <a:spLocks noGrp="1"/>
          </p:cNvSpPr>
          <p:nvPr>
            <p:ph type="body" idx="2"/>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2"/>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pic>
        <p:nvPicPr>
          <p:cNvPr id="81" name="Shape 81"/>
          <p:cNvPicPr preferRelativeResize="0"/>
          <p:nvPr/>
        </p:nvPicPr>
        <p:blipFill rotWithShape="1">
          <a:blip r:embed="rId2">
            <a:alphaModFix/>
          </a:blip>
          <a:srcRect/>
          <a:stretch/>
        </p:blipFill>
        <p:spPr>
          <a:xfrm>
            <a:off x="3429000" y="6121425"/>
            <a:ext cx="1904999" cy="6727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457200" y="18288"/>
            <a:ext cx="2895600" cy="329184"/>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7620000" y="18288"/>
            <a:ext cx="1066799" cy="3291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66800" y="228600"/>
            <a:ext cx="7772400"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533400" y="1600200"/>
            <a:ext cx="8153399" cy="4526279"/>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3" name="Shape 13"/>
          <p:cNvSpPr/>
          <p:nvPr/>
        </p:nvSpPr>
        <p:spPr>
          <a:xfrm>
            <a:off x="0" y="1280159"/>
            <a:ext cx="533399" cy="228600"/>
          </a:xfrm>
          <a:prstGeom prst="rect">
            <a:avLst/>
          </a:prstGeom>
          <a:solidFill>
            <a:srgbClr val="61893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4" name="Shape 14"/>
          <p:cNvSpPr/>
          <p:nvPr/>
        </p:nvSpPr>
        <p:spPr>
          <a:xfrm>
            <a:off x="590550" y="1280159"/>
            <a:ext cx="8553450" cy="228600"/>
          </a:xfrm>
          <a:prstGeom prst="rect">
            <a:avLst/>
          </a:prstGeom>
          <a:solidFill>
            <a:srgbClr val="0D467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pic>
        <p:nvPicPr>
          <p:cNvPr id="15" name="Shape 15"/>
          <p:cNvPicPr preferRelativeResize="0"/>
          <p:nvPr/>
        </p:nvPicPr>
        <p:blipFill rotWithShape="1">
          <a:blip r:embed="rId8">
            <a:alphaModFix/>
          </a:blip>
          <a:srcRect/>
          <a:stretch/>
        </p:blipFill>
        <p:spPr>
          <a:xfrm>
            <a:off x="68500" y="222436"/>
            <a:ext cx="929800" cy="975360"/>
          </a:xfrm>
          <a:prstGeom prst="rect">
            <a:avLst/>
          </a:prstGeom>
          <a:noFill/>
          <a:ln>
            <a:noFill/>
          </a:ln>
        </p:spPr>
      </p:pic>
      <p:sp>
        <p:nvSpPr>
          <p:cNvPr id="16" name="Shape 16"/>
          <p:cNvSpPr txBox="1">
            <a:spLocks noGrp="1"/>
          </p:cNvSpPr>
          <p:nvPr>
            <p:ph type="ftr" idx="11"/>
          </p:nvPr>
        </p:nvSpPr>
        <p:spPr>
          <a:xfrm>
            <a:off x="228600" y="617220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pic>
        <p:nvPicPr>
          <p:cNvPr id="17" name="Shape 17"/>
          <p:cNvPicPr preferRelativeResize="0"/>
          <p:nvPr/>
        </p:nvPicPr>
        <p:blipFill rotWithShape="1">
          <a:blip r:embed="rId9">
            <a:alphaModFix/>
          </a:blip>
          <a:srcRect/>
          <a:stretch/>
        </p:blipFill>
        <p:spPr>
          <a:xfrm>
            <a:off x="7010400" y="5638800"/>
            <a:ext cx="2002154" cy="10388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pic>
        <p:nvPicPr>
          <p:cNvPr id="1572" name="Shape 1572"/>
          <p:cNvPicPr preferRelativeResize="0"/>
          <p:nvPr/>
        </p:nvPicPr>
        <p:blipFill rotWithShape="1">
          <a:blip r:embed="rId3">
            <a:alphaModFix/>
          </a:blip>
          <a:srcRect l="59815" t="3047" r="4256" b="4544"/>
          <a:stretch/>
        </p:blipFill>
        <p:spPr>
          <a:xfrm>
            <a:off x="0" y="0"/>
            <a:ext cx="9144000" cy="6962274"/>
          </a:xfrm>
          <a:prstGeom prst="rect">
            <a:avLst/>
          </a:prstGeom>
          <a:noFill/>
          <a:ln>
            <a:noFill/>
          </a:ln>
        </p:spPr>
      </p:pic>
      <p:pic>
        <p:nvPicPr>
          <p:cNvPr id="1573" name="Shape 1573"/>
          <p:cNvPicPr preferRelativeResize="0"/>
          <p:nvPr/>
        </p:nvPicPr>
        <p:blipFill rotWithShape="1">
          <a:blip r:embed="rId4">
            <a:alphaModFix/>
          </a:blip>
          <a:srcRect/>
          <a:stretch/>
        </p:blipFill>
        <p:spPr>
          <a:xfrm>
            <a:off x="4081328" y="4267200"/>
            <a:ext cx="1275300" cy="584700"/>
          </a:xfrm>
          <a:prstGeom prst="rect">
            <a:avLst/>
          </a:prstGeom>
          <a:noFill/>
          <a:ln>
            <a:noFill/>
          </a:ln>
        </p:spPr>
      </p:pic>
      <p:sp>
        <p:nvSpPr>
          <p:cNvPr id="1574" name="Shape 157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200">
                <a:solidFill>
                  <a:srgbClr val="000000"/>
                </a:solidFill>
                <a:latin typeface="Questrial"/>
                <a:ea typeface="Questrial"/>
                <a:cs typeface="Questrial"/>
                <a:sym typeface="Questrial"/>
              </a:rPr>
              <a:t>EQuiP Rubric for Science v3.0 Professional Learning </a:t>
            </a:r>
          </a:p>
        </p:txBody>
      </p:sp>
      <p:sp>
        <p:nvSpPr>
          <p:cNvPr id="1575" name="Shape 1575"/>
          <p:cNvSpPr txBox="1"/>
          <p:nvPr/>
        </p:nvSpPr>
        <p:spPr>
          <a:xfrm>
            <a:off x="-33867" y="5181600"/>
            <a:ext cx="9144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dk1"/>
                </a:solidFill>
                <a:latin typeface="Questrial"/>
                <a:ea typeface="Questrial"/>
                <a:cs typeface="Questrial"/>
                <a:sym typeface="Questrial"/>
              </a:rPr>
              <a:t>Module 10:  Culminating Task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Shape 1673"/>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The Challenge</a:t>
            </a:r>
          </a:p>
        </p:txBody>
      </p:sp>
      <p:sp>
        <p:nvSpPr>
          <p:cNvPr id="1674" name="Shape 1674"/>
          <p:cNvSpPr txBox="1">
            <a:spLocks noGrp="1"/>
          </p:cNvSpPr>
          <p:nvPr>
            <p:ph type="body" idx="1"/>
          </p:nvPr>
        </p:nvSpPr>
        <p:spPr>
          <a:xfrm>
            <a:off x="0" y="1190848"/>
            <a:ext cx="9144000"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ctr" rtl="0">
              <a:spcBef>
                <a:spcPts val="700"/>
              </a:spcBef>
              <a:spcAft>
                <a:spcPts val="0"/>
              </a:spcAft>
              <a:buClr>
                <a:srgbClr val="0D467A"/>
              </a:buClr>
              <a:buSzPct val="25000"/>
              <a:buFont typeface="Merriweather Sans"/>
              <a:buNone/>
            </a:pPr>
            <a:r>
              <a:rPr lang="en-US" sz="2800" b="0" i="0" u="none" strike="noStrike" cap="none">
                <a:solidFill>
                  <a:schemeClr val="dk1"/>
                </a:solidFill>
                <a:latin typeface="Questrial"/>
                <a:ea typeface="Questrial"/>
                <a:cs typeface="Questrial"/>
                <a:sym typeface="Questrial"/>
              </a:rPr>
              <a:t>As trained reviewers of instructional materials, go forth and</a:t>
            </a:r>
          </a:p>
          <a:p>
            <a:pPr marL="0" marR="0" lvl="0" indent="0" algn="l" rtl="0">
              <a:spcBef>
                <a:spcPts val="70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ctr" rtl="0">
              <a:spcBef>
                <a:spcPts val="700"/>
              </a:spcBef>
              <a:spcAft>
                <a:spcPts val="0"/>
              </a:spcAft>
              <a:buClr>
                <a:srgbClr val="0D467A"/>
              </a:buClr>
              <a:buSzPct val="25000"/>
              <a:buFont typeface="Merriweather Sans"/>
              <a:buNone/>
            </a:pPr>
            <a:r>
              <a:rPr lang="en-US" sz="4800" b="0" i="0" u="none" strike="noStrike" cap="none">
                <a:solidFill>
                  <a:srgbClr val="354681"/>
                </a:solidFill>
                <a:latin typeface="Arial"/>
                <a:ea typeface="Arial"/>
                <a:cs typeface="Arial"/>
                <a:sym typeface="Arial"/>
              </a:rPr>
              <a:t>USE THE EQuIP RUBRIC</a:t>
            </a:r>
          </a:p>
          <a:p>
            <a:pPr marL="0" marR="0" lvl="0" indent="0" algn="l" rtl="0">
              <a:spcBef>
                <a:spcPts val="700"/>
              </a:spcBef>
              <a:spcAft>
                <a:spcPts val="0"/>
              </a:spcAft>
              <a:buClr>
                <a:srgbClr val="0D467A"/>
              </a:buClr>
              <a:buSzPct val="25000"/>
              <a:buFont typeface="Merriweather Sans"/>
              <a:buNone/>
            </a:pPr>
            <a:endParaRPr sz="2900" b="0" i="0" u="none" strike="noStrike" cap="none">
              <a:solidFill>
                <a:srgbClr val="C00000"/>
              </a:solidFill>
              <a:latin typeface="Arial"/>
              <a:ea typeface="Arial"/>
              <a:cs typeface="Arial"/>
              <a:sym typeface="Arial"/>
            </a:endParaRPr>
          </a:p>
          <a:p>
            <a:pPr marL="0" marR="0" lvl="0" indent="0" algn="ctr" rtl="0">
              <a:spcBef>
                <a:spcPts val="700"/>
              </a:spcBef>
              <a:buClr>
                <a:srgbClr val="0D467A"/>
              </a:buClr>
              <a:buSzPct val="25000"/>
              <a:buFont typeface="Merriweather Sans"/>
              <a:buNone/>
            </a:pPr>
            <a:r>
              <a:rPr lang="en-US" sz="4000" b="0" i="0" u="none" strike="noStrike" cap="none">
                <a:solidFill>
                  <a:srgbClr val="007FC5"/>
                </a:solidFill>
                <a:latin typeface="Arial"/>
                <a:ea typeface="Arial"/>
                <a:cs typeface="Arial"/>
                <a:sym typeface="Arial"/>
              </a:rPr>
              <a:t>SHARE IT WITH COLLEAGUES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Shape 1581"/>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Module 10: Culminating Task</a:t>
            </a:r>
          </a:p>
        </p:txBody>
      </p:sp>
      <p:pic>
        <p:nvPicPr>
          <p:cNvPr id="1582" name="Shape 1582" descr="EQ.png"/>
          <p:cNvPicPr preferRelativeResize="0">
            <a:picLocks noGrp="1"/>
          </p:cNvPicPr>
          <p:nvPr>
            <p:ph type="body" idx="1"/>
          </p:nvPr>
        </p:nvPicPr>
        <p:blipFill rotWithShape="1">
          <a:blip r:embed="rId3">
            <a:alphaModFix/>
          </a:blip>
          <a:srcRect l="-18159" r="-18158"/>
          <a:stretch/>
        </p:blipFill>
        <p:spPr>
          <a:xfrm>
            <a:off x="457200" y="1600200"/>
            <a:ext cx="8065144" cy="3886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Shape 1587"/>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Your Task</a:t>
            </a:r>
          </a:p>
        </p:txBody>
      </p:sp>
      <p:sp>
        <p:nvSpPr>
          <p:cNvPr id="1588" name="Shape 1588"/>
          <p:cNvSpPr txBox="1">
            <a:spLocks noGrp="1"/>
          </p:cNvSpPr>
          <p:nvPr>
            <p:ph type="body" idx="1"/>
          </p:nvPr>
        </p:nvSpPr>
        <p:spPr>
          <a:xfrm>
            <a:off x="567135" y="1450491"/>
            <a:ext cx="8009729"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ctr" rtl="0">
              <a:lnSpc>
                <a:spcPct val="114000"/>
              </a:lnSpc>
              <a:spcBef>
                <a:spcPts val="0"/>
              </a:spcBef>
              <a:spcAft>
                <a:spcPts val="0"/>
              </a:spcAft>
              <a:buClr>
                <a:srgbClr val="0D467A"/>
              </a:buClr>
              <a:buSzPct val="25000"/>
              <a:buFont typeface="Merriweather Sans"/>
              <a:buNone/>
            </a:pPr>
            <a:r>
              <a:rPr lang="en-US" sz="3200" b="0" i="0" u="none" strike="noStrike" cap="none">
                <a:solidFill>
                  <a:srgbClr val="595959"/>
                </a:solidFill>
                <a:latin typeface="Questrial"/>
                <a:ea typeface="Questrial"/>
                <a:cs typeface="Questrial"/>
                <a:sym typeface="Questrial"/>
              </a:rPr>
              <a:t>Use the EQuIP Rubric to examine a series of lessons or a unit of instruction developed for your specific grade, grade band or science discipline.</a:t>
            </a:r>
          </a:p>
          <a:p>
            <a:pPr marL="0" marR="0" lvl="0" indent="0" algn="l" rtl="0">
              <a:spcBef>
                <a:spcPts val="1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Shape 1593"/>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Remember</a:t>
            </a:r>
          </a:p>
        </p:txBody>
      </p:sp>
      <p:graphicFrame>
        <p:nvGraphicFramePr>
          <p:cNvPr id="1594" name="Shape 1594"/>
          <p:cNvGraphicFramePr/>
          <p:nvPr/>
        </p:nvGraphicFramePr>
        <p:xfrm>
          <a:off x="40937" y="1536879"/>
          <a:ext cx="9060100" cy="5132800"/>
        </p:xfrm>
        <a:graphic>
          <a:graphicData uri="http://schemas.openxmlformats.org/drawingml/2006/table">
            <a:tbl>
              <a:tblPr firstRow="1" bandRow="1">
                <a:noFill/>
                <a:tableStyleId>{ECDEB62D-96F2-4BB3-9BBE-DD72F20CD207}</a:tableStyleId>
              </a:tblPr>
              <a:tblGrid>
                <a:gridCol w="4530050">
                  <a:extLst>
                    <a:ext uri="{9D8B030D-6E8A-4147-A177-3AD203B41FA5}">
                      <a16:colId xmlns:a16="http://schemas.microsoft.com/office/drawing/2014/main" val="20000"/>
                    </a:ext>
                  </a:extLst>
                </a:gridCol>
                <a:gridCol w="4530050">
                  <a:extLst>
                    <a:ext uri="{9D8B030D-6E8A-4147-A177-3AD203B41FA5}">
                      <a16:colId xmlns:a16="http://schemas.microsoft.com/office/drawing/2014/main" val="20001"/>
                    </a:ext>
                  </a:extLst>
                </a:gridCol>
              </a:tblGrid>
              <a:tr h="1195400">
                <a:tc>
                  <a:txBody>
                    <a:bodyPr/>
                    <a:lstStyle/>
                    <a:p>
                      <a:pPr marL="0" marR="0" lvl="0" indent="0" algn="ctr" rtl="0">
                        <a:spcBef>
                          <a:spcPts val="0"/>
                        </a:spcBef>
                        <a:buSzPct val="25000"/>
                        <a:buNone/>
                      </a:pPr>
                      <a:r>
                        <a:rPr lang="en-US" sz="3200"/>
                        <a:t>The Equip Rubric </a:t>
                      </a:r>
                      <a:r>
                        <a:rPr lang="en-US" sz="3200" u="sng"/>
                        <a:t>IS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a:t>The Equip Rubric </a:t>
                      </a:r>
                      <a:r>
                        <a:rPr lang="en-US" sz="3200" u="sng"/>
                        <a:t>IS NOT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F7F7F"/>
                    </a:solidFill>
                  </a:tcPr>
                </a:tc>
                <a:extLst>
                  <a:ext uri="{0D108BD9-81ED-4DB2-BD59-A6C34878D82A}">
                    <a16:rowId xmlns:a16="http://schemas.microsoft.com/office/drawing/2014/main" val="10000"/>
                  </a:ext>
                </a:extLst>
              </a:tr>
              <a:tr h="1796450">
                <a:tc>
                  <a:txBody>
                    <a:bodyPr/>
                    <a:lstStyle/>
                    <a:p>
                      <a:pPr marL="0" marR="0" lvl="0" indent="0" algn="l" rtl="0">
                        <a:spcBef>
                          <a:spcPts val="0"/>
                        </a:spcBef>
                        <a:buSzPct val="25000"/>
                        <a:buNone/>
                      </a:pPr>
                      <a:r>
                        <a:rPr lang="en-US" sz="2400">
                          <a:solidFill>
                            <a:srgbClr val="595959"/>
                          </a:solidFill>
                        </a:rPr>
                        <a:t>Designed to evaluate LESSONS that include instructional tasks and assessments aligned to NGSS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57150" marR="0" lvl="0" indent="-6350" algn="l" rtl="0">
                        <a:spcBef>
                          <a:spcPts val="0"/>
                        </a:spcBef>
                        <a:buSzPct val="25000"/>
                        <a:buNone/>
                      </a:pPr>
                      <a:r>
                        <a:rPr lang="en-US" sz="2400">
                          <a:solidFill>
                            <a:schemeClr val="dk1"/>
                          </a:solidFill>
                          <a:latin typeface="Questrial"/>
                          <a:ea typeface="Questrial"/>
                          <a:cs typeface="Questrial"/>
                          <a:sym typeface="Questrial"/>
                        </a:rPr>
                        <a:t>Designed to evaluate a single task or activity or a full curriculum</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2140950">
                <a:tc>
                  <a:txBody>
                    <a:bodyPr/>
                    <a:lstStyle/>
                    <a:p>
                      <a:pPr marL="0" marR="0" lvl="0" indent="0" algn="l" rtl="0">
                        <a:spcBef>
                          <a:spcPts val="0"/>
                        </a:spcBef>
                        <a:buSzPct val="25000"/>
                        <a:buNone/>
                      </a:pPr>
                      <a:r>
                        <a:rPr lang="en-US" sz="2400">
                          <a:solidFill>
                            <a:srgbClr val="595959"/>
                          </a:solidFill>
                          <a:latin typeface="Questrial"/>
                          <a:ea typeface="Questrial"/>
                          <a:cs typeface="Questrial"/>
                          <a:sym typeface="Questrial"/>
                        </a:rPr>
                        <a:t>Designed to evaluate UNITS that include integrated and focused lessons aligned to the NGSS that extend over a longer period of time</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57150" marR="0" lvl="0" indent="-6350" algn="l" rtl="0">
                        <a:spcBef>
                          <a:spcPts val="0"/>
                        </a:spcBef>
                        <a:buSzPct val="25000"/>
                        <a:buNone/>
                      </a:pPr>
                      <a:r>
                        <a:rPr lang="en-US" sz="2400">
                          <a:solidFill>
                            <a:schemeClr val="dk1"/>
                          </a:solidFill>
                          <a:latin typeface="Questrial"/>
                          <a:ea typeface="Questrial"/>
                          <a:cs typeface="Questrial"/>
                          <a:sym typeface="Questrial"/>
                        </a:rPr>
                        <a:t>Designed to require a specific template for lessons or units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Shape 1599"/>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The Process</a:t>
            </a:r>
          </a:p>
        </p:txBody>
      </p:sp>
      <p:grpSp>
        <p:nvGrpSpPr>
          <p:cNvPr id="1600" name="Shape 1600"/>
          <p:cNvGrpSpPr/>
          <p:nvPr/>
        </p:nvGrpSpPr>
        <p:grpSpPr>
          <a:xfrm>
            <a:off x="1275759" y="1158284"/>
            <a:ext cx="6592493" cy="5588175"/>
            <a:chOff x="1865306" y="3254"/>
            <a:chExt cx="6592493" cy="5588175"/>
          </a:xfrm>
        </p:grpSpPr>
        <p:sp>
          <p:nvSpPr>
            <p:cNvPr id="1601" name="Shape 1601"/>
            <p:cNvSpPr/>
            <p:nvPr/>
          </p:nvSpPr>
          <p:spPr>
            <a:xfrm>
              <a:off x="4162253" y="3254"/>
              <a:ext cx="1998587" cy="129908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2" name="Shape 1602"/>
            <p:cNvSpPr txBox="1"/>
            <p:nvPr/>
          </p:nvSpPr>
          <p:spPr>
            <a:xfrm>
              <a:off x="4225669" y="66670"/>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Evidence</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03" name="Shape 1603"/>
            <p:cNvSpPr/>
            <p:nvPr/>
          </p:nvSpPr>
          <p:spPr>
            <a:xfrm>
              <a:off x="3016999" y="652795"/>
              <a:ext cx="4289093" cy="4289093"/>
            </a:xfrm>
            <a:custGeom>
              <a:avLst/>
              <a:gdLst/>
              <a:ahLst/>
              <a:cxnLst/>
              <a:rect l="0" t="0" r="0" b="0"/>
              <a:pathLst>
                <a:path w="120000" h="120000" extrusionOk="0">
                  <a:moveTo>
                    <a:pt x="95663" y="11749"/>
                  </a:moveTo>
                  <a:lnTo>
                    <a:pt x="95662" y="11748"/>
                  </a:lnTo>
                  <a:cubicBezTo>
                    <a:pt x="103335" y="17420"/>
                    <a:pt x="109545" y="24839"/>
                    <a:pt x="113776" y="33390"/>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4" name="Shape 1604"/>
            <p:cNvSpPr/>
            <p:nvPr/>
          </p:nvSpPr>
          <p:spPr>
            <a:xfrm>
              <a:off x="6459200" y="2147800"/>
              <a:ext cx="1998600" cy="129900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5" name="Shape 1605"/>
            <p:cNvSpPr txBox="1"/>
            <p:nvPr/>
          </p:nvSpPr>
          <p:spPr>
            <a:xfrm>
              <a:off x="6370216" y="2211216"/>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Reasoning</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06" name="Shape 1606"/>
            <p:cNvSpPr/>
            <p:nvPr/>
          </p:nvSpPr>
          <p:spPr>
            <a:xfrm>
              <a:off x="3016999" y="652795"/>
              <a:ext cx="4289093" cy="4289093"/>
            </a:xfrm>
            <a:custGeom>
              <a:avLst/>
              <a:gdLst/>
              <a:ahLst/>
              <a:cxnLst/>
              <a:rect l="0" t="0" r="0" b="0"/>
              <a:pathLst>
                <a:path w="120000" h="120000" extrusionOk="0">
                  <a:moveTo>
                    <a:pt x="113776" y="86609"/>
                  </a:moveTo>
                  <a:cubicBezTo>
                    <a:pt x="109544" y="95160"/>
                    <a:pt x="103334" y="102579"/>
                    <a:pt x="95662" y="108250"/>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7" name="Shape 1607"/>
            <p:cNvSpPr/>
            <p:nvPr/>
          </p:nvSpPr>
          <p:spPr>
            <a:xfrm>
              <a:off x="4162253" y="4292348"/>
              <a:ext cx="1998587" cy="129908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8" name="Shape 1608"/>
            <p:cNvSpPr txBox="1"/>
            <p:nvPr/>
          </p:nvSpPr>
          <p:spPr>
            <a:xfrm>
              <a:off x="4225669" y="4355764"/>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Consensus</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09" name="Shape 1609"/>
            <p:cNvSpPr/>
            <p:nvPr/>
          </p:nvSpPr>
          <p:spPr>
            <a:xfrm>
              <a:off x="3016999" y="652795"/>
              <a:ext cx="4289093" cy="4289093"/>
            </a:xfrm>
            <a:custGeom>
              <a:avLst/>
              <a:gdLst/>
              <a:ahLst/>
              <a:cxnLst/>
              <a:rect l="0" t="0" r="0" b="0"/>
              <a:pathLst>
                <a:path w="120000" h="120000" extrusionOk="0">
                  <a:moveTo>
                    <a:pt x="24336" y="108250"/>
                  </a:moveTo>
                  <a:lnTo>
                    <a:pt x="24336" y="108250"/>
                  </a:lnTo>
                  <a:cubicBezTo>
                    <a:pt x="16663" y="102578"/>
                    <a:pt x="10453" y="95159"/>
                    <a:pt x="6222" y="86608"/>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0" name="Shape 1610"/>
            <p:cNvSpPr/>
            <p:nvPr/>
          </p:nvSpPr>
          <p:spPr>
            <a:xfrm>
              <a:off x="1865306" y="2147800"/>
              <a:ext cx="1998599" cy="129900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1" name="Shape 1611"/>
            <p:cNvSpPr txBox="1"/>
            <p:nvPr/>
          </p:nvSpPr>
          <p:spPr>
            <a:xfrm>
              <a:off x="2081122" y="2211216"/>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Suggestions</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12" name="Shape 1612"/>
            <p:cNvSpPr/>
            <p:nvPr/>
          </p:nvSpPr>
          <p:spPr>
            <a:xfrm>
              <a:off x="3016999" y="652795"/>
              <a:ext cx="4289093" cy="4289093"/>
            </a:xfrm>
            <a:custGeom>
              <a:avLst/>
              <a:gdLst/>
              <a:ahLst/>
              <a:cxnLst/>
              <a:rect l="0" t="0" r="0" b="0"/>
              <a:pathLst>
                <a:path w="120000" h="120000" extrusionOk="0">
                  <a:moveTo>
                    <a:pt x="6223" y="33390"/>
                  </a:moveTo>
                  <a:lnTo>
                    <a:pt x="6223" y="33390"/>
                  </a:lnTo>
                  <a:cubicBezTo>
                    <a:pt x="10454" y="24838"/>
                    <a:pt x="16664" y="17419"/>
                    <a:pt x="24336" y="11748"/>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613" name="Shape 1613"/>
          <p:cNvPicPr preferRelativeResize="0"/>
          <p:nvPr/>
        </p:nvPicPr>
        <p:blipFill rotWithShape="1">
          <a:blip r:embed="rId3">
            <a:alphaModFix/>
          </a:blip>
          <a:srcRect/>
          <a:stretch/>
        </p:blipFill>
        <p:spPr>
          <a:xfrm>
            <a:off x="4408289" y="1744577"/>
            <a:ext cx="308089" cy="613611"/>
          </a:xfrm>
          <a:prstGeom prst="rect">
            <a:avLst/>
          </a:prstGeom>
          <a:noFill/>
          <a:ln>
            <a:noFill/>
          </a:ln>
        </p:spPr>
      </p:pic>
      <p:pic>
        <p:nvPicPr>
          <p:cNvPr id="1614" name="Shape 1614"/>
          <p:cNvPicPr preferRelativeResize="0"/>
          <p:nvPr/>
        </p:nvPicPr>
        <p:blipFill rotWithShape="1">
          <a:blip r:embed="rId3">
            <a:alphaModFix/>
          </a:blip>
          <a:srcRect/>
          <a:stretch/>
        </p:blipFill>
        <p:spPr>
          <a:xfrm>
            <a:off x="6682257" y="3882187"/>
            <a:ext cx="308100" cy="613500"/>
          </a:xfrm>
          <a:prstGeom prst="rect">
            <a:avLst/>
          </a:prstGeom>
          <a:noFill/>
          <a:ln>
            <a:noFill/>
          </a:ln>
        </p:spPr>
      </p:pic>
      <p:pic>
        <p:nvPicPr>
          <p:cNvPr id="1615" name="Shape 1615"/>
          <p:cNvPicPr preferRelativeResize="0"/>
          <p:nvPr/>
        </p:nvPicPr>
        <p:blipFill rotWithShape="1">
          <a:blip r:embed="rId4">
            <a:alphaModFix/>
          </a:blip>
          <a:srcRect/>
          <a:stretch/>
        </p:blipFill>
        <p:spPr>
          <a:xfrm>
            <a:off x="4023276" y="6034032"/>
            <a:ext cx="1078110" cy="592960"/>
          </a:xfrm>
          <a:prstGeom prst="rect">
            <a:avLst/>
          </a:prstGeom>
          <a:noFill/>
          <a:ln>
            <a:noFill/>
          </a:ln>
        </p:spPr>
      </p:pic>
      <p:pic>
        <p:nvPicPr>
          <p:cNvPr id="1616" name="Shape 1616"/>
          <p:cNvPicPr preferRelativeResize="0"/>
          <p:nvPr/>
        </p:nvPicPr>
        <p:blipFill rotWithShape="1">
          <a:blip r:embed="rId4">
            <a:alphaModFix/>
          </a:blip>
          <a:srcRect/>
          <a:stretch/>
        </p:blipFill>
        <p:spPr>
          <a:xfrm>
            <a:off x="1777382" y="3948855"/>
            <a:ext cx="1078200" cy="593100"/>
          </a:xfrm>
          <a:prstGeom prst="rect">
            <a:avLst/>
          </a:prstGeom>
          <a:noFill/>
          <a:ln>
            <a:noFill/>
          </a:ln>
        </p:spPr>
      </p:pic>
      <p:sp>
        <p:nvSpPr>
          <p:cNvPr id="1617" name="Shape 1617"/>
          <p:cNvSpPr txBox="1"/>
          <p:nvPr/>
        </p:nvSpPr>
        <p:spPr>
          <a:xfrm>
            <a:off x="3092116" y="2743200"/>
            <a:ext cx="2959767" cy="224676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354681"/>
                </a:solidFill>
                <a:latin typeface="Questrial"/>
                <a:ea typeface="Questrial"/>
                <a:cs typeface="Questrial"/>
                <a:sym typeface="Questrial"/>
              </a:rPr>
              <a:t>SUFFICIENT &amp; COMPELLING EVIDENCE OF EQuIP RUBRIC CRITERIA</a:t>
            </a:r>
          </a:p>
        </p:txBody>
      </p:sp>
      <p:sp>
        <p:nvSpPr>
          <p:cNvPr id="1618" name="Shape 1618"/>
          <p:cNvSpPr/>
          <p:nvPr/>
        </p:nvSpPr>
        <p:spPr>
          <a:xfrm>
            <a:off x="5642810" y="1540040"/>
            <a:ext cx="963245" cy="409072"/>
          </a:xfrm>
          <a:prstGeom prst="lef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19" name="Shape 1619"/>
          <p:cNvSpPr/>
          <p:nvPr/>
        </p:nvSpPr>
        <p:spPr>
          <a:xfrm>
            <a:off x="7920789" y="3677651"/>
            <a:ext cx="963300" cy="409200"/>
          </a:xfrm>
          <a:prstGeom prst="lef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20" name="Shape 1620"/>
          <p:cNvSpPr/>
          <p:nvPr/>
        </p:nvSpPr>
        <p:spPr>
          <a:xfrm>
            <a:off x="5642810" y="5829494"/>
            <a:ext cx="963245" cy="409072"/>
          </a:xfrm>
          <a:prstGeom prst="lef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21" name="Shape 1621"/>
          <p:cNvSpPr/>
          <p:nvPr/>
        </p:nvSpPr>
        <p:spPr>
          <a:xfrm>
            <a:off x="256674" y="3677651"/>
            <a:ext cx="950400" cy="423000"/>
          </a:xfrm>
          <a:prstGeom prst="righ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Shape 1627"/>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Working As a Group</a:t>
            </a:r>
          </a:p>
        </p:txBody>
      </p:sp>
      <p:sp>
        <p:nvSpPr>
          <p:cNvPr id="1628" name="Shape 1628"/>
          <p:cNvSpPr txBox="1">
            <a:spLocks noGrp="1"/>
          </p:cNvSpPr>
          <p:nvPr>
            <p:ph type="body" idx="1"/>
          </p:nvPr>
        </p:nvSpPr>
        <p:spPr>
          <a:xfrm>
            <a:off x="330198" y="1667804"/>
            <a:ext cx="8641800" cy="4669500"/>
          </a:xfrm>
          <a:prstGeom prst="rect">
            <a:avLst/>
          </a:prstGeom>
          <a:noFill/>
          <a:ln>
            <a:noFill/>
          </a:ln>
        </p:spPr>
        <p:txBody>
          <a:bodyPr lIns="91425" tIns="45700" rIns="91425" bIns="45700" anchor="t" anchorCtr="0">
            <a:noAutofit/>
          </a:bodyPr>
          <a:lstStyle/>
          <a:p>
            <a:pPr marL="0" marR="0" lvl="0" indent="0" algn="ctr" rtl="0">
              <a:lnSpc>
                <a:spcPct val="114000"/>
              </a:lnSpc>
              <a:spcBef>
                <a:spcPts val="0"/>
              </a:spcBef>
              <a:spcAft>
                <a:spcPts val="0"/>
              </a:spcAft>
              <a:buClr>
                <a:srgbClr val="0D467A"/>
              </a:buClr>
              <a:buSzPct val="25000"/>
              <a:buFont typeface="Merriweather Sans"/>
              <a:buNone/>
            </a:pPr>
            <a:r>
              <a:rPr lang="en-US" sz="3200" b="0" i="0" u="none" strike="noStrike" cap="none">
                <a:solidFill>
                  <a:srgbClr val="595959"/>
                </a:solidFill>
                <a:latin typeface="Questrial"/>
                <a:ea typeface="Questrial"/>
                <a:cs typeface="Questrial"/>
                <a:sym typeface="Questrial"/>
              </a:rPr>
              <a:t>When working in a group, teams may choose to compare findings after each category or delay conversation until each person has examined and recorded input for all three categories. Complete consensus among team members is not required but discussion is a key component of the review process.</a:t>
            </a:r>
          </a:p>
          <a:p>
            <a:pPr marL="320040" marR="0" lvl="0" indent="-320040" algn="l" rtl="0">
              <a:spcBef>
                <a:spcPts val="1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Shape 1633"/>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Quick Practice</a:t>
            </a:r>
          </a:p>
        </p:txBody>
      </p:sp>
      <p:grpSp>
        <p:nvGrpSpPr>
          <p:cNvPr id="1634" name="Shape 1634"/>
          <p:cNvGrpSpPr/>
          <p:nvPr/>
        </p:nvGrpSpPr>
        <p:grpSpPr>
          <a:xfrm>
            <a:off x="1275759" y="1158284"/>
            <a:ext cx="6592493" cy="5588175"/>
            <a:chOff x="1865306" y="3254"/>
            <a:chExt cx="6592493" cy="5588175"/>
          </a:xfrm>
        </p:grpSpPr>
        <p:sp>
          <p:nvSpPr>
            <p:cNvPr id="1635" name="Shape 1635"/>
            <p:cNvSpPr/>
            <p:nvPr/>
          </p:nvSpPr>
          <p:spPr>
            <a:xfrm>
              <a:off x="4162253" y="3254"/>
              <a:ext cx="1998587" cy="129908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6" name="Shape 1636"/>
            <p:cNvSpPr txBox="1"/>
            <p:nvPr/>
          </p:nvSpPr>
          <p:spPr>
            <a:xfrm>
              <a:off x="4225669" y="66670"/>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Evidence</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37" name="Shape 1637"/>
            <p:cNvSpPr/>
            <p:nvPr/>
          </p:nvSpPr>
          <p:spPr>
            <a:xfrm>
              <a:off x="3016999" y="652795"/>
              <a:ext cx="4289093" cy="4289093"/>
            </a:xfrm>
            <a:custGeom>
              <a:avLst/>
              <a:gdLst/>
              <a:ahLst/>
              <a:cxnLst/>
              <a:rect l="0" t="0" r="0" b="0"/>
              <a:pathLst>
                <a:path w="120000" h="120000" extrusionOk="0">
                  <a:moveTo>
                    <a:pt x="95663" y="11749"/>
                  </a:moveTo>
                  <a:lnTo>
                    <a:pt x="95662" y="11748"/>
                  </a:lnTo>
                  <a:cubicBezTo>
                    <a:pt x="103335" y="17420"/>
                    <a:pt x="109545" y="24839"/>
                    <a:pt x="113776" y="33390"/>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8" name="Shape 1638"/>
            <p:cNvSpPr/>
            <p:nvPr/>
          </p:nvSpPr>
          <p:spPr>
            <a:xfrm>
              <a:off x="6459200" y="2147800"/>
              <a:ext cx="1998600" cy="129900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9" name="Shape 1639"/>
            <p:cNvSpPr txBox="1"/>
            <p:nvPr/>
          </p:nvSpPr>
          <p:spPr>
            <a:xfrm>
              <a:off x="6370216" y="2211216"/>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Reasoning</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40" name="Shape 1640"/>
            <p:cNvSpPr/>
            <p:nvPr/>
          </p:nvSpPr>
          <p:spPr>
            <a:xfrm>
              <a:off x="3016999" y="652795"/>
              <a:ext cx="4289093" cy="4289093"/>
            </a:xfrm>
            <a:custGeom>
              <a:avLst/>
              <a:gdLst/>
              <a:ahLst/>
              <a:cxnLst/>
              <a:rect l="0" t="0" r="0" b="0"/>
              <a:pathLst>
                <a:path w="120000" h="120000" extrusionOk="0">
                  <a:moveTo>
                    <a:pt x="113776" y="86609"/>
                  </a:moveTo>
                  <a:cubicBezTo>
                    <a:pt x="109544" y="95160"/>
                    <a:pt x="103334" y="102579"/>
                    <a:pt x="95662" y="108250"/>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1" name="Shape 1641"/>
            <p:cNvSpPr/>
            <p:nvPr/>
          </p:nvSpPr>
          <p:spPr>
            <a:xfrm>
              <a:off x="4162253" y="4292348"/>
              <a:ext cx="1998587" cy="129908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2" name="Shape 1642"/>
            <p:cNvSpPr txBox="1"/>
            <p:nvPr/>
          </p:nvSpPr>
          <p:spPr>
            <a:xfrm>
              <a:off x="4225669" y="4355764"/>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Consensus</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43" name="Shape 1643"/>
            <p:cNvSpPr/>
            <p:nvPr/>
          </p:nvSpPr>
          <p:spPr>
            <a:xfrm>
              <a:off x="3016999" y="652795"/>
              <a:ext cx="4289093" cy="4289093"/>
            </a:xfrm>
            <a:custGeom>
              <a:avLst/>
              <a:gdLst/>
              <a:ahLst/>
              <a:cxnLst/>
              <a:rect l="0" t="0" r="0" b="0"/>
              <a:pathLst>
                <a:path w="120000" h="120000" extrusionOk="0">
                  <a:moveTo>
                    <a:pt x="24336" y="108250"/>
                  </a:moveTo>
                  <a:lnTo>
                    <a:pt x="24336" y="108250"/>
                  </a:lnTo>
                  <a:cubicBezTo>
                    <a:pt x="16663" y="102578"/>
                    <a:pt x="10453" y="95159"/>
                    <a:pt x="6222" y="86608"/>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4" name="Shape 1644"/>
            <p:cNvSpPr/>
            <p:nvPr/>
          </p:nvSpPr>
          <p:spPr>
            <a:xfrm>
              <a:off x="1865306" y="2147800"/>
              <a:ext cx="1998599" cy="1299000"/>
            </a:xfrm>
            <a:prstGeom prst="roundRect">
              <a:avLst>
                <a:gd name="adj" fmla="val 16667"/>
              </a:avLst>
            </a:prstGeom>
            <a:solidFill>
              <a:schemeClr val="lt1"/>
            </a:solidFill>
            <a:ln w="1905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5" name="Shape 1645"/>
            <p:cNvSpPr txBox="1"/>
            <p:nvPr/>
          </p:nvSpPr>
          <p:spPr>
            <a:xfrm>
              <a:off x="2081122" y="2211216"/>
              <a:ext cx="1871755" cy="117224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lt1"/>
                  </a:solidFill>
                  <a:latin typeface="Questrial"/>
                  <a:ea typeface="Questrial"/>
                  <a:cs typeface="Questrial"/>
                  <a:sym typeface="Questrial"/>
                </a:rPr>
                <a:t>Suggestions</a:t>
              </a:r>
            </a:p>
            <a:p>
              <a:pPr marL="0" marR="0" lvl="0" indent="0" algn="ctr" rtl="0">
                <a:lnSpc>
                  <a:spcPct val="90000"/>
                </a:lnSpc>
                <a:spcBef>
                  <a:spcPts val="980"/>
                </a:spcBef>
                <a:spcAft>
                  <a:spcPts val="0"/>
                </a:spcAft>
                <a:buNone/>
              </a:pPr>
              <a:endParaRPr sz="2800">
                <a:solidFill>
                  <a:schemeClr val="lt1"/>
                </a:solidFill>
                <a:latin typeface="Questrial"/>
                <a:ea typeface="Questrial"/>
                <a:cs typeface="Questrial"/>
                <a:sym typeface="Questrial"/>
              </a:endParaRPr>
            </a:p>
          </p:txBody>
        </p:sp>
        <p:sp>
          <p:nvSpPr>
            <p:cNvPr id="1646" name="Shape 1646"/>
            <p:cNvSpPr/>
            <p:nvPr/>
          </p:nvSpPr>
          <p:spPr>
            <a:xfrm>
              <a:off x="3016999" y="652795"/>
              <a:ext cx="4289093" cy="4289093"/>
            </a:xfrm>
            <a:custGeom>
              <a:avLst/>
              <a:gdLst/>
              <a:ahLst/>
              <a:cxnLst/>
              <a:rect l="0" t="0" r="0" b="0"/>
              <a:pathLst>
                <a:path w="120000" h="120000" extrusionOk="0">
                  <a:moveTo>
                    <a:pt x="6223" y="33390"/>
                  </a:moveTo>
                  <a:lnTo>
                    <a:pt x="6223" y="33390"/>
                  </a:lnTo>
                  <a:cubicBezTo>
                    <a:pt x="10454" y="24838"/>
                    <a:pt x="16664" y="17419"/>
                    <a:pt x="24336" y="11748"/>
                  </a:cubicBezTo>
                </a:path>
              </a:pathLst>
            </a:custGeom>
            <a:noFill/>
            <a:ln w="100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647" name="Shape 1647"/>
          <p:cNvPicPr preferRelativeResize="0"/>
          <p:nvPr/>
        </p:nvPicPr>
        <p:blipFill rotWithShape="1">
          <a:blip r:embed="rId3">
            <a:alphaModFix/>
          </a:blip>
          <a:srcRect/>
          <a:stretch/>
        </p:blipFill>
        <p:spPr>
          <a:xfrm>
            <a:off x="4408289" y="1744577"/>
            <a:ext cx="308089" cy="613611"/>
          </a:xfrm>
          <a:prstGeom prst="rect">
            <a:avLst/>
          </a:prstGeom>
          <a:noFill/>
          <a:ln>
            <a:noFill/>
          </a:ln>
        </p:spPr>
      </p:pic>
      <p:pic>
        <p:nvPicPr>
          <p:cNvPr id="1648" name="Shape 1648"/>
          <p:cNvPicPr preferRelativeResize="0"/>
          <p:nvPr/>
        </p:nvPicPr>
        <p:blipFill rotWithShape="1">
          <a:blip r:embed="rId3">
            <a:alphaModFix/>
          </a:blip>
          <a:srcRect/>
          <a:stretch/>
        </p:blipFill>
        <p:spPr>
          <a:xfrm>
            <a:off x="6682257" y="3882187"/>
            <a:ext cx="308100" cy="613500"/>
          </a:xfrm>
          <a:prstGeom prst="rect">
            <a:avLst/>
          </a:prstGeom>
          <a:noFill/>
          <a:ln>
            <a:noFill/>
          </a:ln>
        </p:spPr>
      </p:pic>
      <p:pic>
        <p:nvPicPr>
          <p:cNvPr id="1649" name="Shape 1649"/>
          <p:cNvPicPr preferRelativeResize="0"/>
          <p:nvPr/>
        </p:nvPicPr>
        <p:blipFill rotWithShape="1">
          <a:blip r:embed="rId4">
            <a:alphaModFix/>
          </a:blip>
          <a:srcRect/>
          <a:stretch/>
        </p:blipFill>
        <p:spPr>
          <a:xfrm>
            <a:off x="4023276" y="6034032"/>
            <a:ext cx="1078110" cy="592960"/>
          </a:xfrm>
          <a:prstGeom prst="rect">
            <a:avLst/>
          </a:prstGeom>
          <a:noFill/>
          <a:ln>
            <a:noFill/>
          </a:ln>
        </p:spPr>
      </p:pic>
      <p:pic>
        <p:nvPicPr>
          <p:cNvPr id="1650" name="Shape 1650"/>
          <p:cNvPicPr preferRelativeResize="0"/>
          <p:nvPr/>
        </p:nvPicPr>
        <p:blipFill rotWithShape="1">
          <a:blip r:embed="rId4">
            <a:alphaModFix/>
          </a:blip>
          <a:srcRect/>
          <a:stretch/>
        </p:blipFill>
        <p:spPr>
          <a:xfrm>
            <a:off x="1777382" y="3948855"/>
            <a:ext cx="1078200" cy="593100"/>
          </a:xfrm>
          <a:prstGeom prst="rect">
            <a:avLst/>
          </a:prstGeom>
          <a:noFill/>
          <a:ln>
            <a:noFill/>
          </a:ln>
        </p:spPr>
      </p:pic>
      <p:sp>
        <p:nvSpPr>
          <p:cNvPr id="1651" name="Shape 1651"/>
          <p:cNvSpPr txBox="1"/>
          <p:nvPr/>
        </p:nvSpPr>
        <p:spPr>
          <a:xfrm>
            <a:off x="3092116" y="2743200"/>
            <a:ext cx="2959767" cy="224676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354681"/>
                </a:solidFill>
                <a:latin typeface="Questrial"/>
                <a:ea typeface="Questrial"/>
                <a:cs typeface="Questrial"/>
                <a:sym typeface="Questrial"/>
              </a:rPr>
              <a:t>SUFFICIENT &amp; COMPELLING EVIDENCE OF EQuIP RUBRIC CRITERIA</a:t>
            </a:r>
          </a:p>
        </p:txBody>
      </p:sp>
      <p:sp>
        <p:nvSpPr>
          <p:cNvPr id="1652" name="Shape 1652"/>
          <p:cNvSpPr/>
          <p:nvPr/>
        </p:nvSpPr>
        <p:spPr>
          <a:xfrm>
            <a:off x="5642810" y="1540040"/>
            <a:ext cx="963245" cy="409072"/>
          </a:xfrm>
          <a:prstGeom prst="lef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53" name="Shape 1653"/>
          <p:cNvSpPr/>
          <p:nvPr/>
        </p:nvSpPr>
        <p:spPr>
          <a:xfrm>
            <a:off x="7920789" y="3677651"/>
            <a:ext cx="963300" cy="409200"/>
          </a:xfrm>
          <a:prstGeom prst="lef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54" name="Shape 1654"/>
          <p:cNvSpPr/>
          <p:nvPr/>
        </p:nvSpPr>
        <p:spPr>
          <a:xfrm>
            <a:off x="5642810" y="5829494"/>
            <a:ext cx="963245" cy="409072"/>
          </a:xfrm>
          <a:prstGeom prst="lef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55" name="Shape 1655"/>
          <p:cNvSpPr/>
          <p:nvPr/>
        </p:nvSpPr>
        <p:spPr>
          <a:xfrm>
            <a:off x="256674" y="3677651"/>
            <a:ext cx="950400" cy="423000"/>
          </a:xfrm>
          <a:prstGeom prst="rightArrow">
            <a:avLst>
              <a:gd name="adj1" fmla="val 50000"/>
              <a:gd name="adj2" fmla="val 50000"/>
            </a:avLst>
          </a:prstGeom>
          <a:solidFill>
            <a:srgbClr val="C8D2BC"/>
          </a:solidFill>
          <a:ln w="10000" cap="flat" cmpd="sng">
            <a:solidFill>
              <a:srgbClr val="BFCA95"/>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Shape 1661"/>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Culminating Task Reflection</a:t>
            </a:r>
          </a:p>
        </p:txBody>
      </p:sp>
      <p:pic>
        <p:nvPicPr>
          <p:cNvPr id="1662" name="Shape 1662"/>
          <p:cNvPicPr preferRelativeResize="0"/>
          <p:nvPr/>
        </p:nvPicPr>
        <p:blipFill rotWithShape="1">
          <a:blip r:embed="rId3">
            <a:alphaModFix/>
          </a:blip>
          <a:srcRect/>
          <a:stretch/>
        </p:blipFill>
        <p:spPr>
          <a:xfrm>
            <a:off x="0" y="1304575"/>
            <a:ext cx="9144000" cy="5872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Shape 1667"/>
          <p:cNvSpPr txBox="1"/>
          <p:nvPr/>
        </p:nvSpPr>
        <p:spPr>
          <a:xfrm>
            <a:off x="970842" y="1439204"/>
            <a:ext cx="7281334"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800" b="1">
              <a:solidFill>
                <a:schemeClr val="dk1"/>
              </a:solidFill>
              <a:latin typeface="Questrial"/>
              <a:ea typeface="Questrial"/>
              <a:cs typeface="Questrial"/>
              <a:sym typeface="Questrial"/>
            </a:endParaRPr>
          </a:p>
          <a:p>
            <a:pPr marL="0" marR="0" lvl="0" indent="0" algn="ctr" rtl="0">
              <a:lnSpc>
                <a:spcPct val="114000"/>
              </a:lnSpc>
              <a:spcBef>
                <a:spcPts val="0"/>
              </a:spcBef>
              <a:spcAft>
                <a:spcPts val="0"/>
              </a:spcAft>
              <a:buClr>
                <a:srgbClr val="595959"/>
              </a:buClr>
              <a:buSzPct val="25000"/>
              <a:buFont typeface="Arial"/>
              <a:buNone/>
            </a:pPr>
            <a:r>
              <a:rPr lang="en-US" sz="3000" b="0">
                <a:solidFill>
                  <a:srgbClr val="595959"/>
                </a:solidFill>
                <a:latin typeface="Questrial"/>
                <a:ea typeface="Questrial"/>
                <a:cs typeface="Questrial"/>
                <a:sym typeface="Questrial"/>
              </a:rPr>
              <a:t>Participants who successfully complete all ten segments of this training will be able to use the EQuIP Rubric version 3.0 to examine lessons or units—published or educator-generated—specific to their grade, grade band, or area of science. </a:t>
            </a:r>
          </a:p>
        </p:txBody>
      </p:sp>
      <p:sp>
        <p:nvSpPr>
          <p:cNvPr id="1668" name="Shape 1668"/>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200" b="0" i="0" u="none" strike="noStrike" cap="none">
                <a:solidFill>
                  <a:schemeClr val="dk1"/>
                </a:solidFill>
                <a:latin typeface="Questrial"/>
                <a:ea typeface="Questrial"/>
                <a:cs typeface="Questrial"/>
                <a:sym typeface="Questrial"/>
              </a:rPr>
              <a:t>Professional Development Goal</a:t>
            </a:r>
          </a:p>
        </p:txBody>
      </p:sp>
    </p:spTree>
  </p:cSld>
  <p:clrMapOvr>
    <a:masterClrMapping/>
  </p:clrMapOvr>
</p:sld>
</file>

<file path=ppt/theme/theme1.xml><?xml version="1.0" encoding="utf-8"?>
<a:theme xmlns:a="http://schemas.openxmlformats.org/drawingml/2006/main" name="EQuIP 3.0">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284</Words>
  <Application>Microsoft Office PowerPoint</Application>
  <PresentationFormat>On-screen Show (4:3)</PresentationFormat>
  <Paragraphs>52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Noto Sans Symbols</vt:lpstr>
      <vt:lpstr>Merriweather Sans</vt:lpstr>
      <vt:lpstr>Tw Cen MT</vt:lpstr>
      <vt:lpstr>Arial</vt:lpstr>
      <vt:lpstr>Calibri</vt:lpstr>
      <vt:lpstr>Questrial</vt:lpstr>
      <vt:lpstr>EQuIP 3.0</vt:lpstr>
      <vt:lpstr>PowerPoint Presentation</vt:lpstr>
      <vt:lpstr>Module 10: Culminating Task</vt:lpstr>
      <vt:lpstr>Your Task</vt:lpstr>
      <vt:lpstr>Remember</vt:lpstr>
      <vt:lpstr>The Process</vt:lpstr>
      <vt:lpstr>Working As a Group</vt:lpstr>
      <vt:lpstr>Quick Practice</vt:lpstr>
      <vt:lpstr>Culminating Task Reflection</vt:lpstr>
      <vt:lpstr>Professional Development Goal</vt:lpstr>
      <vt:lpstr>The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3</cp:revision>
  <dcterms:modified xsi:type="dcterms:W3CDTF">2017-03-20T15:08:21Z</dcterms:modified>
</cp:coreProperties>
</file>