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45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</p:sldIdLst>
  <p:sldSz cx="9144000" cy="6858000" type="screen4x3"/>
  <p:notesSz cx="6858000" cy="9144000"/>
  <p:embeddedFontLst>
    <p:embeddedFont>
      <p:font typeface="Questrial" panose="020B0604020202020204" charset="0"/>
      <p:regular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1A42B7-D1ED-4FAF-96EE-C2D3F26BE832}">
  <a:tblStyle styleId="{6D1A42B7-D1ED-4FAF-96EE-C2D3F26BE832}" styleName="Table_0"/>
  <a:tblStyle styleId="{ECDEB62D-96F2-4BB3-9BBE-DD72F20CD207}" styleName="Table_1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2EE"/>
          </a:solidFill>
        </a:fill>
      </a:tcStyle>
    </a:wholeTbl>
    <a:band1H>
      <a:tcStyle>
        <a:tcBdr/>
        <a:fill>
          <a:solidFill>
            <a:srgbClr val="E0E5DB"/>
          </a:solidFill>
        </a:fill>
      </a:tcStyle>
    </a:band1H>
    <a:band1V>
      <a:tcStyle>
        <a:tcBdr/>
        <a:fill>
          <a:solidFill>
            <a:srgbClr val="E0E5DB"/>
          </a:solidFill>
        </a:fill>
      </a:tcStyle>
    </a:band1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Shape 8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4" name="Shape 83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Shape 8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Shape 89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99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Shape 8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Shape 89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100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Shape 8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Shape 9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101</a:t>
            </a:r>
            <a:endParaRPr dirty="0"/>
          </a:p>
        </p:txBody>
      </p:sp>
      <p:sp>
        <p:nvSpPr>
          <p:cNvPr id="903" name="Shape 9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Shape 8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91</a:t>
            </a:r>
            <a:endParaRPr dirty="0"/>
          </a:p>
        </p:txBody>
      </p:sp>
      <p:sp>
        <p:nvSpPr>
          <p:cNvPr id="843" name="Shape 8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Shape 8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92</a:t>
            </a:r>
            <a:endParaRPr dirty="0"/>
          </a:p>
        </p:txBody>
      </p:sp>
      <p:sp>
        <p:nvSpPr>
          <p:cNvPr id="849" name="Shape 8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Shape 8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93</a:t>
            </a:r>
            <a:endParaRPr dirty="0"/>
          </a:p>
        </p:txBody>
      </p:sp>
      <p:sp>
        <p:nvSpPr>
          <p:cNvPr id="855" name="Shape 8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94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Shape 8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Slide 95</a:t>
            </a:r>
            <a:endParaRPr dirty="0"/>
          </a:p>
        </p:txBody>
      </p:sp>
      <p:sp>
        <p:nvSpPr>
          <p:cNvPr id="867" name="Shape 8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Shape 872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96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Shape 8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97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Shape 8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399" cy="4114797"/>
          </a:xfrm>
          <a:prstGeom prst="rect">
            <a:avLst/>
          </a:prstGeom>
          <a:noFill/>
          <a:ln>
            <a:noFill/>
          </a:ln>
        </p:spPr>
        <p:txBody>
          <a:bodyPr lIns="88700" tIns="88700" rIns="88700" bIns="88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Slide 98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Shape 8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/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8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Shape 24"/>
          <p:cNvSpPr txBox="1"/>
          <p:nvPr/>
        </p:nvSpPr>
        <p:spPr>
          <a:xfrm>
            <a:off x="0" y="94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69862" marR="0" lvl="0" indent="-476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Questrial"/>
              <a:buNone/>
              <a:defRPr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2" name="Shape 62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1F386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subTitle" idx="2"/>
          </p:nvPr>
        </p:nvSpPr>
        <p:spPr>
          <a:xfrm>
            <a:off x="3905955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05648" y="6266610"/>
            <a:ext cx="3226889" cy="382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8699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399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69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0" y="2133600"/>
            <a:ext cx="533399" cy="2444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79"/>
          </a:xfrm>
          <a:prstGeom prst="rect">
            <a:avLst/>
          </a:prstGeom>
          <a:solidFill>
            <a:srgbClr val="5F7488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79"/>
          </a:xfrm>
          <a:prstGeom prst="rect">
            <a:avLst/>
          </a:prstGeom>
          <a:solidFill>
            <a:srgbClr val="A4B595"/>
          </a:solidFill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400" b="0" i="1" u="none" strike="noStrike" cap="non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gradFill>
          <a:gsLst>
            <a:gs pos="0">
              <a:srgbClr val="ECEFE8"/>
            </a:gs>
            <a:gs pos="100000">
              <a:srgbClr val="7C9263"/>
            </a:gs>
          </a:gsLst>
          <a:lin ang="1200000" scaled="0"/>
        </a:gra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3352800" y="6096000"/>
            <a:ext cx="5714999" cy="723619"/>
          </a:xfrm>
          <a:prstGeom prst="rect">
            <a:avLst/>
          </a:prstGeom>
          <a:solidFill>
            <a:srgbClr val="297FA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61893C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371600" y="1981200"/>
            <a:ext cx="6476999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ubTitle" idx="1"/>
          </p:nvPr>
        </p:nvSpPr>
        <p:spPr>
          <a:xfrm>
            <a:off x="3810000" y="6114910"/>
            <a:ext cx="5105399" cy="685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600" b="0" i="0" u="none" strike="noStrike" cap="none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ctr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ctr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ctr" rtl="0">
              <a:spcBef>
                <a:spcPts val="360"/>
              </a:spcBef>
              <a:buClr>
                <a:schemeClr val="accent3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4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085392" y="236537"/>
            <a:ext cx="58674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001000" y="228600"/>
            <a:ext cx="8381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rgbClr val="444D26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rgbClr val="444D2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1371599" y="3886200"/>
            <a:ext cx="6553200" cy="1673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320040" algn="l" rtl="0">
              <a:spcBef>
                <a:spcPts val="700"/>
              </a:spcBef>
              <a:buClr>
                <a:srgbClr val="0D467A"/>
              </a:buClr>
              <a:buFont typeface="Merriweather Sans"/>
              <a:buNone/>
              <a:defRPr sz="28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284480" algn="l" rtl="0">
              <a:spcBef>
                <a:spcPts val="550"/>
              </a:spcBef>
              <a:buClr>
                <a:srgbClr val="61893C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228600" algn="l" rtl="0">
              <a:spcBef>
                <a:spcPts val="500"/>
              </a:spcBef>
              <a:buClr>
                <a:srgbClr val="5F7488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228600" algn="l" rtl="0">
              <a:spcBef>
                <a:spcPts val="400"/>
              </a:spcBef>
              <a:buClr>
                <a:srgbClr val="5F7488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81" name="Shape 8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0" y="6121425"/>
            <a:ext cx="1904999" cy="6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7620000" y="18288"/>
            <a:ext cx="1066799" cy="3291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‹#›</a:t>
            </a:fld>
            <a:endParaRPr lang="en-US" sz="18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7724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Font typeface="Questrial"/>
              <a:buNone/>
              <a:defRPr sz="4400" b="0" i="0" u="none" strike="noStrike" cap="none">
                <a:solidFill>
                  <a:schemeClr val="dk2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153399" cy="4526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20040" marR="0" lvl="0" indent="-13589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Char char="■"/>
              <a:defRPr sz="29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640080" marR="0" lvl="1" indent="-168910" algn="l" rtl="0">
              <a:spcBef>
                <a:spcPts val="550"/>
              </a:spcBef>
              <a:buClr>
                <a:srgbClr val="61893C"/>
              </a:buClr>
              <a:buSzPct val="70000"/>
              <a:buFont typeface="Noto Sans Symbols"/>
              <a:buChar char="⬜"/>
              <a:defRPr sz="26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-119062" algn="l" rtl="0">
              <a:spcBef>
                <a:spcPts val="5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-133350" algn="l" rtl="0">
              <a:spcBef>
                <a:spcPts val="400"/>
              </a:spcBef>
              <a:buClr>
                <a:srgbClr val="5F7488"/>
              </a:buClr>
              <a:buSzPct val="750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-146050" algn="l" rtl="0">
              <a:spcBef>
                <a:spcPts val="400"/>
              </a:spcBef>
              <a:buClr>
                <a:srgbClr val="5F7488"/>
              </a:buClr>
              <a:buSzPct val="64999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103120" marR="0" lvl="5" indent="-121920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377440" marR="0" lvl="6" indent="-116839" algn="l" rtl="0">
              <a:spcBef>
                <a:spcPts val="360"/>
              </a:spcBef>
              <a:buClr>
                <a:schemeClr val="accent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2651760" marR="0" lvl="7" indent="-124460" algn="l" rtl="0"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2926080" marR="0" lvl="8" indent="-119379" algn="l" rtl="0"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1234440"/>
            <a:ext cx="9144000" cy="320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Shape 13"/>
          <p:cNvSpPr/>
          <p:nvPr/>
        </p:nvSpPr>
        <p:spPr>
          <a:xfrm>
            <a:off x="0" y="1280159"/>
            <a:ext cx="533399" cy="228600"/>
          </a:xfrm>
          <a:prstGeom prst="rect">
            <a:avLst/>
          </a:prstGeom>
          <a:solidFill>
            <a:srgbClr val="61893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Shape 14"/>
          <p:cNvSpPr/>
          <p:nvPr/>
        </p:nvSpPr>
        <p:spPr>
          <a:xfrm>
            <a:off x="590550" y="1280159"/>
            <a:ext cx="8553450" cy="228600"/>
          </a:xfrm>
          <a:prstGeom prst="rect">
            <a:avLst/>
          </a:prstGeom>
          <a:solidFill>
            <a:srgbClr val="0D467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8500" y="222436"/>
            <a:ext cx="929800" cy="97536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228600" y="617220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  <p:pic>
        <p:nvPicPr>
          <p:cNvPr id="17" name="Shape 1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5638800"/>
            <a:ext cx="2002154" cy="10388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58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7" name="Shape 837"/>
          <p:cNvPicPr preferRelativeResize="0"/>
          <p:nvPr/>
        </p:nvPicPr>
        <p:blipFill rotWithShape="1">
          <a:blip r:embed="rId3">
            <a:alphaModFix/>
          </a:blip>
          <a:srcRect l="59815" t="3047" r="4256" b="4544"/>
          <a:stretch/>
        </p:blipFill>
        <p:spPr>
          <a:xfrm>
            <a:off x="0" y="0"/>
            <a:ext cx="9144000" cy="6962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Shape 8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84378" y="4267200"/>
            <a:ext cx="1372500" cy="629100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Shape 83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200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EQuiP Rubric for Science v3.0 Professional Learning </a:t>
            </a:r>
          </a:p>
        </p:txBody>
      </p:sp>
      <p:sp>
        <p:nvSpPr>
          <p:cNvPr id="840" name="Shape 840"/>
          <p:cNvSpPr txBox="1"/>
          <p:nvPr/>
        </p:nvSpPr>
        <p:spPr>
          <a:xfrm>
            <a:off x="0" y="5181600"/>
            <a:ext cx="91440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4:  Overview of the EQuIP Rubric</a:t>
            </a: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3" name="Shape 893"/>
          <p:cNvGraphicFramePr/>
          <p:nvPr/>
        </p:nvGraphicFramePr>
        <p:xfrm>
          <a:off x="0" y="1349325"/>
          <a:ext cx="9144000" cy="5483275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587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Monitoring NGSS Student Progress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three dimensional learning by providing feedback to students and teachers about student progress across all three dimensions.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student performances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Formative assessments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Scoring guidance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Unbiased tasks/items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94" name="Shape 894"/>
          <p:cNvSpPr txBox="1">
            <a:spLocks noGrp="1"/>
          </p:cNvSpPr>
          <p:nvPr>
            <p:ph type="title"/>
          </p:nvPr>
        </p:nvSpPr>
        <p:spPr>
          <a:xfrm>
            <a:off x="1143000" y="110067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Three-Category Structure of the Rubric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9" name="Shape 899"/>
          <p:cNvGraphicFramePr/>
          <p:nvPr/>
        </p:nvGraphicFramePr>
        <p:xfrm>
          <a:off x="0" y="1374725"/>
          <a:ext cx="9144000" cy="5667420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75">
                <a:tc>
                  <a:txBody>
                    <a:bodyPr/>
                    <a:lstStyle/>
                    <a:p>
                      <a:pPr marL="2825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3-D Design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Instructional Supports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587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Monitoring NGSS Student Progress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is designed so students learn the three dimensions of the NGSS through three-dimensional student performances that engage students in making sense of phenomena and/or to design solutions to problems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Explaining phenomena/designing solutions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dimensions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the Three Dimensions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instruction and learning for all students by placing the lesson in a sequence of learning for all three dimensions and providing support for teachers to engage all students in three dimensional learning.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Relevance and Authenticity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Ideas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Progressions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Accuracy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Differentiated Instruction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Questrial"/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three dimensional learning by providing feedback to students and teachers about student progress across all three dimensions.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student performances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Formative assessments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Scoring guidance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Unbiased tasks/items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00" name="Shape 900"/>
          <p:cNvSpPr txBox="1">
            <a:spLocks noGrp="1"/>
          </p:cNvSpPr>
          <p:nvPr>
            <p:ph type="title"/>
          </p:nvPr>
        </p:nvSpPr>
        <p:spPr>
          <a:xfrm>
            <a:off x="1143000" y="110067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Three-Category Structure of the Rubric</a:t>
            </a: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Shape 905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4 Reflection</a:t>
            </a:r>
          </a:p>
        </p:txBody>
      </p:sp>
      <p:sp>
        <p:nvSpPr>
          <p:cNvPr id="906" name="Shape 906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Who developed the EQuIP Rubric and why?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are the purposes and objectives for using the EQuIP Rubric?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is the EQuIP Rubric structured?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Shape 845"/>
          <p:cNvSpPr txBox="1">
            <a:spLocks noGrp="1"/>
          </p:cNvSpPr>
          <p:nvPr>
            <p:ph type="title"/>
          </p:nvPr>
        </p:nvSpPr>
        <p:spPr>
          <a:xfrm>
            <a:off x="1173800" y="216625"/>
            <a:ext cx="79455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Module 4: Overview of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/>
              <a:t>the </a:t>
            </a: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EQuIP Rubric</a:t>
            </a:r>
          </a:p>
        </p:txBody>
      </p:sp>
      <p:sp>
        <p:nvSpPr>
          <p:cNvPr id="846" name="Shape 846"/>
          <p:cNvSpPr txBox="1">
            <a:spLocks noGrp="1"/>
          </p:cNvSpPr>
          <p:nvPr>
            <p:ph type="body" idx="1"/>
          </p:nvPr>
        </p:nvSpPr>
        <p:spPr>
          <a:xfrm>
            <a:off x="612647" y="1600200"/>
            <a:ext cx="8153399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Who developed the EQuIP Rubric and why?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What are the purposes and objectives for using the EQuIP Rubric?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rgbClr val="595959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Char char="■"/>
            </a:pPr>
            <a:r>
              <a:rPr lang="en-US" sz="28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How is the EQuIP Rubric structured?</a:t>
            </a:r>
          </a:p>
          <a:p>
            <a:pPr marL="320040" marR="0" lvl="0" indent="-320040" algn="l" rtl="0">
              <a:spcBef>
                <a:spcPts val="7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4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20040" marR="0" lvl="0" indent="-320040" algn="l" rtl="0">
              <a:spcBef>
                <a:spcPts val="700"/>
              </a:spcBef>
              <a:buClr>
                <a:srgbClr val="0D467A"/>
              </a:buClr>
              <a:buSzPct val="100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Shape 851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History of the EQuIP Rubric</a:t>
            </a:r>
          </a:p>
        </p:txBody>
      </p:sp>
      <p:sp>
        <p:nvSpPr>
          <p:cNvPr id="852" name="Shape 852"/>
          <p:cNvSpPr txBox="1">
            <a:spLocks noGrp="1"/>
          </p:cNvSpPr>
          <p:nvPr>
            <p:ph type="body" idx="1"/>
          </p:nvPr>
        </p:nvSpPr>
        <p:spPr>
          <a:xfrm>
            <a:off x="225777" y="1464644"/>
            <a:ext cx="8240889" cy="46695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5400" b="0" i="0" u="none" strike="noStrike" cap="none">
                <a:solidFill>
                  <a:srgbClr val="004C8B"/>
                </a:solidFill>
                <a:latin typeface="Questrial"/>
                <a:ea typeface="Questrial"/>
                <a:cs typeface="Questrial"/>
                <a:sym typeface="Questrial"/>
              </a:rPr>
              <a:t>EQuIP</a:t>
            </a:r>
            <a:r>
              <a:rPr lang="en-US" sz="4400" b="0" i="0" u="none" strike="noStrike" cap="none">
                <a:solidFill>
                  <a:srgbClr val="004C8B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4000" b="0" i="0" u="none" strike="noStrike" cap="none">
                <a:solidFill>
                  <a:srgbClr val="004C8B"/>
                </a:solidFill>
                <a:latin typeface="Questrial"/>
                <a:ea typeface="Questrial"/>
                <a:cs typeface="Questrial"/>
                <a:sym typeface="Questrial"/>
              </a:rPr>
              <a:t>	Educators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500" b="0" i="0" u="none" strike="noStrike" cap="none">
              <a:solidFill>
                <a:srgbClr val="004C8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4000">
                <a:solidFill>
                  <a:srgbClr val="004C8B"/>
                </a:solidFill>
              </a:rPr>
              <a:t>       </a:t>
            </a:r>
            <a:r>
              <a:rPr lang="en-US" sz="4000" b="0" i="0" u="none" strike="noStrike" cap="none">
                <a:solidFill>
                  <a:srgbClr val="004C8B"/>
                </a:solidFill>
                <a:latin typeface="Questrial"/>
                <a:ea typeface="Questrial"/>
                <a:cs typeface="Questrial"/>
                <a:sym typeface="Questrial"/>
              </a:rPr>
              <a:t>Evaluating the Quality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endParaRPr sz="3500" b="0" i="0" u="none" strike="noStrike" cap="none">
              <a:solidFill>
                <a:srgbClr val="004C8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25000"/>
              <a:buFont typeface="Merriweather Sans"/>
              <a:buNone/>
            </a:pPr>
            <a:r>
              <a:rPr lang="en-US" sz="4000">
                <a:solidFill>
                  <a:srgbClr val="004C8B"/>
                </a:solidFill>
              </a:rPr>
              <a:t>          </a:t>
            </a:r>
            <a:r>
              <a:rPr lang="en-US" sz="4000" b="0" i="0" u="none" strike="noStrike" cap="none">
                <a:solidFill>
                  <a:srgbClr val="004C8B"/>
                </a:solidFill>
                <a:latin typeface="Questrial"/>
                <a:ea typeface="Questrial"/>
                <a:cs typeface="Questrial"/>
                <a:sym typeface="Questrial"/>
              </a:rPr>
              <a:t>of Instructional Products</a:t>
            </a:r>
          </a:p>
          <a:p>
            <a:pPr marL="320040" marR="0" lvl="0" indent="-32004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Merriweather Sans"/>
              <a:buNone/>
            </a:pPr>
            <a:endParaRPr sz="2800" b="0" i="0" u="none" strike="noStrike" cap="none">
              <a:solidFill>
                <a:srgbClr val="004C8B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700"/>
              </a:spcBef>
              <a:buClr>
                <a:srgbClr val="0D467A"/>
              </a:buClr>
              <a:buSzPct val="25000"/>
              <a:buFont typeface="Merriweather Sans"/>
              <a:buNone/>
            </a:pPr>
            <a:endParaRPr sz="2900" b="0" i="0" u="none" strike="noStrike" cap="none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Shape 857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 Few Important Points</a:t>
            </a:r>
          </a:p>
        </p:txBody>
      </p:sp>
      <p:graphicFrame>
        <p:nvGraphicFramePr>
          <p:cNvPr id="858" name="Shape 858"/>
          <p:cNvGraphicFramePr/>
          <p:nvPr/>
        </p:nvGraphicFramePr>
        <p:xfrm>
          <a:off x="101600" y="1752600"/>
          <a:ext cx="8991600" cy="4876800"/>
        </p:xfrm>
        <a:graphic>
          <a:graphicData uri="http://schemas.openxmlformats.org/drawingml/2006/table">
            <a:tbl>
              <a:tblPr firstRow="1" bandRow="1">
                <a:noFill/>
                <a:tableStyleId>{ECDEB62D-96F2-4BB3-9BBE-DD72F20CD207}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62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strike="noStrike" cap="none"/>
                        <a:t>The Equip Rubric </a:t>
                      </a:r>
                      <a:r>
                        <a:rPr lang="en-US" sz="3200" u="sng" strike="noStrike" cap="none"/>
                        <a:t>IS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3200" u="none" strike="noStrike" cap="none"/>
                        <a:t>The Equip Rubric </a:t>
                      </a:r>
                      <a:r>
                        <a:rPr lang="en-US" sz="3200" u="sng" strike="noStrike" cap="none"/>
                        <a:t>IS NOT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5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rgbClr val="595959"/>
                          </a:solidFill>
                        </a:rPr>
                        <a:t>Designed to evaluate LESSONS that include instructional tasks and assessments aligned to NGSS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-635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Designed to evaluate a single task or activity or a full curriculum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 u="none" strike="noStrike" cap="none">
                          <a:solidFill>
                            <a:srgbClr val="595959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Designed to evaluate UNITS that include integrated and focused lessons aligned to the NGSS that extend over a longer period of time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7150" marR="0" lvl="0" indent="-635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2400">
                          <a:solidFill>
                            <a:schemeClr val="dk1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Designed to require a specific template for lessons or units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Shape 863"/>
          <p:cNvSpPr txBox="1">
            <a:spLocks noGrp="1"/>
          </p:cNvSpPr>
          <p:nvPr>
            <p:ph type="body" idx="1"/>
          </p:nvPr>
        </p:nvSpPr>
        <p:spPr>
          <a:xfrm>
            <a:off x="669700" y="1562187"/>
            <a:ext cx="8378700" cy="46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15938" marR="0" lvl="0" indent="-515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existing lessons and units to determine what revisions are needed;</a:t>
            </a:r>
          </a:p>
          <a:p>
            <a:pPr marL="515938" marR="0" lvl="0" indent="-515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constructive criterion-based feedback and suggestions for improvement to developers;</a:t>
            </a:r>
          </a:p>
          <a:p>
            <a:pPr marL="515938" marR="0" lvl="0" indent="-515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exemplars/models for teachers’ use within and across states; and</a:t>
            </a:r>
          </a:p>
          <a:p>
            <a:pPr marL="515938" marR="0" lvl="0" indent="-51593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AutoNum type="arabicPeriod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 the development of new lessons and units.</a:t>
            </a:r>
          </a:p>
        </p:txBody>
      </p:sp>
      <p:sp>
        <p:nvSpPr>
          <p:cNvPr id="864" name="Shape 864"/>
          <p:cNvSpPr txBox="1">
            <a:spLocks noGrp="1"/>
          </p:cNvSpPr>
          <p:nvPr>
            <p:ph type="title"/>
          </p:nvPr>
        </p:nvSpPr>
        <p:spPr>
          <a:xfrm>
            <a:off x="1066800" y="152400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Purposes &amp; Objectives of the EQuIP Rubric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 txBox="1">
            <a:spLocks noGrp="1"/>
          </p:cNvSpPr>
          <p:nvPr>
            <p:ph type="title"/>
          </p:nvPr>
        </p:nvSpPr>
        <p:spPr>
          <a:xfrm>
            <a:off x="1066800" y="228600"/>
            <a:ext cx="7699248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EQuIP Quality Review Agreements</a:t>
            </a:r>
          </a:p>
        </p:txBody>
      </p:sp>
      <p:sp>
        <p:nvSpPr>
          <p:cNvPr id="870" name="Shape 870"/>
          <p:cNvSpPr txBox="1">
            <a:spLocks noGrp="1"/>
          </p:cNvSpPr>
          <p:nvPr>
            <p:ph type="body" idx="1"/>
          </p:nvPr>
        </p:nvSpPr>
        <p:spPr>
          <a:xfrm>
            <a:off x="669700" y="1485987"/>
            <a:ext cx="8378700" cy="466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914400" marR="0" lvl="0" indent="-914400" algn="l" rtl="0">
              <a:spcBef>
                <a:spcPts val="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NGSS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Inquiry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Respect &amp; Commitment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Criteria &amp; Evidence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Constructive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Individual to Collective</a:t>
            </a:r>
          </a:p>
          <a:p>
            <a:pPr marL="914400" marR="0" lvl="0" indent="-914400" algn="l" rtl="0">
              <a:spcBef>
                <a:spcPts val="400"/>
              </a:spcBef>
              <a:spcAft>
                <a:spcPts val="0"/>
              </a:spcAft>
              <a:buClr>
                <a:srgbClr val="0D467A"/>
              </a:buClr>
              <a:buSzPct val="100000"/>
              <a:buFont typeface="Questrial"/>
              <a:buAutoNum type="arabicPeriod"/>
            </a:pPr>
            <a:r>
              <a:rPr lang="en-US" sz="3600" b="0" i="0" u="none" strike="noStrike" cap="none">
                <a:solidFill>
                  <a:srgbClr val="595959"/>
                </a:solidFill>
                <a:latin typeface="Questrial"/>
                <a:ea typeface="Questrial"/>
                <a:cs typeface="Questrial"/>
                <a:sym typeface="Questrial"/>
              </a:rPr>
              <a:t>Understanding &amp; Agreement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5" name="Shape 875"/>
          <p:cNvGraphicFramePr/>
          <p:nvPr/>
        </p:nvGraphicFramePr>
        <p:xfrm>
          <a:off x="0" y="1366258"/>
          <a:ext cx="9144000" cy="5483275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75">
                <a:tc>
                  <a:txBody>
                    <a:bodyPr/>
                    <a:lstStyle/>
                    <a:p>
                      <a:pPr marL="2825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3-D Design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Instructional Supports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66688" marR="0" lvl="0" indent="-1587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Monitoring NGSS Student Progress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is designed so students learn the three dimensions of the NGSS through three-dimensional student performances that engage students in making sense of phenomena and/or to design solutions to problems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Explaining phenomena/designing solutions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dimensions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the Three Dimensions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instruction and learning for all students by placing the lesson in a sequence of learning for all three dimensions and providing support for teachers to engage all students in three dimensional learning.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Relevance and Authenticity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Ideas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Progressions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Accuracy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Differentiated Instruction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Questrial"/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three dimensional learning by providing feedback to students and teachers about student progress across all three dimensions.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3D student performances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Formative assessments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Scoring guidance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Unbiased tasks/items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76" name="Shape 876"/>
          <p:cNvSpPr txBox="1">
            <a:spLocks noGrp="1"/>
          </p:cNvSpPr>
          <p:nvPr>
            <p:ph type="title"/>
          </p:nvPr>
        </p:nvSpPr>
        <p:spPr>
          <a:xfrm>
            <a:off x="1143000" y="110067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Three-Category Structure of the Rubric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1" name="Shape 881"/>
          <p:cNvGraphicFramePr/>
          <p:nvPr/>
        </p:nvGraphicFramePr>
        <p:xfrm>
          <a:off x="0" y="1374725"/>
          <a:ext cx="9144000" cy="5667420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75">
                <a:tc>
                  <a:txBody>
                    <a:bodyPr/>
                    <a:lstStyle/>
                    <a:p>
                      <a:pPr marL="2825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3-D Design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is designed so students learn the three dimensions of the NGSS through three-dimensional student performances that engage students in making sense of phenomena and/or to design solutions to problems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</a:t>
                      </a: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Explaining phenomena/designing solutions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Three dimensions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the Three Dimensions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2" name="Shape 882"/>
          <p:cNvSpPr txBox="1">
            <a:spLocks noGrp="1"/>
          </p:cNvSpPr>
          <p:nvPr>
            <p:ph type="title"/>
          </p:nvPr>
        </p:nvSpPr>
        <p:spPr>
          <a:xfrm>
            <a:off x="1143000" y="110067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Three-Category Structure of the Rubric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7" name="Shape 887"/>
          <p:cNvGraphicFramePr/>
          <p:nvPr/>
        </p:nvGraphicFramePr>
        <p:xfrm>
          <a:off x="0" y="1374725"/>
          <a:ext cx="9144000" cy="5483275"/>
        </p:xfrm>
        <a:graphic>
          <a:graphicData uri="http://schemas.openxmlformats.org/drawingml/2006/table">
            <a:tbl>
              <a:tblPr>
                <a:noFill/>
                <a:tableStyleId>{6D1A42B7-D1ED-4FAF-96EE-C2D3F26BE832}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u="none" strike="noStrike" cap="none"/>
                        <a:t>Category III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4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3175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dk1"/>
                          </a:solidFill>
                        </a:rPr>
                        <a:t>NGSS Instructional Supports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96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n-US" sz="1600" b="0" i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lesson/unit supports instruction and learning for all students by placing the lesson in a sequence of learning for all three dimensions and providing support for teachers to engage all students in three dimensional learning. Lessons and units designed for the NGSS include the following: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600" b="0" i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Relevance and Authenticity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Student Ideas</a:t>
                      </a:r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 Progressions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 Accuracy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Calibri"/>
                        <a:buAutoNum type="alphaUcPeriod"/>
                      </a:pPr>
                      <a:r>
                        <a:rPr lang="en-US" sz="16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Differentiated Instruction</a:t>
                      </a:r>
                    </a:p>
                    <a:p>
                      <a:pPr marL="342900" marR="0" lvl="0" indent="-342900" algn="l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00000"/>
                        <a:buFont typeface="Questrial"/>
                        <a:buNone/>
                      </a:pPr>
                      <a:endParaRPr sz="1600" b="1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88" name="Shape 888"/>
          <p:cNvSpPr txBox="1">
            <a:spLocks noGrp="1"/>
          </p:cNvSpPr>
          <p:nvPr>
            <p:ph type="title"/>
          </p:nvPr>
        </p:nvSpPr>
        <p:spPr>
          <a:xfrm>
            <a:off x="1143000" y="110067"/>
            <a:ext cx="7699200" cy="99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estrial"/>
              <a:buNone/>
            </a:pPr>
            <a:r>
              <a:rPr lang="en-US" sz="3959" b="0" i="0" u="none" strike="noStrike" cap="non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The Three-Category Structure of the Rubric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EQuIP 3.0">
  <a:themeElements>
    <a:clrScheme name="Paper">
      <a:dk1>
        <a:srgbClr val="000000"/>
      </a:dk1>
      <a:lt1>
        <a:srgbClr val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794</Words>
  <Application>Microsoft Office PowerPoint</Application>
  <PresentationFormat>On-screen Show (4:3)</PresentationFormat>
  <Paragraphs>140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Merriweather Sans</vt:lpstr>
      <vt:lpstr>Questrial</vt:lpstr>
      <vt:lpstr>Tw Cen MT</vt:lpstr>
      <vt:lpstr>Noto Sans Symbols</vt:lpstr>
      <vt:lpstr>Arial</vt:lpstr>
      <vt:lpstr>Calibri</vt:lpstr>
      <vt:lpstr>EQuIP 3.0</vt:lpstr>
      <vt:lpstr>PowerPoint Presentation</vt:lpstr>
      <vt:lpstr>Module 4: Overview of  the EQuIP Rubric</vt:lpstr>
      <vt:lpstr>History of the EQuIP Rubric</vt:lpstr>
      <vt:lpstr>A Few Important Points</vt:lpstr>
      <vt:lpstr>Purposes &amp; Objectives of the EQuIP Rubric</vt:lpstr>
      <vt:lpstr>EQuIP Quality Review Agreements</vt:lpstr>
      <vt:lpstr>The Three-Category Structure of the Rubric</vt:lpstr>
      <vt:lpstr>The Three-Category Structure of the Rubric</vt:lpstr>
      <vt:lpstr>The Three-Category Structure of the Rubric</vt:lpstr>
      <vt:lpstr>The Three-Category Structure of the Rubric</vt:lpstr>
      <vt:lpstr>The Three-Category Structure of the Rubric</vt:lpstr>
      <vt:lpstr>Module 4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</cp:lastModifiedBy>
  <cp:revision>2</cp:revision>
  <dcterms:modified xsi:type="dcterms:W3CDTF">2017-03-20T10:11:58Z</dcterms:modified>
</cp:coreProperties>
</file>