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400" r:id="rId2"/>
    <p:sldId id="401" r:id="rId3"/>
    <p:sldId id="402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416" r:id="rId18"/>
    <p:sldId id="417" r:id="rId19"/>
  </p:sldIdLst>
  <p:sldSz cx="9144000" cy="6858000" type="screen4x3"/>
  <p:notesSz cx="6858000" cy="9144000"/>
  <p:embeddedFontLst>
    <p:embeddedFont>
      <p:font typeface="Questrial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1A42B7-D1ED-4FAF-96EE-C2D3F26BE832}">
  <a:tblStyle styleId="{6D1A42B7-D1ED-4FAF-96EE-C2D3F26BE832}" styleName="Table_0"/>
  <a:tblStyle styleId="{ECDEB62D-96F2-4BB3-9BBE-DD72F20CD207}" styleName="Table_1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0F2EE"/>
          </a:solidFill>
        </a:fill>
      </a:tcStyle>
    </a:wholeTbl>
    <a:band1H>
      <a:tcStyle>
        <a:tcBdr/>
        <a:fill>
          <a:solidFill>
            <a:srgbClr val="E0E5DB"/>
          </a:solidFill>
        </a:fill>
      </a:tcStyle>
    </a:band1H>
    <a:band1V>
      <a:tcStyle>
        <a:tcBdr/>
        <a:fill>
          <a:solidFill>
            <a:srgbClr val="E0E5DB"/>
          </a:solidFill>
        </a:fill>
      </a:tcStyle>
    </a:band1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Shape 1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8" name="Shape 1198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99" cy="4114797"/>
          </a:xfrm>
          <a:prstGeom prst="rect">
            <a:avLst/>
          </a:prstGeom>
          <a:noFill/>
          <a:ln>
            <a:noFill/>
          </a:ln>
        </p:spPr>
        <p:txBody>
          <a:bodyPr lIns="88700" tIns="88700" rIns="88700" bIns="88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145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Shape 11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Shape 1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154</a:t>
            </a:r>
            <a:endParaRPr dirty="0"/>
          </a:p>
        </p:txBody>
      </p:sp>
      <p:sp>
        <p:nvSpPr>
          <p:cNvPr id="1256" name="Shape 1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Shape 1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155</a:t>
            </a:r>
            <a:endParaRPr dirty="0"/>
          </a:p>
        </p:txBody>
      </p:sp>
      <p:sp>
        <p:nvSpPr>
          <p:cNvPr id="1272" name="Shape 1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Shape 1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156</a:t>
            </a:r>
            <a:endParaRPr dirty="0"/>
          </a:p>
        </p:txBody>
      </p:sp>
      <p:sp>
        <p:nvSpPr>
          <p:cNvPr id="1283" name="Shape 12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Shape 1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157</a:t>
            </a:r>
            <a:endParaRPr dirty="0"/>
          </a:p>
        </p:txBody>
      </p:sp>
      <p:sp>
        <p:nvSpPr>
          <p:cNvPr id="1289" name="Shape 12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Shape 1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158</a:t>
            </a:r>
            <a:endParaRPr dirty="0"/>
          </a:p>
        </p:txBody>
      </p:sp>
      <p:sp>
        <p:nvSpPr>
          <p:cNvPr id="1297" name="Shape 12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Shape 1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159</a:t>
            </a:r>
            <a:endParaRPr dirty="0"/>
          </a:p>
        </p:txBody>
      </p:sp>
      <p:sp>
        <p:nvSpPr>
          <p:cNvPr id="1304" name="Shape 1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Shape 1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160</a:t>
            </a:r>
            <a:endParaRPr dirty="0"/>
          </a:p>
        </p:txBody>
      </p:sp>
      <p:sp>
        <p:nvSpPr>
          <p:cNvPr id="1310" name="Shape 13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Shape 1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161</a:t>
            </a:r>
            <a:endParaRPr dirty="0"/>
          </a:p>
        </p:txBody>
      </p:sp>
      <p:sp>
        <p:nvSpPr>
          <p:cNvPr id="1337" name="Shape 13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Shape 1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Slide 162</a:t>
            </a:r>
            <a:endParaRPr/>
          </a:p>
        </p:txBody>
      </p:sp>
      <p:sp>
        <p:nvSpPr>
          <p:cNvPr id="1343" name="Shape 1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Shape 1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146</a:t>
            </a:r>
            <a:endParaRPr dirty="0"/>
          </a:p>
        </p:txBody>
      </p:sp>
      <p:sp>
        <p:nvSpPr>
          <p:cNvPr id="1207" name="Shape 1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Shape 1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147</a:t>
            </a:r>
            <a:endParaRPr dirty="0"/>
          </a:p>
        </p:txBody>
      </p:sp>
      <p:sp>
        <p:nvSpPr>
          <p:cNvPr id="1213" name="Shape 1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Shape 1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148</a:t>
            </a:r>
            <a:endParaRPr dirty="0"/>
          </a:p>
        </p:txBody>
      </p:sp>
      <p:sp>
        <p:nvSpPr>
          <p:cNvPr id="1220" name="Shape 1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Shape 1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149</a:t>
            </a:r>
            <a:endParaRPr dirty="0"/>
          </a:p>
        </p:txBody>
      </p:sp>
      <p:sp>
        <p:nvSpPr>
          <p:cNvPr id="1226" name="Shape 1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Shape 1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150</a:t>
            </a:r>
            <a:endParaRPr dirty="0"/>
          </a:p>
        </p:txBody>
      </p:sp>
      <p:sp>
        <p:nvSpPr>
          <p:cNvPr id="1232" name="Shape 1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Shape 1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151</a:t>
            </a:r>
            <a:endParaRPr dirty="0"/>
          </a:p>
        </p:txBody>
      </p:sp>
      <p:sp>
        <p:nvSpPr>
          <p:cNvPr id="1238" name="Shape 1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Shape 1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152</a:t>
            </a:r>
            <a:endParaRPr dirty="0"/>
          </a:p>
        </p:txBody>
      </p:sp>
      <p:sp>
        <p:nvSpPr>
          <p:cNvPr id="1244" name="Shape 1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Shape 1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153</a:t>
            </a:r>
            <a:endParaRPr dirty="0"/>
          </a:p>
        </p:txBody>
      </p:sp>
      <p:sp>
        <p:nvSpPr>
          <p:cNvPr id="1250" name="Shape 1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 txBox="1"/>
          <p:nvPr/>
        </p:nvSpPr>
        <p:spPr>
          <a:xfrm>
            <a:off x="0" y="94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69862" marR="0" lvl="0" indent="-47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135890" algn="l" rtl="0">
              <a:spcBef>
                <a:spcPts val="700"/>
              </a:spcBef>
              <a:buClr>
                <a:srgbClr val="0D467A"/>
              </a:buClr>
              <a:buSzPct val="100000"/>
              <a:buFont typeface="Merriweather Sans"/>
              <a:buChar char="■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rgbClr val="61893C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rgbClr val="5F7488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bg>
      <p:bgPr>
        <a:gradFill>
          <a:gsLst>
            <a:gs pos="0">
              <a:srgbClr val="ECEFE8"/>
            </a:gs>
            <a:gs pos="100000">
              <a:srgbClr val="7C9263"/>
            </a:gs>
          </a:gsLst>
          <a:lin ang="1200000" scaled="0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1371600" y="1981200"/>
            <a:ext cx="6476999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2085392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1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444D26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800">
              <a:solidFill>
                <a:srgbClr val="444D2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371599" y="3886200"/>
            <a:ext cx="6553200" cy="1673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320040" algn="l" rtl="0">
              <a:spcBef>
                <a:spcPts val="700"/>
              </a:spcBef>
              <a:buClr>
                <a:srgbClr val="0D467A"/>
              </a:buClr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284480" algn="l" rtl="0">
              <a:spcBef>
                <a:spcPts val="550"/>
              </a:spcBef>
              <a:buClr>
                <a:srgbClr val="61893C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228600" algn="l" rtl="0">
              <a:spcBef>
                <a:spcPts val="500"/>
              </a:spcBef>
              <a:buClr>
                <a:srgbClr val="5F7488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228600" algn="l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Shape 62"/>
          <p:cNvSpPr/>
          <p:nvPr/>
        </p:nvSpPr>
        <p:spPr>
          <a:xfrm>
            <a:off x="3352800" y="6096000"/>
            <a:ext cx="5714999" cy="723619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61893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subTitle" idx="2"/>
          </p:nvPr>
        </p:nvSpPr>
        <p:spPr>
          <a:xfrm>
            <a:off x="3905955" y="6114910"/>
            <a:ext cx="51053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700"/>
              </a:spcBef>
              <a:buClr>
                <a:srgbClr val="0D467A"/>
              </a:buClr>
              <a:buFont typeface="Merriweather Sans"/>
              <a:buNone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550"/>
              </a:spcBef>
              <a:buClr>
                <a:srgbClr val="61893C"/>
              </a:buClr>
              <a:buFont typeface="Noto Sans Symbols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500"/>
              </a:spcBef>
              <a:buClr>
                <a:srgbClr val="5F7488"/>
              </a:buClr>
              <a:buFont typeface="Noto Sans Symbols"/>
              <a:buNone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4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05648" y="6266610"/>
            <a:ext cx="3226889" cy="382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869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399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320040" marR="0" lvl="0" indent="-135890" algn="l" rtl="0">
              <a:spcBef>
                <a:spcPts val="700"/>
              </a:spcBef>
              <a:buClr>
                <a:srgbClr val="0D467A"/>
              </a:buClr>
              <a:buSzPct val="100000"/>
              <a:buFont typeface="Merriweather Sans"/>
              <a:buChar char="■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rgbClr val="61893C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rgbClr val="5F7488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399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320040" marR="0" lvl="0" indent="-135890" algn="l" rtl="0">
              <a:spcBef>
                <a:spcPts val="700"/>
              </a:spcBef>
              <a:buClr>
                <a:srgbClr val="0D467A"/>
              </a:buClr>
              <a:buSzPct val="100000"/>
              <a:buFont typeface="Merriweather Sans"/>
              <a:buChar char="■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rgbClr val="61893C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rgbClr val="5F7488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0" y="2133600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79"/>
          </a:xfrm>
          <a:prstGeom prst="rect">
            <a:avLst/>
          </a:prstGeom>
          <a:solidFill>
            <a:srgbClr val="5F7488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buClr>
                <a:srgbClr val="0D467A"/>
              </a:buClr>
              <a:buFont typeface="Merriweather Sans"/>
              <a:buNone/>
              <a:defRPr sz="2400" b="0" i="1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rgbClr val="61893C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rgbClr val="5F7488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79"/>
          </a:xfrm>
          <a:prstGeom prst="rect">
            <a:avLst/>
          </a:prstGeom>
          <a:solidFill>
            <a:srgbClr val="A4B595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buClr>
                <a:srgbClr val="0D467A"/>
              </a:buClr>
              <a:buFont typeface="Merriweather Sans"/>
              <a:buNone/>
              <a:defRPr sz="2400" b="0" i="1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rgbClr val="61893C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rgbClr val="5F7488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gradFill>
          <a:gsLst>
            <a:gs pos="0">
              <a:srgbClr val="ECEFE8"/>
            </a:gs>
            <a:gs pos="100000">
              <a:srgbClr val="7C9263"/>
            </a:gs>
          </a:gsLst>
          <a:lin ang="1200000" scaled="0"/>
        </a:gra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3352800" y="6096000"/>
            <a:ext cx="5714999" cy="723619"/>
          </a:xfrm>
          <a:prstGeom prst="rect">
            <a:avLst/>
          </a:prstGeom>
          <a:solidFill>
            <a:srgbClr val="297FA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61893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1371600" y="1981200"/>
            <a:ext cx="6476999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3810000" y="6114910"/>
            <a:ext cx="51053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700"/>
              </a:spcBef>
              <a:buClr>
                <a:srgbClr val="0D467A"/>
              </a:buClr>
              <a:buFont typeface="Merriweather Sans"/>
              <a:buNone/>
              <a:defRPr sz="2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550"/>
              </a:spcBef>
              <a:buClr>
                <a:srgbClr val="61893C"/>
              </a:buClr>
              <a:buFont typeface="Noto Sans Symbols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500"/>
              </a:spcBef>
              <a:buClr>
                <a:srgbClr val="5F7488"/>
              </a:buClr>
              <a:buFont typeface="Noto Sans Symbols"/>
              <a:buNone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4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085392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1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444D26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800">
              <a:solidFill>
                <a:srgbClr val="444D2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1371599" y="3886200"/>
            <a:ext cx="6553200" cy="1673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320040" algn="l" rtl="0">
              <a:spcBef>
                <a:spcPts val="700"/>
              </a:spcBef>
              <a:buClr>
                <a:srgbClr val="0D467A"/>
              </a:buClr>
              <a:buFont typeface="Merriweather Sans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284480" algn="l" rtl="0">
              <a:spcBef>
                <a:spcPts val="550"/>
              </a:spcBef>
              <a:buClr>
                <a:srgbClr val="61893C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228600" algn="l" rtl="0">
              <a:spcBef>
                <a:spcPts val="500"/>
              </a:spcBef>
              <a:buClr>
                <a:srgbClr val="5F7488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228600" algn="l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9000" y="6121425"/>
            <a:ext cx="1904999" cy="672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7724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153399" cy="4526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135890" algn="l" rtl="0">
              <a:spcBef>
                <a:spcPts val="700"/>
              </a:spcBef>
              <a:buClr>
                <a:srgbClr val="0D467A"/>
              </a:buClr>
              <a:buSzPct val="100000"/>
              <a:buFont typeface="Merriweather Sans"/>
              <a:buChar char="■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rgbClr val="61893C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rgbClr val="5F7488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1234440"/>
            <a:ext cx="9144000" cy="320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0" y="1280159"/>
            <a:ext cx="533399" cy="228600"/>
          </a:xfrm>
          <a:prstGeom prst="rect">
            <a:avLst/>
          </a:prstGeom>
          <a:solidFill>
            <a:srgbClr val="61893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590550" y="1280159"/>
            <a:ext cx="8553450" cy="228600"/>
          </a:xfrm>
          <a:prstGeom prst="rect">
            <a:avLst/>
          </a:prstGeom>
          <a:solidFill>
            <a:srgbClr val="0D467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500" y="222436"/>
            <a:ext cx="929800" cy="97536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228600" y="61722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10400" y="5638800"/>
            <a:ext cx="2002154" cy="10388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6" r:id="rId4"/>
    <p:sldLayoutId id="2147483657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1" name="Shape 1201"/>
          <p:cNvPicPr preferRelativeResize="0"/>
          <p:nvPr/>
        </p:nvPicPr>
        <p:blipFill rotWithShape="1">
          <a:blip r:embed="rId3">
            <a:alphaModFix/>
          </a:blip>
          <a:srcRect l="59815" t="3047" r="4256" b="4544"/>
          <a:stretch/>
        </p:blipFill>
        <p:spPr>
          <a:xfrm>
            <a:off x="0" y="0"/>
            <a:ext cx="9144000" cy="696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Shape 12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81328" y="4267200"/>
            <a:ext cx="1275300" cy="58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3" name="Shape 12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EQuiP Rubric for Science v3.0 Professional Learning </a:t>
            </a:r>
          </a:p>
        </p:txBody>
      </p:sp>
      <p:sp>
        <p:nvSpPr>
          <p:cNvPr id="1204" name="Shape 1204"/>
          <p:cNvSpPr txBox="1"/>
          <p:nvPr/>
        </p:nvSpPr>
        <p:spPr>
          <a:xfrm>
            <a:off x="0" y="5029200"/>
            <a:ext cx="91440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Module 7:  Determining Coherence    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and Connections 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Shape 1258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 Is a Storyline?</a:t>
            </a:r>
          </a:p>
        </p:txBody>
      </p:sp>
      <p:sp>
        <p:nvSpPr>
          <p:cNvPr id="1259" name="Shape 1259"/>
          <p:cNvSpPr/>
          <p:nvPr/>
        </p:nvSpPr>
        <p:spPr>
          <a:xfrm>
            <a:off x="133161" y="2256548"/>
            <a:ext cx="1584752" cy="171199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1260" name="Shape 1260"/>
          <p:cNvCxnSpPr/>
          <p:nvPr/>
        </p:nvCxnSpPr>
        <p:spPr>
          <a:xfrm rot="10800000" flipH="1">
            <a:off x="1727199" y="3112545"/>
            <a:ext cx="259860" cy="422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1261" name="Shape 1261"/>
          <p:cNvSpPr txBox="1"/>
          <p:nvPr/>
        </p:nvSpPr>
        <p:spPr>
          <a:xfrm>
            <a:off x="136856" y="2273050"/>
            <a:ext cx="1550477" cy="1631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0000">
                <a:solidFill>
                  <a:srgbClr val="354681"/>
                </a:solidFill>
                <a:latin typeface="Questrial"/>
                <a:ea typeface="Questrial"/>
                <a:cs typeface="Questrial"/>
                <a:sym typeface="Questrial"/>
              </a:rPr>
              <a:t>Q</a:t>
            </a:r>
          </a:p>
        </p:txBody>
      </p:sp>
      <p:sp>
        <p:nvSpPr>
          <p:cNvPr id="1262" name="Shape 1262"/>
          <p:cNvSpPr txBox="1"/>
          <p:nvPr/>
        </p:nvSpPr>
        <p:spPr>
          <a:xfrm>
            <a:off x="7419914" y="2267836"/>
            <a:ext cx="1546658" cy="1631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0000">
                <a:solidFill>
                  <a:srgbClr val="354681"/>
                </a:solidFill>
                <a:latin typeface="Questrial"/>
                <a:ea typeface="Questrial"/>
                <a:cs typeface="Questrial"/>
                <a:sym typeface="Questrial"/>
              </a:rPr>
              <a:t>A</a:t>
            </a:r>
          </a:p>
        </p:txBody>
      </p:sp>
      <p:sp>
        <p:nvSpPr>
          <p:cNvPr id="1263" name="Shape 1263"/>
          <p:cNvSpPr/>
          <p:nvPr/>
        </p:nvSpPr>
        <p:spPr>
          <a:xfrm>
            <a:off x="5575301" y="2260768"/>
            <a:ext cx="1584752" cy="171199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64" name="Shape 1264"/>
          <p:cNvSpPr/>
          <p:nvPr/>
        </p:nvSpPr>
        <p:spPr>
          <a:xfrm>
            <a:off x="7381821" y="2273050"/>
            <a:ext cx="1584752" cy="171199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65" name="Shape 1265"/>
          <p:cNvSpPr/>
          <p:nvPr/>
        </p:nvSpPr>
        <p:spPr>
          <a:xfrm>
            <a:off x="1962260" y="2260768"/>
            <a:ext cx="1584752" cy="171199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66" name="Shape 1266"/>
          <p:cNvSpPr/>
          <p:nvPr/>
        </p:nvSpPr>
        <p:spPr>
          <a:xfrm>
            <a:off x="3768780" y="2260768"/>
            <a:ext cx="1584752" cy="171199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1267" name="Shape 1267"/>
          <p:cNvCxnSpPr/>
          <p:nvPr/>
        </p:nvCxnSpPr>
        <p:spPr>
          <a:xfrm rot="10800000" flipH="1">
            <a:off x="3547012" y="3116765"/>
            <a:ext cx="259860" cy="422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cxnSp>
        <p:nvCxnSpPr>
          <p:cNvPr id="1268" name="Shape 1268"/>
          <p:cNvCxnSpPr/>
          <p:nvPr/>
        </p:nvCxnSpPr>
        <p:spPr>
          <a:xfrm rot="10800000" flipH="1">
            <a:off x="5334487" y="3120987"/>
            <a:ext cx="259860" cy="422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cxnSp>
        <p:nvCxnSpPr>
          <p:cNvPr id="1269" name="Shape 1269"/>
          <p:cNvCxnSpPr/>
          <p:nvPr/>
        </p:nvCxnSpPr>
        <p:spPr>
          <a:xfrm rot="10800000" flipH="1">
            <a:off x="7160053" y="3108323"/>
            <a:ext cx="259860" cy="422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Shape 1274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What’s the Storyline Here?</a:t>
            </a:r>
          </a:p>
        </p:txBody>
      </p:sp>
      <p:grpSp>
        <p:nvGrpSpPr>
          <p:cNvPr id="1275" name="Shape 1275"/>
          <p:cNvGrpSpPr/>
          <p:nvPr/>
        </p:nvGrpSpPr>
        <p:grpSpPr>
          <a:xfrm>
            <a:off x="1727196" y="1998133"/>
            <a:ext cx="5689600" cy="3239912"/>
            <a:chOff x="1727196" y="1998133"/>
            <a:chExt cx="5689600" cy="3239912"/>
          </a:xfrm>
        </p:grpSpPr>
        <p:sp>
          <p:nvSpPr>
            <p:cNvPr id="1276" name="Shape 1276"/>
            <p:cNvSpPr/>
            <p:nvPr/>
          </p:nvSpPr>
          <p:spPr>
            <a:xfrm>
              <a:off x="1738485" y="1998133"/>
              <a:ext cx="5667021" cy="3239911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cxnSp>
          <p:nvCxnSpPr>
            <p:cNvPr id="1277" name="Shape 1277"/>
            <p:cNvCxnSpPr/>
            <p:nvPr/>
          </p:nvCxnSpPr>
          <p:spPr>
            <a:xfrm rot="10800000">
              <a:off x="1727196" y="1998133"/>
              <a:ext cx="2912534" cy="1715911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8" name="Shape 1278"/>
            <p:cNvCxnSpPr/>
            <p:nvPr/>
          </p:nvCxnSpPr>
          <p:spPr>
            <a:xfrm rot="10800000" flipH="1">
              <a:off x="4639730" y="1998134"/>
              <a:ext cx="2765776" cy="1715909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9" name="Shape 1279"/>
            <p:cNvCxnSpPr/>
            <p:nvPr/>
          </p:nvCxnSpPr>
          <p:spPr>
            <a:xfrm rot="10800000" flipH="1">
              <a:off x="1738485" y="3172177"/>
              <a:ext cx="1986847" cy="2065869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Shape 1280"/>
            <p:cNvCxnSpPr/>
            <p:nvPr/>
          </p:nvCxnSpPr>
          <p:spPr>
            <a:xfrm>
              <a:off x="5520267" y="3172176"/>
              <a:ext cx="1896529" cy="2065867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Shape 1285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 Graphic Representation of Coherence</a:t>
            </a:r>
          </a:p>
        </p:txBody>
      </p:sp>
      <p:pic>
        <p:nvPicPr>
          <p:cNvPr id="1286" name="Shape 1286" descr="OPTICAL ILLUSION STORYLINE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838" t="9353" r="1412" b="1733"/>
          <a:stretch/>
        </p:blipFill>
        <p:spPr>
          <a:xfrm>
            <a:off x="1591825" y="1639700"/>
            <a:ext cx="5757000" cy="399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Shape 1291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Connections Across Science Disciplines</a:t>
            </a:r>
          </a:p>
        </p:txBody>
      </p:sp>
      <p:pic>
        <p:nvPicPr>
          <p:cNvPr id="1292" name="Shape 1292" descr="C:\Users\owner\Dropbox\NGSS Stock Photos\HSsMicroscop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533" y="1895566"/>
            <a:ext cx="4311900" cy="28802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93" name="Shape 1293" descr="C:\Users\owner\Dropbox\NGSS Stock Photos\Museum exhibi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3057" y="1621454"/>
            <a:ext cx="4319400" cy="28802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94" name="Shape 1294" descr="C:\Users\owner\Dropbox\NGSS Stock Photos\Science Model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38400" y="3886200"/>
            <a:ext cx="4230900" cy="282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Shape 1299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2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Connections Between Science &amp; ELA or </a:t>
            </a:r>
            <a:r>
              <a:rPr lang="en-US" sz="395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Math</a:t>
            </a:r>
          </a:p>
        </p:txBody>
      </p:sp>
      <p:pic>
        <p:nvPicPr>
          <p:cNvPr id="1300" name="Shape 1300" descr="C:\Users\owner\Dropbox\NGSS Stock Photos\class presentati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9451" y="1622542"/>
            <a:ext cx="4950300" cy="37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1" name="Shape 1301" descr="C:\Users\owner\Dropbox\NGSS Stock Photos\white board diagram.jpg"/>
          <p:cNvPicPr preferRelativeResize="0"/>
          <p:nvPr/>
        </p:nvPicPr>
        <p:blipFill rotWithShape="1">
          <a:blip r:embed="rId4">
            <a:alphaModFix/>
          </a:blip>
          <a:srcRect l="2992"/>
          <a:stretch/>
        </p:blipFill>
        <p:spPr>
          <a:xfrm>
            <a:off x="169332" y="3035361"/>
            <a:ext cx="5123700" cy="35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Shape 1306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80055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Determining Coherence &amp; Connections</a:t>
            </a:r>
          </a:p>
        </p:txBody>
      </p:sp>
      <p:pic>
        <p:nvPicPr>
          <p:cNvPr id="1307" name="Shape 13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65925"/>
            <a:ext cx="9144000" cy="591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Shape 1312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Process for Determining Coherence &amp; Connections</a:t>
            </a:r>
          </a:p>
        </p:txBody>
      </p:sp>
      <p:grpSp>
        <p:nvGrpSpPr>
          <p:cNvPr id="1313" name="Shape 1313"/>
          <p:cNvGrpSpPr/>
          <p:nvPr/>
        </p:nvGrpSpPr>
        <p:grpSpPr>
          <a:xfrm>
            <a:off x="1275759" y="1158284"/>
            <a:ext cx="6592493" cy="5588175"/>
            <a:chOff x="1865306" y="3254"/>
            <a:chExt cx="6592493" cy="5588175"/>
          </a:xfrm>
        </p:grpSpPr>
        <p:sp>
          <p:nvSpPr>
            <p:cNvPr id="1314" name="Shape 1314"/>
            <p:cNvSpPr/>
            <p:nvPr/>
          </p:nvSpPr>
          <p:spPr>
            <a:xfrm>
              <a:off x="4162253" y="3254"/>
              <a:ext cx="1998587" cy="129908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5" name="Shape 1315"/>
            <p:cNvSpPr txBox="1"/>
            <p:nvPr/>
          </p:nvSpPr>
          <p:spPr>
            <a:xfrm>
              <a:off x="4225669" y="66670"/>
              <a:ext cx="1871755" cy="1172248"/>
            </a:xfrm>
            <a:prstGeom prst="rect">
              <a:avLst/>
            </a:prstGeom>
            <a:noFill/>
            <a:ln>
              <a:noFill/>
            </a:ln>
          </p:spPr>
          <p:txBody>
            <a:bodyPr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Evidence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16" name="Shape 1316"/>
            <p:cNvSpPr/>
            <p:nvPr/>
          </p:nvSpPr>
          <p:spPr>
            <a:xfrm>
              <a:off x="3016999" y="652795"/>
              <a:ext cx="4289093" cy="42890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663" y="11749"/>
                  </a:moveTo>
                  <a:lnTo>
                    <a:pt x="95662" y="11748"/>
                  </a:lnTo>
                  <a:cubicBezTo>
                    <a:pt x="103335" y="17420"/>
                    <a:pt x="109545" y="24839"/>
                    <a:pt x="113776" y="33390"/>
                  </a:cubicBezTo>
                </a:path>
              </a:pathLst>
            </a:custGeom>
            <a:noFill/>
            <a:ln w="100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7" name="Shape 1317"/>
            <p:cNvSpPr/>
            <p:nvPr/>
          </p:nvSpPr>
          <p:spPr>
            <a:xfrm>
              <a:off x="6459200" y="2147800"/>
              <a:ext cx="1998600" cy="1299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8" name="Shape 1318"/>
            <p:cNvSpPr txBox="1"/>
            <p:nvPr/>
          </p:nvSpPr>
          <p:spPr>
            <a:xfrm>
              <a:off x="6370216" y="2211216"/>
              <a:ext cx="1871700" cy="1172099"/>
            </a:xfrm>
            <a:prstGeom prst="rect">
              <a:avLst/>
            </a:prstGeom>
            <a:noFill/>
            <a:ln>
              <a:noFill/>
            </a:ln>
          </p:spPr>
          <p:txBody>
            <a:bodyPr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Reasoning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19" name="Shape 1319"/>
            <p:cNvSpPr/>
            <p:nvPr/>
          </p:nvSpPr>
          <p:spPr>
            <a:xfrm>
              <a:off x="3016999" y="652795"/>
              <a:ext cx="4289093" cy="42890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776" y="86609"/>
                  </a:moveTo>
                  <a:cubicBezTo>
                    <a:pt x="109544" y="95160"/>
                    <a:pt x="103334" y="102579"/>
                    <a:pt x="95662" y="108250"/>
                  </a:cubicBezTo>
                </a:path>
              </a:pathLst>
            </a:custGeom>
            <a:noFill/>
            <a:ln w="100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0" name="Shape 1320"/>
            <p:cNvSpPr/>
            <p:nvPr/>
          </p:nvSpPr>
          <p:spPr>
            <a:xfrm>
              <a:off x="4162253" y="4292348"/>
              <a:ext cx="1998587" cy="129908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1" name="Shape 1321"/>
            <p:cNvSpPr txBox="1"/>
            <p:nvPr/>
          </p:nvSpPr>
          <p:spPr>
            <a:xfrm>
              <a:off x="4225669" y="4355764"/>
              <a:ext cx="1871755" cy="1172248"/>
            </a:xfrm>
            <a:prstGeom prst="rect">
              <a:avLst/>
            </a:prstGeom>
            <a:noFill/>
            <a:ln>
              <a:noFill/>
            </a:ln>
          </p:spPr>
          <p:txBody>
            <a:bodyPr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Consensus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22" name="Shape 1322"/>
            <p:cNvSpPr/>
            <p:nvPr/>
          </p:nvSpPr>
          <p:spPr>
            <a:xfrm>
              <a:off x="3016999" y="652795"/>
              <a:ext cx="4289093" cy="42890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336" y="108250"/>
                  </a:moveTo>
                  <a:lnTo>
                    <a:pt x="24336" y="108250"/>
                  </a:lnTo>
                  <a:cubicBezTo>
                    <a:pt x="16663" y="102578"/>
                    <a:pt x="10453" y="95159"/>
                    <a:pt x="6222" y="86608"/>
                  </a:cubicBezTo>
                </a:path>
              </a:pathLst>
            </a:custGeom>
            <a:noFill/>
            <a:ln w="100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3" name="Shape 1323"/>
            <p:cNvSpPr/>
            <p:nvPr/>
          </p:nvSpPr>
          <p:spPr>
            <a:xfrm>
              <a:off x="1865306" y="2147800"/>
              <a:ext cx="1998599" cy="1299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4" name="Shape 1324"/>
            <p:cNvSpPr txBox="1"/>
            <p:nvPr/>
          </p:nvSpPr>
          <p:spPr>
            <a:xfrm>
              <a:off x="2081122" y="2211216"/>
              <a:ext cx="1871755" cy="1172248"/>
            </a:xfrm>
            <a:prstGeom prst="rect">
              <a:avLst/>
            </a:prstGeom>
            <a:noFill/>
            <a:ln>
              <a:noFill/>
            </a:ln>
          </p:spPr>
          <p:txBody>
            <a:bodyPr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Suggestions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25" name="Shape 1325"/>
            <p:cNvSpPr/>
            <p:nvPr/>
          </p:nvSpPr>
          <p:spPr>
            <a:xfrm>
              <a:off x="3016999" y="652795"/>
              <a:ext cx="4289093" cy="42890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23" y="33390"/>
                  </a:moveTo>
                  <a:lnTo>
                    <a:pt x="6223" y="33390"/>
                  </a:lnTo>
                  <a:cubicBezTo>
                    <a:pt x="10454" y="24838"/>
                    <a:pt x="16664" y="17419"/>
                    <a:pt x="24336" y="11748"/>
                  </a:cubicBezTo>
                </a:path>
              </a:pathLst>
            </a:custGeom>
            <a:noFill/>
            <a:ln w="100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326" name="Shape 13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8289" y="1744577"/>
            <a:ext cx="308089" cy="613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7" name="Shape 13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2257" y="3882187"/>
            <a:ext cx="308100" cy="61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8" name="Shape 13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3276" y="6034032"/>
            <a:ext cx="1078110" cy="59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Shape 13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7382" y="3948855"/>
            <a:ext cx="1078200" cy="59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0" name="Shape 1330"/>
          <p:cNvSpPr txBox="1"/>
          <p:nvPr/>
        </p:nvSpPr>
        <p:spPr>
          <a:xfrm>
            <a:off x="3092116" y="2743200"/>
            <a:ext cx="2959767" cy="2246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rgbClr val="354681"/>
                </a:solidFill>
                <a:latin typeface="Questrial"/>
                <a:ea typeface="Questrial"/>
                <a:cs typeface="Questrial"/>
                <a:sym typeface="Questrial"/>
              </a:rPr>
              <a:t>SUFFICIENT &amp; COMPELLING EVIDENCE OF EQuIP RUBRIC CRITERIA</a:t>
            </a:r>
          </a:p>
        </p:txBody>
      </p:sp>
      <p:sp>
        <p:nvSpPr>
          <p:cNvPr id="1331" name="Shape 1331"/>
          <p:cNvSpPr/>
          <p:nvPr/>
        </p:nvSpPr>
        <p:spPr>
          <a:xfrm>
            <a:off x="5642810" y="1540040"/>
            <a:ext cx="963245" cy="40907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8D2BC"/>
          </a:solidFill>
          <a:ln w="10000" cap="flat" cmpd="sng">
            <a:solidFill>
              <a:srgbClr val="BFCA95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32" name="Shape 1332"/>
          <p:cNvSpPr/>
          <p:nvPr/>
        </p:nvSpPr>
        <p:spPr>
          <a:xfrm>
            <a:off x="7996989" y="3677651"/>
            <a:ext cx="963300" cy="409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8D2BC"/>
          </a:solidFill>
          <a:ln w="10000" cap="flat" cmpd="sng">
            <a:solidFill>
              <a:srgbClr val="BFCA95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33" name="Shape 1333"/>
          <p:cNvSpPr/>
          <p:nvPr/>
        </p:nvSpPr>
        <p:spPr>
          <a:xfrm>
            <a:off x="5642810" y="5829494"/>
            <a:ext cx="963245" cy="40907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8D2BC"/>
          </a:solidFill>
          <a:ln w="10000" cap="flat" cmpd="sng">
            <a:solidFill>
              <a:srgbClr val="BFCA95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34" name="Shape 1334"/>
          <p:cNvSpPr/>
          <p:nvPr/>
        </p:nvSpPr>
        <p:spPr>
          <a:xfrm>
            <a:off x="256674" y="3677651"/>
            <a:ext cx="950400" cy="423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8D2BC"/>
          </a:solidFill>
          <a:ln w="10000" cap="flat" cmpd="sng">
            <a:solidFill>
              <a:srgbClr val="BFCA95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Shape 1339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Debrief</a:t>
            </a:r>
          </a:p>
        </p:txBody>
      </p:sp>
      <p:sp>
        <p:nvSpPr>
          <p:cNvPr id="1340" name="Shape 1340"/>
          <p:cNvSpPr txBox="1">
            <a:spLocks noGrp="1"/>
          </p:cNvSpPr>
          <p:nvPr>
            <p:ph type="body" idx="1"/>
          </p:nvPr>
        </p:nvSpPr>
        <p:spPr>
          <a:xfrm>
            <a:off x="481262" y="1622737"/>
            <a:ext cx="8567044" cy="49845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2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Can a lesson or unit be organized but not coherent? How?</a:t>
            </a: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2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Can a lesson or unit be coherent and include connections but not be aligned to the rubric criteria?  How?</a:t>
            </a: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2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What are the implications if we don’t find coherence in lessons or units?</a:t>
            </a:r>
          </a:p>
          <a:p>
            <a:pPr marL="320040" marR="0" lvl="0" indent="-320040" algn="l" rtl="0">
              <a:spcBef>
                <a:spcPts val="1700"/>
              </a:spcBef>
              <a:buClr>
                <a:srgbClr val="0D467A"/>
              </a:buClr>
              <a:buSzPct val="100000"/>
              <a:buFont typeface="Merriweather San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Shape 1345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Module 7 Reflection</a:t>
            </a:r>
          </a:p>
        </p:txBody>
      </p:sp>
      <p:sp>
        <p:nvSpPr>
          <p:cNvPr id="1346" name="Shape 1346"/>
          <p:cNvSpPr txBox="1">
            <a:spLocks noGrp="1"/>
          </p:cNvSpPr>
          <p:nvPr>
            <p:ph type="body" idx="1"/>
          </p:nvPr>
        </p:nvSpPr>
        <p:spPr>
          <a:xfrm>
            <a:off x="916829" y="1454624"/>
            <a:ext cx="7482104" cy="46695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3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How can we determine whether NGSS lessons and units demonstrate coherence and include relevant connections?</a:t>
            </a:r>
          </a:p>
          <a:p>
            <a:pPr marL="0" marR="0" lvl="0" indent="0" algn="ctr" rtl="0">
              <a:spcBef>
                <a:spcPts val="17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endParaRPr sz="32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endParaRPr sz="32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endParaRPr sz="32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ctr" rtl="0">
              <a:spcBef>
                <a:spcPts val="700"/>
              </a:spcBef>
              <a:buClr>
                <a:srgbClr val="0D467A"/>
              </a:buClr>
              <a:buSzPct val="100000"/>
              <a:buFont typeface="Merriweather San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Shape 1209"/>
          <p:cNvSpPr txBox="1">
            <a:spLocks noGrp="1"/>
          </p:cNvSpPr>
          <p:nvPr>
            <p:ph type="body" idx="1"/>
          </p:nvPr>
        </p:nvSpPr>
        <p:spPr>
          <a:xfrm>
            <a:off x="982133" y="1657823"/>
            <a:ext cx="7337777" cy="46695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3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How can we determine whether NGSS lessons and units demonstrate coherence and include relevant connections?</a:t>
            </a:r>
          </a:p>
          <a:p>
            <a:pPr marL="0" marR="0" lvl="0" indent="0" algn="ctr" rtl="0">
              <a:spcBef>
                <a:spcPts val="17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endParaRPr sz="28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endParaRPr sz="28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ctr" rtl="0">
              <a:spcBef>
                <a:spcPts val="700"/>
              </a:spcBef>
              <a:buClr>
                <a:srgbClr val="0D467A"/>
              </a:buClr>
              <a:buSzPct val="100000"/>
              <a:buFont typeface="Merriweather San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10" name="Shape 1210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Module 7: Determining Coherence &amp; Connections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Shape 1215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EQuIP Rubric</a:t>
            </a:r>
          </a:p>
        </p:txBody>
      </p:sp>
      <p:sp>
        <p:nvSpPr>
          <p:cNvPr id="1216" name="Shape 1216"/>
          <p:cNvSpPr/>
          <p:nvPr/>
        </p:nvSpPr>
        <p:spPr>
          <a:xfrm>
            <a:off x="134618" y="4206239"/>
            <a:ext cx="112920" cy="1941896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BFCA95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217" name="Shape 1217" descr="coherencea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96" r="197"/>
          <a:stretch/>
        </p:blipFill>
        <p:spPr>
          <a:xfrm>
            <a:off x="0" y="1600200"/>
            <a:ext cx="9180627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Shape 1222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Using Phenomena to engage students in science</a:t>
            </a:r>
          </a:p>
        </p:txBody>
      </p:sp>
      <p:pic>
        <p:nvPicPr>
          <p:cNvPr id="1223" name="Shape 1223" descr="Phen vi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3035" b="13035"/>
          <a:stretch/>
        </p:blipFill>
        <p:spPr>
          <a:xfrm>
            <a:off x="0" y="1600200"/>
            <a:ext cx="9154304" cy="502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Shape 1228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Phenomena and Student Questions</a:t>
            </a:r>
          </a:p>
        </p:txBody>
      </p:sp>
      <p:pic>
        <p:nvPicPr>
          <p:cNvPr id="1229" name="Shape 1229" descr="Fotosearch_k5379024 (1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2430" b="22430"/>
          <a:stretch/>
        </p:blipFill>
        <p:spPr>
          <a:xfrm>
            <a:off x="143625" y="1600200"/>
            <a:ext cx="886860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Shape 1234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Coherence Criteria </a:t>
            </a:r>
          </a:p>
        </p:txBody>
      </p:sp>
      <p:sp>
        <p:nvSpPr>
          <p:cNvPr id="1235" name="Shape 1235"/>
          <p:cNvSpPr txBox="1">
            <a:spLocks noGrp="1"/>
          </p:cNvSpPr>
          <p:nvPr>
            <p:ph type="body" idx="1"/>
          </p:nvPr>
        </p:nvSpPr>
        <p:spPr>
          <a:xfrm>
            <a:off x="297712" y="1524000"/>
            <a:ext cx="8846287" cy="46695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AutoNum type="alphaUcPeriod" startAt="4"/>
            </a:pPr>
            <a:r>
              <a:rPr lang="en-US" sz="29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Unit Coherence</a:t>
            </a:r>
            <a:r>
              <a:rPr lang="en-US" sz="29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:  Lessons fit together to target a set of performance expectations.</a:t>
            </a:r>
          </a:p>
          <a:p>
            <a:pPr marL="514350" marR="0" lvl="0" indent="-51435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AutoNum type="alphaUcPeriod" startAt="4"/>
            </a:pPr>
            <a:r>
              <a:rPr lang="en-US" sz="29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Multiple Science Domains:  </a:t>
            </a:r>
            <a:r>
              <a:rPr lang="en-US" sz="29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When </a:t>
            </a:r>
            <a:r>
              <a:rPr lang="en-US" sz="2900" b="0" i="1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appropriate</a:t>
            </a:r>
            <a:r>
              <a:rPr lang="en-US" sz="29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, links are made across the science domains of life science, physical science, and earth and space science.</a:t>
            </a:r>
          </a:p>
          <a:p>
            <a:pPr marL="514350" marR="0" lvl="0" indent="-51435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AutoNum type="alphaUcPeriod" startAt="4"/>
            </a:pPr>
            <a:r>
              <a:rPr lang="en-US" sz="29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Math and ELA:  </a:t>
            </a:r>
            <a:r>
              <a:rPr lang="en-US" sz="29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Provides grade-appropriate connection(s) to the Common Core                     State Standards.</a:t>
            </a:r>
          </a:p>
          <a:p>
            <a:pPr marL="514350" marR="0" lvl="0" indent="-51435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None/>
            </a:pPr>
            <a:endParaRPr sz="29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endParaRPr sz="29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endParaRPr sz="29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Shape 1240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 is Coherence?</a:t>
            </a:r>
          </a:p>
        </p:txBody>
      </p:sp>
      <p:pic>
        <p:nvPicPr>
          <p:cNvPr id="1241" name="Shape 1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066" y="1703667"/>
            <a:ext cx="5994300" cy="43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Shape 1246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Coherence Questions (1 of 2)</a:t>
            </a:r>
          </a:p>
        </p:txBody>
      </p:sp>
      <p:sp>
        <p:nvSpPr>
          <p:cNvPr id="1247" name="Shape 1247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7997951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2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When determining whether or not a series of lessons or a unit demonstrates coherence, try asking the following questions:</a:t>
            </a:r>
          </a:p>
          <a:p>
            <a:pPr marL="514350" marR="0" lvl="0" indent="-51435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Questrial"/>
              <a:buAutoNum type="arabicPeriod"/>
            </a:pPr>
            <a:r>
              <a:rPr lang="en-US" sz="2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Can students see how what they are trying to figure out in a lesson fits into a larger storyline for making sense of phenomena or for designing solutions?</a:t>
            </a: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endParaRPr sz="28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Shape 1252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Coherence Questions (2 of 2)</a:t>
            </a:r>
          </a:p>
        </p:txBody>
      </p:sp>
      <p:sp>
        <p:nvSpPr>
          <p:cNvPr id="1253" name="Shape 1253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3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2. Is there a coherent story, based on evidence found in the lessons, that builds across the unit to reach a bundle of performance expectations?</a:t>
            </a:r>
          </a:p>
          <a:p>
            <a:pPr marL="320040" marR="0" lvl="0" indent="-320040" algn="l" rtl="0">
              <a:spcBef>
                <a:spcPts val="700"/>
              </a:spcBef>
              <a:buClr>
                <a:srgbClr val="0D467A"/>
              </a:buClr>
              <a:buSzPct val="100000"/>
              <a:buFont typeface="Merriweather San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QuIP 3.0">
  <a:themeElements>
    <a:clrScheme name="Paper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361</Words>
  <Application>Microsoft Office PowerPoint</Application>
  <PresentationFormat>On-screen Show (4:3)</PresentationFormat>
  <Paragraphs>72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Merriweather Sans</vt:lpstr>
      <vt:lpstr>Questrial</vt:lpstr>
      <vt:lpstr>Arial</vt:lpstr>
      <vt:lpstr>Noto Sans Symbols</vt:lpstr>
      <vt:lpstr>Calibri</vt:lpstr>
      <vt:lpstr>EQuIP 3.0</vt:lpstr>
      <vt:lpstr>PowerPoint Presentation</vt:lpstr>
      <vt:lpstr>Module 7: Determining Coherence &amp; Connections</vt:lpstr>
      <vt:lpstr>EQuIP Rubric</vt:lpstr>
      <vt:lpstr>Using Phenomena to engage students in science</vt:lpstr>
      <vt:lpstr>Phenomena and Student Questions</vt:lpstr>
      <vt:lpstr>Coherence Criteria </vt:lpstr>
      <vt:lpstr>What is Coherence?</vt:lpstr>
      <vt:lpstr>Coherence Questions (1 of 2)</vt:lpstr>
      <vt:lpstr>Coherence Questions (2 of 2)</vt:lpstr>
      <vt:lpstr>What Is a Storyline?</vt:lpstr>
      <vt:lpstr>What’s the Storyline Here?</vt:lpstr>
      <vt:lpstr>A Graphic Representation of Coherence</vt:lpstr>
      <vt:lpstr>Connections Across Science Disciplines</vt:lpstr>
      <vt:lpstr>Connections Between Science &amp; ELA or Math</vt:lpstr>
      <vt:lpstr>Determining Coherence &amp; Connections</vt:lpstr>
      <vt:lpstr>The Process for Determining Coherence &amp; Connections</vt:lpstr>
      <vt:lpstr>Debrief</vt:lpstr>
      <vt:lpstr>Module 7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</dc:creator>
  <cp:lastModifiedBy>Jennifer</cp:lastModifiedBy>
  <cp:revision>2</cp:revision>
  <dcterms:modified xsi:type="dcterms:W3CDTF">2017-03-20T10:39:07Z</dcterms:modified>
</cp:coreProperties>
</file>