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418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</p:sldIdLst>
  <p:sldSz cx="9144000" cy="6858000" type="screen4x3"/>
  <p:notesSz cx="6858000" cy="9144000"/>
  <p:embeddedFontLst>
    <p:embeddedFont>
      <p:font typeface="Questrial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A42B7-D1ED-4FAF-96EE-C2D3F26BE832}">
  <a:tblStyle styleId="{6D1A42B7-D1ED-4FAF-96EE-C2D3F26BE832}" styleName="Table_0"/>
  <a:tblStyle styleId="{ECDEB62D-96F2-4BB3-9BBE-DD72F20CD207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2EE"/>
          </a:solidFill>
        </a:fill>
      </a:tcStyle>
    </a:wholeTbl>
    <a:band1H>
      <a:tcStyle>
        <a:tcBdr/>
        <a:fill>
          <a:solidFill>
            <a:srgbClr val="E0E5DB"/>
          </a:solidFill>
        </a:fill>
      </a:tcStyle>
    </a:band1H>
    <a:band1V>
      <a:tcStyle>
        <a:tcBdr/>
        <a:fill>
          <a:solidFill>
            <a:srgbClr val="E0E5D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9" name="Shape 134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163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Shape 13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172</a:t>
            </a:r>
            <a:endParaRPr dirty="0"/>
          </a:p>
        </p:txBody>
      </p:sp>
      <p:sp>
        <p:nvSpPr>
          <p:cNvPr id="1428" name="Shape 1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Shape 1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164</a:t>
            </a:r>
            <a:endParaRPr dirty="0"/>
          </a:p>
        </p:txBody>
      </p:sp>
      <p:sp>
        <p:nvSpPr>
          <p:cNvPr id="1358" name="Shape 1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Shape 1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165</a:t>
            </a:r>
            <a:endParaRPr dirty="0"/>
          </a:p>
        </p:txBody>
      </p:sp>
      <p:sp>
        <p:nvSpPr>
          <p:cNvPr id="1364" name="Shape 1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166</a:t>
            </a:r>
            <a:endParaRPr dirty="0"/>
          </a:p>
        </p:txBody>
      </p:sp>
      <p:sp>
        <p:nvSpPr>
          <p:cNvPr id="1370" name="Shape 1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167</a:t>
            </a:r>
            <a:endParaRPr dirty="0"/>
          </a:p>
        </p:txBody>
      </p:sp>
      <p:sp>
        <p:nvSpPr>
          <p:cNvPr id="1376" name="Shape 1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168</a:t>
            </a:r>
            <a:endParaRPr dirty="0"/>
          </a:p>
        </p:txBody>
      </p:sp>
      <p:sp>
        <p:nvSpPr>
          <p:cNvPr id="1382" name="Shape 1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169</a:t>
            </a:r>
            <a:endParaRPr dirty="0"/>
          </a:p>
        </p:txBody>
      </p:sp>
      <p:sp>
        <p:nvSpPr>
          <p:cNvPr id="1389" name="Shape 1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170</a:t>
            </a:r>
            <a:endParaRPr dirty="0"/>
          </a:p>
        </p:txBody>
      </p:sp>
      <p:sp>
        <p:nvSpPr>
          <p:cNvPr id="1416" name="Shape 1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171</a:t>
            </a:r>
            <a:endParaRPr dirty="0"/>
          </a:p>
        </p:txBody>
      </p:sp>
      <p:sp>
        <p:nvSpPr>
          <p:cNvPr id="1422" name="Shape 1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0" y="9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2" marR="0" lvl="0" indent="-4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2"/>
          </p:nvPr>
        </p:nvSpPr>
        <p:spPr>
          <a:xfrm>
            <a:off x="3905955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05648" y="6266610"/>
            <a:ext cx="3226889" cy="38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2133600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rgbClr val="5F7488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rgbClr val="A4B595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297F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810000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6121425"/>
            <a:ext cx="1904999" cy="6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rgbClr val="618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rgbClr val="0D467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00" y="222436"/>
            <a:ext cx="9298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286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0400" y="5638800"/>
            <a:ext cx="2002154" cy="10388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Shape 1352"/>
          <p:cNvPicPr preferRelativeResize="0"/>
          <p:nvPr/>
        </p:nvPicPr>
        <p:blipFill rotWithShape="1">
          <a:blip r:embed="rId3">
            <a:alphaModFix/>
          </a:blip>
          <a:srcRect l="59815" t="3047" r="4256" b="4544"/>
          <a:stretch/>
        </p:blipFill>
        <p:spPr>
          <a:xfrm>
            <a:off x="0" y="0"/>
            <a:ext cx="9144000" cy="6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Shape 1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328" y="4267200"/>
            <a:ext cx="1275300" cy="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Shape 13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EQuiP Rubric for Science v3.0 Professional Learning </a:t>
            </a:r>
          </a:p>
        </p:txBody>
      </p:sp>
      <p:sp>
        <p:nvSpPr>
          <p:cNvPr id="1355" name="Shape 1355"/>
          <p:cNvSpPr txBox="1"/>
          <p:nvPr/>
        </p:nvSpPr>
        <p:spPr>
          <a:xfrm>
            <a:off x="0" y="510540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8:  Category II: Instructional Supports </a:t>
            </a:r>
            <a:r>
              <a:rPr lang="en-US" sz="32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8 Reflection</a:t>
            </a:r>
          </a:p>
        </p:txBody>
      </p:sp>
      <p:sp>
        <p:nvSpPr>
          <p:cNvPr id="1431" name="Shape 1431"/>
          <p:cNvSpPr txBox="1">
            <a:spLocks noGrp="1"/>
          </p:cNvSpPr>
          <p:nvPr>
            <p:ph type="body" idx="1"/>
          </p:nvPr>
        </p:nvSpPr>
        <p:spPr>
          <a:xfrm>
            <a:off x="900157" y="1585958"/>
            <a:ext cx="7524307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do we determine whether or not a lesson or unit supports instruction for all learners?</a:t>
            </a:r>
          </a:p>
          <a:p>
            <a:pPr marL="0" marR="0" lvl="0" indent="0" algn="l" rtl="0">
              <a:spcBef>
                <a:spcPts val="1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Shape 1360"/>
          <p:cNvSpPr txBox="1">
            <a:spLocks noGrp="1"/>
          </p:cNvSpPr>
          <p:nvPr>
            <p:ph type="body" idx="1"/>
          </p:nvPr>
        </p:nvSpPr>
        <p:spPr>
          <a:xfrm>
            <a:off x="756354" y="1196362"/>
            <a:ext cx="7840395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do we determine whether or not a lesson or unit supports instruction for all learners?</a:t>
            </a:r>
          </a:p>
          <a:p>
            <a:pPr marL="0" marR="0" lvl="0" indent="0" algn="l" rtl="0">
              <a:spcBef>
                <a:spcPts val="1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1" name="Shape 136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9695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8: Instructional Supports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Instructional Supports</a:t>
            </a:r>
          </a:p>
        </p:txBody>
      </p:sp>
      <p:sp>
        <p:nvSpPr>
          <p:cNvPr id="1367" name="Shape 1367"/>
          <p:cNvSpPr txBox="1">
            <a:spLocks noGrp="1"/>
          </p:cNvSpPr>
          <p:nvPr>
            <p:ph type="body" idx="1"/>
          </p:nvPr>
        </p:nvSpPr>
        <p:spPr>
          <a:xfrm>
            <a:off x="516335" y="1371470"/>
            <a:ext cx="8111329" cy="3956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000" b="0" i="1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The lesson or unit supports instruction and learning for all students.</a:t>
            </a:r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4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It’s all about ACCESS!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Shape 1372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Lessons or Units</a:t>
            </a:r>
          </a:p>
        </p:txBody>
      </p:sp>
      <p:sp>
        <p:nvSpPr>
          <p:cNvPr id="1373" name="Shape 1373"/>
          <p:cNvSpPr txBox="1">
            <a:spLocks noGrp="1"/>
          </p:cNvSpPr>
          <p:nvPr>
            <p:ph type="body" idx="1"/>
          </p:nvPr>
        </p:nvSpPr>
        <p:spPr>
          <a:xfrm>
            <a:off x="982133" y="1190848"/>
            <a:ext cx="7281334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do the criteria and sub-criteria for lessons or units (A-E) provide access and support instruction and learning for all students?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Longer Lessons or Units</a:t>
            </a:r>
          </a:p>
        </p:txBody>
      </p:sp>
      <p:sp>
        <p:nvSpPr>
          <p:cNvPr id="1379" name="Shape 1379"/>
          <p:cNvSpPr txBox="1">
            <a:spLocks noGrp="1"/>
          </p:cNvSpPr>
          <p:nvPr>
            <p:ph type="body" idx="1"/>
          </p:nvPr>
        </p:nvSpPr>
        <p:spPr>
          <a:xfrm>
            <a:off x="801510" y="1484358"/>
            <a:ext cx="7473245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Providing guidance for teachers</a:t>
            </a:r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Providing and adjusting supports for students over time</a:t>
            </a: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Shape 1384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Response Form, pp 9-10</a:t>
            </a:r>
          </a:p>
        </p:txBody>
      </p:sp>
      <p:pic>
        <p:nvPicPr>
          <p:cNvPr id="1385" name="Shape 1385" descr="cat 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511" r="1644"/>
          <a:stretch/>
        </p:blipFill>
        <p:spPr>
          <a:xfrm>
            <a:off x="4400" y="1524000"/>
            <a:ext cx="7193100" cy="47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Shape 1386"/>
          <p:cNvSpPr/>
          <p:nvPr/>
        </p:nvSpPr>
        <p:spPr>
          <a:xfrm>
            <a:off x="381000" y="1311441"/>
            <a:ext cx="360900" cy="43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Quick Practice</a:t>
            </a:r>
          </a:p>
        </p:txBody>
      </p:sp>
      <p:grpSp>
        <p:nvGrpSpPr>
          <p:cNvPr id="1392" name="Shape 1392"/>
          <p:cNvGrpSpPr/>
          <p:nvPr/>
        </p:nvGrpSpPr>
        <p:grpSpPr>
          <a:xfrm>
            <a:off x="1275759" y="1158284"/>
            <a:ext cx="6592493" cy="5588175"/>
            <a:chOff x="1865306" y="3254"/>
            <a:chExt cx="6592493" cy="5588175"/>
          </a:xfrm>
        </p:grpSpPr>
        <p:sp>
          <p:nvSpPr>
            <p:cNvPr id="1393" name="Shape 1393"/>
            <p:cNvSpPr/>
            <p:nvPr/>
          </p:nvSpPr>
          <p:spPr>
            <a:xfrm>
              <a:off x="4162253" y="3254"/>
              <a:ext cx="1998587" cy="1299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 txBox="1"/>
            <p:nvPr/>
          </p:nvSpPr>
          <p:spPr>
            <a:xfrm>
              <a:off x="4225669" y="66670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Evidence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95" name="Shape 1395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663" y="11749"/>
                  </a:moveTo>
                  <a:lnTo>
                    <a:pt x="95662" y="11748"/>
                  </a:lnTo>
                  <a:cubicBezTo>
                    <a:pt x="103335" y="17420"/>
                    <a:pt x="109545" y="24839"/>
                    <a:pt x="113776" y="33390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6459200" y="2147800"/>
              <a:ext cx="1998600" cy="1299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 txBox="1"/>
            <p:nvPr/>
          </p:nvSpPr>
          <p:spPr>
            <a:xfrm>
              <a:off x="6370216" y="2211216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Reasoning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98" name="Shape 1398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76" y="86609"/>
                  </a:moveTo>
                  <a:cubicBezTo>
                    <a:pt x="109544" y="95160"/>
                    <a:pt x="103334" y="102579"/>
                    <a:pt x="95662" y="108250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4162253" y="4292348"/>
              <a:ext cx="1998587" cy="1299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0" name="Shape 1400"/>
            <p:cNvSpPr txBox="1"/>
            <p:nvPr/>
          </p:nvSpPr>
          <p:spPr>
            <a:xfrm>
              <a:off x="4225669" y="4355764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Consensus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1" name="Shape 1401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36" y="108250"/>
                  </a:moveTo>
                  <a:lnTo>
                    <a:pt x="24336" y="108250"/>
                  </a:lnTo>
                  <a:cubicBezTo>
                    <a:pt x="16663" y="102578"/>
                    <a:pt x="10453" y="95159"/>
                    <a:pt x="6222" y="86608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1865306" y="2147800"/>
              <a:ext cx="1998599" cy="1299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3" name="Shape 1403"/>
            <p:cNvSpPr txBox="1"/>
            <p:nvPr/>
          </p:nvSpPr>
          <p:spPr>
            <a:xfrm>
              <a:off x="2081122" y="2211216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Suggestions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4" name="Shape 1404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3" y="33390"/>
                  </a:moveTo>
                  <a:lnTo>
                    <a:pt x="6223" y="33390"/>
                  </a:lnTo>
                  <a:cubicBezTo>
                    <a:pt x="10454" y="24838"/>
                    <a:pt x="16664" y="17419"/>
                    <a:pt x="24336" y="11748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05" name="Shape 1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289" y="1744577"/>
            <a:ext cx="308089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Shape 1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057" y="3882187"/>
            <a:ext cx="308089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Shape 1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276" y="6034032"/>
            <a:ext cx="107811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Shape 14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7382" y="3948855"/>
            <a:ext cx="1078200" cy="5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Shape 1409"/>
          <p:cNvSpPr txBox="1"/>
          <p:nvPr/>
        </p:nvSpPr>
        <p:spPr>
          <a:xfrm>
            <a:off x="3092116" y="2743200"/>
            <a:ext cx="2959767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354681"/>
                </a:solidFill>
                <a:latin typeface="Questrial"/>
                <a:ea typeface="Questrial"/>
                <a:cs typeface="Questrial"/>
                <a:sym typeface="Questrial"/>
              </a:rPr>
              <a:t>SUFFICIENT &amp; COMPELLING EVIDENCE OF EQuIP RUBRIC CRITERIA</a:t>
            </a:r>
          </a:p>
        </p:txBody>
      </p:sp>
      <p:sp>
        <p:nvSpPr>
          <p:cNvPr id="1410" name="Shape 1410"/>
          <p:cNvSpPr/>
          <p:nvPr/>
        </p:nvSpPr>
        <p:spPr>
          <a:xfrm>
            <a:off x="5642810" y="1540040"/>
            <a:ext cx="963245" cy="409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11" name="Shape 1411"/>
          <p:cNvSpPr/>
          <p:nvPr/>
        </p:nvSpPr>
        <p:spPr>
          <a:xfrm>
            <a:off x="7920789" y="3677651"/>
            <a:ext cx="963300" cy="409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12" name="Shape 1412"/>
          <p:cNvSpPr/>
          <p:nvPr/>
        </p:nvSpPr>
        <p:spPr>
          <a:xfrm>
            <a:off x="5642810" y="5829494"/>
            <a:ext cx="963245" cy="409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13" name="Shape 1413"/>
          <p:cNvSpPr/>
          <p:nvPr/>
        </p:nvSpPr>
        <p:spPr>
          <a:xfrm>
            <a:off x="256674" y="3677651"/>
            <a:ext cx="950400" cy="42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Debrief</a:t>
            </a:r>
          </a:p>
        </p:txBody>
      </p:sp>
      <p:sp>
        <p:nvSpPr>
          <p:cNvPr id="1419" name="Shape 1419"/>
          <p:cNvSpPr txBox="1">
            <a:spLocks noGrp="1"/>
          </p:cNvSpPr>
          <p:nvPr>
            <p:ph type="body" idx="1"/>
          </p:nvPr>
        </p:nvSpPr>
        <p:spPr>
          <a:xfrm>
            <a:off x="297712" y="1524000"/>
            <a:ext cx="8846400" cy="500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evidence did you find to support the criteria for Category II?</a:t>
            </a:r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makes you think this evidence is/is not sufficient and of the quality necessary to meet the criteria for Category II?</a:t>
            </a:r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are the implications if a lesson or unit does not meet the criteria for                       Category II?</a:t>
            </a:r>
          </a:p>
          <a:p>
            <a:pPr marL="0" marR="0" lvl="0" indent="0" algn="l" rtl="0">
              <a:spcBef>
                <a:spcPts val="1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Let’s Rate the Degree to which the criteria were met for Category II</a:t>
            </a:r>
          </a:p>
        </p:txBody>
      </p:sp>
      <p:sp>
        <p:nvSpPr>
          <p:cNvPr id="1425" name="Shape 1425"/>
          <p:cNvSpPr txBox="1">
            <a:spLocks noGrp="1"/>
          </p:cNvSpPr>
          <p:nvPr>
            <p:ph type="body" idx="1"/>
          </p:nvPr>
        </p:nvSpPr>
        <p:spPr>
          <a:xfrm>
            <a:off x="307847" y="1752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Unit Rating Scale for Category II (A-E only)</a:t>
            </a:r>
          </a:p>
          <a:p>
            <a:pPr marL="640080" marR="0" lvl="1" indent="-32766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 least adequate evidence for all criteria in the category, extensive evidence for at least one criterion.</a:t>
            </a:r>
          </a:p>
          <a:p>
            <a:pPr marL="640080" marR="0" lvl="1" indent="-32766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evidence for all criteria in the category and adequate evidence for at least 5 criteria, including A</a:t>
            </a:r>
          </a:p>
          <a:p>
            <a:pPr marL="640080" marR="0" lvl="1" indent="-32766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Adequate evidence for at least three criteria in the category</a:t>
            </a:r>
          </a:p>
          <a:p>
            <a:pPr marL="640080" marR="0" lvl="1" indent="-327660" algn="l" rtl="0">
              <a:spcBef>
                <a:spcPts val="550"/>
              </a:spcBef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Adequate evidence for no more than 2 criteria in the category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P 3.0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Application>Microsoft Office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Questrial</vt:lpstr>
      <vt:lpstr>Noto Sans Symbols</vt:lpstr>
      <vt:lpstr>Arial</vt:lpstr>
      <vt:lpstr>Calibri</vt:lpstr>
      <vt:lpstr>Merriweather Sans</vt:lpstr>
      <vt:lpstr>EQuIP 3.0</vt:lpstr>
      <vt:lpstr>PowerPoint Presentation</vt:lpstr>
      <vt:lpstr>Module 8: Instructional Supports</vt:lpstr>
      <vt:lpstr>Instructional Supports</vt:lpstr>
      <vt:lpstr>Lessons or Units</vt:lpstr>
      <vt:lpstr>Longer Lessons or Units</vt:lpstr>
      <vt:lpstr>Response Form, pp 9-10</vt:lpstr>
      <vt:lpstr>Quick Practice</vt:lpstr>
      <vt:lpstr>Debrief</vt:lpstr>
      <vt:lpstr>Let’s Rate the Degree to which the criteria were met for Category II</vt:lpstr>
      <vt:lpstr>Module 8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2</cp:revision>
  <dcterms:modified xsi:type="dcterms:W3CDTF">2017-03-20T10:42:09Z</dcterms:modified>
</cp:coreProperties>
</file>