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5"/>
  </p:notesMasterIdLst>
  <p:sldIdLst>
    <p:sldId id="258" r:id="rId2"/>
    <p:sldId id="259" r:id="rId3"/>
    <p:sldId id="370" r:id="rId4"/>
    <p:sldId id="345" r:id="rId5"/>
    <p:sldId id="260" r:id="rId6"/>
    <p:sldId id="261" r:id="rId7"/>
    <p:sldId id="262" r:id="rId8"/>
    <p:sldId id="263" r:id="rId9"/>
    <p:sldId id="264" r:id="rId10"/>
    <p:sldId id="341" r:id="rId11"/>
    <p:sldId id="342" r:id="rId12"/>
    <p:sldId id="267" r:id="rId13"/>
    <p:sldId id="268" r:id="rId14"/>
    <p:sldId id="346" r:id="rId15"/>
    <p:sldId id="271" r:id="rId16"/>
    <p:sldId id="272" r:id="rId17"/>
    <p:sldId id="273" r:id="rId18"/>
    <p:sldId id="274" r:id="rId19"/>
    <p:sldId id="275" r:id="rId20"/>
    <p:sldId id="276" r:id="rId21"/>
    <p:sldId id="278" r:id="rId22"/>
    <p:sldId id="279" r:id="rId23"/>
    <p:sldId id="280" r:id="rId24"/>
    <p:sldId id="281" r:id="rId25"/>
    <p:sldId id="347" r:id="rId26"/>
    <p:sldId id="282" r:id="rId27"/>
    <p:sldId id="283" r:id="rId28"/>
    <p:sldId id="348" r:id="rId29"/>
    <p:sldId id="358" r:id="rId30"/>
    <p:sldId id="359" r:id="rId31"/>
    <p:sldId id="360" r:id="rId32"/>
    <p:sldId id="361" r:id="rId33"/>
    <p:sldId id="362" r:id="rId34"/>
    <p:sldId id="363" r:id="rId35"/>
    <p:sldId id="351" r:id="rId36"/>
    <p:sldId id="366" r:id="rId37"/>
    <p:sldId id="354" r:id="rId38"/>
    <p:sldId id="353" r:id="rId39"/>
    <p:sldId id="355" r:id="rId40"/>
    <p:sldId id="356" r:id="rId41"/>
    <p:sldId id="357" r:id="rId42"/>
    <p:sldId id="352" r:id="rId43"/>
    <p:sldId id="284"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64" r:id="rId57"/>
    <p:sldId id="306" r:id="rId58"/>
    <p:sldId id="307" r:id="rId59"/>
    <p:sldId id="308" r:id="rId60"/>
    <p:sldId id="309" r:id="rId61"/>
    <p:sldId id="310" r:id="rId62"/>
    <p:sldId id="373" r:id="rId63"/>
    <p:sldId id="372" r:id="rId64"/>
    <p:sldId id="315" r:id="rId65"/>
    <p:sldId id="316" r:id="rId66"/>
    <p:sldId id="317" r:id="rId67"/>
    <p:sldId id="374" r:id="rId68"/>
    <p:sldId id="375" r:id="rId69"/>
    <p:sldId id="336" r:id="rId70"/>
    <p:sldId id="343" r:id="rId71"/>
    <p:sldId id="332" r:id="rId72"/>
    <p:sldId id="377" r:id="rId73"/>
    <p:sldId id="369"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 clrIdx="0"/>
  <p:cmAuthor id="2" name="Iram Shaikh" initials="IS" lastIdx="1" clrIdx="1">
    <p:extLst/>
  </p:cmAuthor>
  <p:cmAuthor id="3" name="Iram Shaikh" initials="IS [2]" lastIdx="1" clrIdx="2">
    <p:extLst/>
  </p:cmAuthor>
  <p:cmAuthor id="4" name="Iram Shaikh" initials="IS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C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5" autoAdjust="0"/>
    <p:restoredTop sz="62924" autoAdjust="0"/>
  </p:normalViewPr>
  <p:slideViewPr>
    <p:cSldViewPr snapToGrid="0">
      <p:cViewPr varScale="1">
        <p:scale>
          <a:sx n="41" d="100"/>
          <a:sy n="41" d="100"/>
        </p:scale>
        <p:origin x="372" y="54"/>
      </p:cViewPr>
      <p:guideLst/>
    </p:cSldViewPr>
  </p:slideViewPr>
  <p:outlineViewPr>
    <p:cViewPr>
      <p:scale>
        <a:sx n="33" d="100"/>
        <a:sy n="33" d="100"/>
      </p:scale>
      <p:origin x="0" y="-4588"/>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0FBED-EA30-428F-8BCB-4DDE831BC8C9}" type="datetimeFigureOut">
              <a:rPr lang="en-US" smtClean="0"/>
              <a:t>4/11/2018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6435A-B79D-4125-A84A-60CACF26A778}" type="slidenum">
              <a:rPr lang="en-US" smtClean="0"/>
              <a:t>‹#›</a:t>
            </a:fld>
            <a:endParaRPr lang="en-US"/>
          </a:p>
        </p:txBody>
      </p:sp>
    </p:spTree>
    <p:extLst>
      <p:ext uri="{BB962C8B-B14F-4D97-AF65-F5344CB8AC3E}">
        <p14:creationId xmlns:p14="http://schemas.microsoft.com/office/powerpoint/2010/main" val="389217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dU0OqVDl7k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nstacommunities.org/blog/2014/04/25/equip/"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Facilitator Notes: </a:t>
            </a:r>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a:p>
        </p:txBody>
      </p:sp>
    </p:spTree>
    <p:extLst>
      <p:ext uri="{BB962C8B-B14F-4D97-AF65-F5344CB8AC3E}">
        <p14:creationId xmlns:p14="http://schemas.microsoft.com/office/powerpoint/2010/main" val="176394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dirty="0"/>
              <a:t>The next few slides (slides 9-12) walk participants through the basics of what PEEC is and how they will be using PEEC.</a:t>
            </a: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endParaRPr lang="en-US" sz="1200" b="0" i="0" u="none" strike="noStrike" kern="1200" dirty="0">
              <a:solidFill>
                <a:schemeClr val="tx1"/>
              </a:solidFill>
              <a:effectLst/>
              <a:latin typeface="+mn-lt"/>
              <a:ea typeface="+mn-ea"/>
              <a:cs typeface="+mn-cs"/>
            </a:endParaRPr>
          </a:p>
          <a:p>
            <a:pPr marL="171450" indent="-171450" rtl="0">
              <a:buFontTx/>
              <a:buChar char="-"/>
            </a:pPr>
            <a:r>
              <a:rPr lang="en-US" sz="1200" b="0" i="0" u="none" strike="noStrike" kern="1200" dirty="0">
                <a:solidFill>
                  <a:schemeClr val="tx1"/>
                </a:solidFill>
                <a:effectLst/>
                <a:latin typeface="+mn-lt"/>
                <a:ea typeface="+mn-ea"/>
                <a:cs typeface="+mn-cs"/>
              </a:rPr>
              <a:t>How can we evaluate whether instructional materials programs are designed for the NGSS</a:t>
            </a:r>
            <a:r>
              <a:rPr lang="en-US" sz="1200" b="0" i="0" u="none" strike="noStrike" kern="1200" baseline="0" dirty="0">
                <a:solidFill>
                  <a:schemeClr val="tx1"/>
                </a:solidFill>
                <a:effectLst/>
                <a:latin typeface="+mn-lt"/>
                <a:ea typeface="+mn-ea"/>
                <a:cs typeface="+mn-cs"/>
              </a:rPr>
              <a:t> and truly reflect the innovations?</a:t>
            </a:r>
          </a:p>
          <a:p>
            <a:pPr marL="171450" indent="-171450" rtl="0">
              <a:buFontTx/>
              <a:buChar char="-"/>
            </a:pPr>
            <a:r>
              <a:rPr lang="en-US" sz="1200" b="0" i="0" u="none" strike="noStrike" kern="1200" baseline="0" dirty="0">
                <a:solidFill>
                  <a:schemeClr val="tx1"/>
                </a:solidFill>
                <a:effectLst/>
                <a:latin typeface="+mn-lt"/>
                <a:ea typeface="+mn-ea"/>
                <a:cs typeface="+mn-cs"/>
              </a:rPr>
              <a:t>One of the resources available to us is PEEC which is short for Primary Evaluation of Essential Criteria for NGSS Instructional Materials Design.</a:t>
            </a:r>
            <a:endParaRPr lang="en-US" sz="1200" b="0" i="0" u="none" strike="noStrike" kern="1200" dirty="0">
              <a:solidFill>
                <a:schemeClr val="tx1"/>
              </a:solidFill>
              <a:effectLst/>
              <a:latin typeface="+mn-lt"/>
              <a:ea typeface="+mn-ea"/>
              <a:cs typeface="+mn-cs"/>
            </a:endParaRPr>
          </a:p>
          <a:p>
            <a:pPr marL="171450" indent="-171450" rtl="0">
              <a:buFontTx/>
              <a:buChar char="-"/>
            </a:pPr>
            <a:r>
              <a:rPr lang="en-US" sz="1200" b="0" i="0" u="none" strike="noStrike" kern="1200" dirty="0">
                <a:solidFill>
                  <a:schemeClr val="tx1"/>
                </a:solidFill>
                <a:effectLst/>
                <a:latin typeface="+mn-lt"/>
                <a:ea typeface="+mn-ea"/>
                <a:cs typeface="+mn-cs"/>
              </a:rPr>
              <a:t>PEEC is a</a:t>
            </a:r>
            <a:r>
              <a:rPr lang="en-US" sz="1200" b="0" i="0" u="none" strike="noStrike" kern="1200" baseline="0" dirty="0">
                <a:solidFill>
                  <a:schemeClr val="tx1"/>
                </a:solidFill>
                <a:effectLst/>
                <a:latin typeface="+mn-lt"/>
                <a:ea typeface="+mn-ea"/>
                <a:cs typeface="+mn-cs"/>
              </a:rPr>
              <a:t> process that </a:t>
            </a:r>
            <a:r>
              <a:rPr lang="en-US" sz="1200" b="0" i="0" u="none" strike="noStrike" kern="1200" dirty="0">
                <a:solidFill>
                  <a:schemeClr val="tx1"/>
                </a:solidFill>
                <a:effectLst/>
                <a:latin typeface="+mn-lt"/>
                <a:ea typeface="+mn-ea"/>
                <a:cs typeface="+mn-cs"/>
              </a:rPr>
              <a:t>can be used by educators to evaluate the NGSS design of</a:t>
            </a:r>
            <a:r>
              <a:rPr lang="en-US" sz="1200" b="0" i="0" u="none" strike="noStrike" kern="1200" baseline="0" dirty="0">
                <a:solidFill>
                  <a:schemeClr val="tx1"/>
                </a:solidFill>
                <a:effectLst/>
                <a:latin typeface="+mn-lt"/>
                <a:ea typeface="+mn-ea"/>
                <a:cs typeface="+mn-cs"/>
              </a:rPr>
              <a:t> instructional materials programs. The programs being evaluated can be of a variety of digital and print formats. They can include </a:t>
            </a:r>
            <a:r>
              <a:rPr lang="en-US" sz="1200" b="0" i="0" u="none" strike="noStrike" kern="1200" dirty="0">
                <a:solidFill>
                  <a:schemeClr val="tx1"/>
                </a:solidFill>
                <a:effectLst/>
                <a:latin typeface="+mn-lt"/>
                <a:ea typeface="+mn-ea"/>
                <a:cs typeface="+mn-cs"/>
              </a:rPr>
              <a:t>textbooks as well as comprehensive science instructional materials programs designed to include different units, kits, modules, textbooks, textbook series, or web-based instructional materials, including open educational resources.</a:t>
            </a:r>
          </a:p>
          <a:p>
            <a:pPr marL="171450" indent="-171450" rtl="0">
              <a:buFontTx/>
              <a:buChar char="-"/>
            </a:pPr>
            <a:r>
              <a:rPr lang="en-US" sz="1200" b="0" i="0" u="none" strike="noStrike" kern="1200" dirty="0">
                <a:solidFill>
                  <a:schemeClr val="tx1"/>
                </a:solidFill>
                <a:effectLst/>
                <a:latin typeface="+mn-lt"/>
                <a:ea typeface="+mn-ea"/>
                <a:cs typeface="+mn-cs"/>
              </a:rPr>
              <a:t>By</a:t>
            </a:r>
            <a:r>
              <a:rPr lang="en-US" sz="1200" b="0" i="0" u="none" strike="noStrike" kern="1200" baseline="0" dirty="0">
                <a:solidFill>
                  <a:schemeClr val="tx1"/>
                </a:solidFill>
                <a:effectLst/>
                <a:latin typeface="+mn-lt"/>
                <a:ea typeface="+mn-ea"/>
                <a:cs typeface="+mn-cs"/>
              </a:rPr>
              <a:t> using a process that describes the innovations of the NGSS, we are avoiding the “</a:t>
            </a:r>
            <a:r>
              <a:rPr lang="en-US" sz="1200" b="0" i="0" u="none" strike="noStrike" kern="1200" dirty="0">
                <a:solidFill>
                  <a:schemeClr val="tx1"/>
                </a:solidFill>
                <a:effectLst/>
                <a:latin typeface="+mn-lt"/>
                <a:ea typeface="+mn-ea"/>
                <a:cs typeface="+mn-cs"/>
              </a:rPr>
              <a:t>We are already doing NGSS; we’ll just put a new label on the textbook” problem.</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A666435A-B79D-4125-A84A-60CACF26A778}" type="slidenum">
              <a:rPr lang="en-US" smtClean="0"/>
              <a:t>10</a:t>
            </a:fld>
            <a:endParaRPr lang="en-US"/>
          </a:p>
        </p:txBody>
      </p:sp>
    </p:spTree>
    <p:extLst>
      <p:ext uri="{BB962C8B-B14F-4D97-AF65-F5344CB8AC3E}">
        <p14:creationId xmlns:p14="http://schemas.microsoft.com/office/powerpoint/2010/main" val="403180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dirty="0"/>
              <a:t>The next few slides (slides 9-12) walk participants through the basics of what PEEC is and how they will be using PEEC.</a:t>
            </a:r>
            <a:endParaRPr lang="en-US" b="1" u="none" dirty="0"/>
          </a:p>
          <a:p>
            <a:endParaRPr lang="en-US" b="1" u="none" dirty="0"/>
          </a:p>
          <a:p>
            <a:r>
              <a:rPr lang="en-US" b="1" u="none" dirty="0"/>
              <a:t>Talking Points:</a:t>
            </a:r>
            <a:endParaRPr lang="en-US"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main goal of PEEC is twofold.</a:t>
            </a:r>
            <a:r>
              <a:rPr lang="en-US" baseline="0" dirty="0"/>
              <a:t> Curriculum </a:t>
            </a:r>
            <a:r>
              <a:rPr lang="en-US" dirty="0"/>
              <a:t>developers can use PEEC to more easily create and refine instructional materials</a:t>
            </a:r>
            <a:r>
              <a:rPr lang="en-US" baseline="0" dirty="0"/>
              <a:t> for the NGSS</a:t>
            </a:r>
            <a:r>
              <a:rPr lang="en-US" dirty="0"/>
              <a:t>, and to do so knowing that their efforts are focused on the same innovations that schools, districts, and states will be using to select instructional materials for use.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PEEC can </a:t>
            </a:r>
            <a:r>
              <a:rPr lang="en-US" baseline="0" dirty="0"/>
              <a:t>also help educators determine how well the instructional materials under consideration for adoption have been designed for the NGSS.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66435A-B79D-4125-A84A-60CACF26A778}" type="slidenum">
              <a:rPr lang="en-US" smtClean="0"/>
              <a:t>11</a:t>
            </a:fld>
            <a:endParaRPr lang="en-US"/>
          </a:p>
        </p:txBody>
      </p:sp>
    </p:spTree>
    <p:extLst>
      <p:ext uri="{BB962C8B-B14F-4D97-AF65-F5344CB8AC3E}">
        <p14:creationId xmlns:p14="http://schemas.microsoft.com/office/powerpoint/2010/main" val="6202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Facilitator Notes:</a:t>
            </a:r>
            <a:endParaRPr lang="en-US" b="0" u="none" dirty="0"/>
          </a:p>
          <a:p>
            <a:pPr marL="171450" indent="-171450">
              <a:buFontTx/>
              <a:buChar char="-"/>
            </a:pPr>
            <a:r>
              <a:rPr lang="en-US" b="0" u="none" dirty="0"/>
              <a:t>The purpose of</a:t>
            </a:r>
            <a:r>
              <a:rPr lang="en-US" b="0" u="none" baseline="0" dirty="0"/>
              <a:t> the professional learning and which of the three phases of the PEEC process you include will vary depending on the steps that you have to follow for instructional materials selection and adoption in your district. The points provided are the general points of what PEEC is designed to do and the talking points and slide points should be altered to specifically reflect the goals of your professional learning.</a:t>
            </a:r>
            <a:endParaRPr lang="en-US" b="0" u="none" dirty="0"/>
          </a:p>
          <a:p>
            <a:endParaRPr lang="en-US" b="1" u="sng" dirty="0"/>
          </a:p>
          <a:p>
            <a:r>
              <a:rPr lang="en-US" b="1" u="none" dirty="0"/>
              <a:t>Talking Points: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We will use PEEC to guide the selection of high quality NGSS instructional materials. The criteria in PEEC will help us focus on the innovations</a:t>
            </a:r>
            <a:r>
              <a:rPr lang="en-US" baseline="0" dirty="0"/>
              <a:t> within the NGSS as we evaluate the submitted instructional materials.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Ultimately we want to be able to answer the question </a:t>
            </a:r>
            <a:r>
              <a:rPr lang="en-US" dirty="0"/>
              <a:t>“How thoroughly are these science instructional materials programs designed for the NGSS?”</a:t>
            </a:r>
          </a:p>
          <a:p>
            <a:pPr marL="0" indent="0">
              <a:buFontTx/>
              <a:buNone/>
            </a:pPr>
            <a:endParaRPr lang="en-US" dirty="0"/>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12</a:t>
            </a:fld>
            <a:endParaRPr lang="en-US"/>
          </a:p>
        </p:txBody>
      </p:sp>
    </p:spTree>
    <p:extLst>
      <p:ext uri="{BB962C8B-B14F-4D97-AF65-F5344CB8AC3E}">
        <p14:creationId xmlns:p14="http://schemas.microsoft.com/office/powerpoint/2010/main" val="1628090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77500" lnSpcReduction="20000"/>
          </a:bodyPr>
          <a:lstStyle/>
          <a:p>
            <a:r>
              <a:rPr lang="en-US" b="1" u="none" dirty="0"/>
              <a:t>Facilitator Notes:</a:t>
            </a:r>
          </a:p>
          <a:p>
            <a:pPr marL="171450" indent="-171450">
              <a:buFontTx/>
              <a:buChar char="-"/>
            </a:pPr>
            <a:r>
              <a:rPr lang="en-US" b="0" u="none" dirty="0"/>
              <a:t>The purpose of</a:t>
            </a:r>
            <a:r>
              <a:rPr lang="en-US" b="0" u="none" baseline="0" dirty="0"/>
              <a:t> the professional learning and which of the three phases of the PEEC process you include will vary depending on the steps that you have to follow for instructional materials selection and adoption in your district. It is recommended that the leadership team complete the prescreen before the entire group convenes to complete the unit evaluation and program level evaluation. This guide is structured to represent this recommended option. However, for information about other ways to structure the professional learning, please see the </a:t>
            </a:r>
            <a:r>
              <a:rPr lang="en-US" b="0" i="1" u="none" baseline="0" dirty="0"/>
              <a:t>Considerations Section </a:t>
            </a:r>
            <a:r>
              <a:rPr lang="en-US" b="0" i="0" u="none" baseline="0" dirty="0"/>
              <a:t>of the</a:t>
            </a:r>
            <a:r>
              <a:rPr lang="en-US" b="0" u="none" baseline="0" dirty="0"/>
              <a:t> </a:t>
            </a:r>
            <a:r>
              <a:rPr lang="en-US" b="0" i="1" u="none" baseline="0" dirty="0"/>
              <a:t>PEEC Professional Learning Facilitator’s Guide </a:t>
            </a:r>
            <a:r>
              <a:rPr lang="en-US" b="0" i="0" u="none" baseline="0" dirty="0"/>
              <a:t>document.</a:t>
            </a:r>
            <a:endParaRPr lang="en-US" sz="1200" b="0" i="0" u="none" baseline="0" dirty="0"/>
          </a:p>
          <a:p>
            <a:pPr marL="171450" indent="-171450">
              <a:buFontTx/>
              <a:buChar char="-"/>
            </a:pPr>
            <a:r>
              <a:rPr lang="en-US" sz="1050" b="0" i="0" u="none" baseline="0" dirty="0"/>
              <a:t>This slide is an opportunity to introduce participants to the entire PEEC process, to provide brief descriptions of each phase, and also to inform them what phases they will be participating in and over which days. Your talking points should be modified to reflect these points.</a:t>
            </a:r>
          </a:p>
          <a:p>
            <a:endParaRPr lang="en-US" b="1" u="sng" dirty="0"/>
          </a:p>
          <a:p>
            <a:r>
              <a:rPr lang="en-US" b="1" u="none" dirty="0"/>
              <a:t>Talking Points:</a:t>
            </a:r>
          </a:p>
          <a:p>
            <a:pPr marL="171450" indent="-171450">
              <a:buFontTx/>
              <a:buChar char="-"/>
            </a:pPr>
            <a:r>
              <a:rPr lang="en-US" sz="1200" b="0" i="0" u="none" strike="noStrike" kern="1200" dirty="0">
                <a:solidFill>
                  <a:schemeClr val="tx1"/>
                </a:solidFill>
                <a:effectLst/>
                <a:latin typeface="+mn-lt"/>
                <a:ea typeface="+mn-ea"/>
                <a:cs typeface="+mn-cs"/>
              </a:rPr>
              <a:t>PEEC is a</a:t>
            </a:r>
            <a:r>
              <a:rPr lang="en-US" sz="1200" b="0" i="0" u="none" strike="noStrike" kern="1200" baseline="0" dirty="0">
                <a:solidFill>
                  <a:schemeClr val="tx1"/>
                </a:solidFill>
                <a:effectLst/>
                <a:latin typeface="+mn-lt"/>
                <a:ea typeface="+mn-ea"/>
                <a:cs typeface="+mn-cs"/>
              </a:rPr>
              <a:t> process that </a:t>
            </a:r>
            <a:r>
              <a:rPr lang="en-US" sz="1200" b="0" i="0" u="none" strike="noStrike" kern="1200" dirty="0">
                <a:solidFill>
                  <a:schemeClr val="tx1"/>
                </a:solidFill>
                <a:effectLst/>
                <a:latin typeface="+mn-lt"/>
                <a:ea typeface="+mn-ea"/>
                <a:cs typeface="+mn-cs"/>
              </a:rPr>
              <a:t>can be used by educators to evaluate the NGSS design of</a:t>
            </a:r>
            <a:r>
              <a:rPr lang="en-US" sz="1200" b="0" i="0" u="none" strike="noStrike" kern="1200" baseline="0" dirty="0">
                <a:solidFill>
                  <a:schemeClr val="tx1"/>
                </a:solidFill>
                <a:effectLst/>
                <a:latin typeface="+mn-lt"/>
                <a:ea typeface="+mn-ea"/>
                <a:cs typeface="+mn-cs"/>
              </a:rPr>
              <a:t> instructional materials programs. </a:t>
            </a:r>
            <a:r>
              <a:rPr lang="en-US" baseline="0" dirty="0"/>
              <a:t>The PEEC evaluation process involves three successive phases: first the prescreen, then the unit evaluation, and lastly the program level evaluation.</a:t>
            </a:r>
          </a:p>
          <a:p>
            <a:pPr marL="171450" indent="-171450">
              <a:buFontTx/>
              <a:buChar char="-"/>
            </a:pPr>
            <a:r>
              <a:rPr lang="en-US" baseline="0" dirty="0"/>
              <a:t>The first phase, the prescreen, focuses on a small number of criteria that should be readily-apparent in instructional materials designed for the NGSS. This allows those selecting materials to take a relatively quick look at a wide range of materials and narrow the number of programs worthy of a closer look.</a:t>
            </a:r>
          </a:p>
          <a:p>
            <a:pPr marL="171450" indent="-171450">
              <a:buFontTx/>
              <a:buChar char="-"/>
            </a:pPr>
            <a:r>
              <a:rPr lang="en-US" baseline="0" dirty="0"/>
              <a:t>If the prescreen of the materials indicates that there is at least the potential they are designed for the NGSS, they are put through the second phase of the PEEC process. The second phase uses the </a:t>
            </a:r>
            <a:r>
              <a:rPr lang="en-US" baseline="0" dirty="0" err="1"/>
              <a:t>EQuIP</a:t>
            </a:r>
            <a:r>
              <a:rPr lang="en-US" baseline="0" dirty="0"/>
              <a:t> Rubric for Science as a sampling tool to evaluate a unit of instruction for evidence it is designed for the NGSS.</a:t>
            </a:r>
          </a:p>
          <a:p>
            <a:pPr marL="171450" indent="-171450">
              <a:buFontTx/>
              <a:buChar char="-"/>
            </a:pPr>
            <a:r>
              <a:rPr lang="en-US" baseline="0" dirty="0"/>
              <a:t>For materials that successfully complete the second phase, the third and final phase of the PEEC process evaluates the evidence that the NGSS innovations are embedded across the entire instructional materials program. </a:t>
            </a:r>
          </a:p>
          <a:p>
            <a:pPr marL="171450" indent="-171450">
              <a:buFontTx/>
              <a:buChar char="-"/>
            </a:pPr>
            <a:r>
              <a:rPr lang="en-US" baseline="0" dirty="0"/>
              <a:t>The leadership team has already applied the PEEC Prescreen process to the instructional materials programs and has narrowed the list of materials that will be evaluated in Phase 2. In Sessions 2 and 3, you will be using Phase 2 and 3 of the PEEC process to determine whether the programs show evidence of NGSS design.</a:t>
            </a:r>
            <a:endParaRPr lang="en-US" i="1" baseline="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13</a:t>
            </a:fld>
            <a:endParaRPr lang="en-US"/>
          </a:p>
        </p:txBody>
      </p:sp>
    </p:spTree>
    <p:extLst>
      <p:ext uri="{BB962C8B-B14F-4D97-AF65-F5344CB8AC3E}">
        <p14:creationId xmlns:p14="http://schemas.microsoft.com/office/powerpoint/2010/main" val="407808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dirty="0"/>
              <a:t>Before participants</a:t>
            </a:r>
            <a:r>
              <a:rPr lang="en-US" b="0" u="none" baseline="0" dirty="0"/>
              <a:t> begin to dig into the evaluation of instructional materials program using the PEEC criteria, it is important that they understand the criteria and what the criteria are based on </a:t>
            </a:r>
            <a:r>
              <a:rPr lang="mr-IN" b="0" u="none" baseline="0" dirty="0"/>
              <a:t>–</a:t>
            </a:r>
            <a:r>
              <a:rPr lang="en-US" b="0" u="none" baseline="0" dirty="0"/>
              <a:t> the NGSS Innovations. Instead of frontloading information about all five of the NGSS Innovations and overwhelming participants with a lot of information, this professional learning introduces and builds understanding of each Innovation as it is needed for the PEEC process. This part of the professional learning (Leadership Team Planning Session) along with Session One, focus on making sure participants understand the first two Innovations: three-dimensional learning, and explaining phenomena or designing solutions. Session Two of the professional learning introduces and explains the remaining three Innovations and also reinforces understanding of Innovations 1 and 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Participants will build an understanding of Innovations 1 and 2 by first engaging in an immersion activity as students and then by dissecting the activity for evidence of the Innovations as a teacher. By experiencing an activity both as a student and a teacher, participants will be able to see how three-dimensional learning looks like from both sides of the classroom, resulting in a stronger understanding than just reading an activity.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If participants are already not sitting in groups (preferably of four to six), then they should rearrange into groups for the immersion activity.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u="none" dirty="0"/>
          </a:p>
          <a:p>
            <a:r>
              <a:rPr lang="en-US" b="1" u="none" dirty="0"/>
              <a:t>Talking Points:</a:t>
            </a:r>
            <a:endParaRPr lang="en-US" b="0" u="none"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Before we begin prescreening materials, we will need to ensure that we all have the same understanding of the NGSS Innovations, because they are critical pieces of the criteria found in PEEC.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We will begin to build our understanding by digging into three-dimensional learning. You will take part in an immersion activity as students to experience three-dimensional learning.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Our goal is for you to be able to explain what three-dimensional learning is and what evidence for it looks like in an activity.</a:t>
            </a:r>
          </a:p>
          <a:p>
            <a:endParaRPr lang="en-US" i="1" dirty="0"/>
          </a:p>
        </p:txBody>
      </p:sp>
      <p:sp>
        <p:nvSpPr>
          <p:cNvPr id="4" name="Slide Number Placeholder 3"/>
          <p:cNvSpPr>
            <a:spLocks noGrp="1"/>
          </p:cNvSpPr>
          <p:nvPr>
            <p:ph type="sldNum" sz="quarter" idx="10"/>
          </p:nvPr>
        </p:nvSpPr>
        <p:spPr/>
        <p:txBody>
          <a:bodyPr/>
          <a:lstStyle/>
          <a:p>
            <a:fld id="{A666435A-B79D-4125-A84A-60CACF26A778}" type="slidenum">
              <a:rPr lang="en-US" smtClean="0"/>
              <a:t>14</a:t>
            </a:fld>
            <a:endParaRPr lang="en-US"/>
          </a:p>
        </p:txBody>
      </p:sp>
    </p:spTree>
    <p:extLst>
      <p:ext uri="{BB962C8B-B14F-4D97-AF65-F5344CB8AC3E}">
        <p14:creationId xmlns:p14="http://schemas.microsoft.com/office/powerpoint/2010/main" val="609751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The goals for this activity: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participants will build a common understanding of NGSS Innovation 1 (phenomena/problems)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participants will build a common understanding of NGSS Innovation 2 (three-dimensional learning)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participants will be able to explain what three-dimensional learning looks like in a classroom</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participants will be able to explain what evidence for three-dimensional learning looks like in an activity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This activity is adapted from the Ambitious Science Teaching’s Sound Energy Unit for Grade 4. Parts of some lessons from this Unit have been used and modified for this professional learning. The original files for this unit can be found at the Ambitious Science Teaching’s website: https://</a:t>
            </a:r>
            <a:r>
              <a:rPr lang="en-US" b="0" u="none" baseline="0" dirty="0" err="1"/>
              <a:t>ambitiousscienceteaching.org</a:t>
            </a:r>
            <a:r>
              <a:rPr lang="en-US" b="0" u="none" baseline="0" dirty="0"/>
              <a:t>/one-curriculum-sound-energy-grade-4/</a:t>
            </a: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lvl="0" indent="-171450">
              <a:buFontTx/>
              <a:buChar char="-"/>
            </a:pPr>
            <a:r>
              <a:rPr lang="en-US" sz="1200" kern="1200" dirty="0">
                <a:solidFill>
                  <a:schemeClr val="tx1"/>
                </a:solidFill>
                <a:effectLst/>
                <a:latin typeface="+mn-lt"/>
                <a:ea typeface="+mn-ea"/>
                <a:cs typeface="+mn-cs"/>
              </a:rPr>
              <a:t>Let’s experience </a:t>
            </a:r>
            <a:r>
              <a:rPr lang="en-US" sz="1200" i="1" kern="1200" dirty="0">
                <a:solidFill>
                  <a:schemeClr val="tx1"/>
                </a:solidFill>
                <a:effectLst/>
                <a:latin typeface="+mn-lt"/>
                <a:ea typeface="+mn-ea"/>
                <a:cs typeface="+mn-cs"/>
              </a:rPr>
              <a:t>figuring out</a:t>
            </a:r>
            <a:r>
              <a:rPr lang="en-US" sz="1200" kern="1200" dirty="0">
                <a:solidFill>
                  <a:schemeClr val="tx1"/>
                </a:solidFill>
                <a:effectLst/>
                <a:latin typeface="+mn-lt"/>
                <a:ea typeface="+mn-ea"/>
                <a:cs typeface="+mn-cs"/>
              </a:rPr>
              <a:t> by engaging in 3-dimensional learning together.</a:t>
            </a:r>
          </a:p>
          <a:p>
            <a:pPr marL="171450" lvl="0" indent="-171450">
              <a:buFontTx/>
              <a:buChar char="-"/>
            </a:pPr>
            <a:r>
              <a:rPr lang="en-US" sz="1200" kern="1200" dirty="0">
                <a:solidFill>
                  <a:schemeClr val="tx1"/>
                </a:solidFill>
                <a:effectLst/>
                <a:latin typeface="+mn-lt"/>
                <a:ea typeface="+mn-ea"/>
                <a:cs typeface="+mn-cs"/>
              </a:rPr>
              <a:t>In this immersion experience into the 3 dimensions, you will be wearing two hats.</a:t>
            </a:r>
          </a:p>
          <a:p>
            <a:pPr marL="171450" lvl="0" indent="-171450">
              <a:buFontTx/>
              <a:buChar char="-"/>
            </a:pPr>
            <a:r>
              <a:rPr lang="en-US" sz="1200" kern="1200" dirty="0">
                <a:solidFill>
                  <a:schemeClr val="tx1"/>
                </a:solidFill>
                <a:effectLst/>
                <a:latin typeface="+mn-lt"/>
                <a:ea typeface="+mn-ea"/>
                <a:cs typeface="+mn-cs"/>
              </a:rPr>
              <a:t>First, we will wear our student hat as we productively struggle with a phenomenon.</a:t>
            </a:r>
          </a:p>
          <a:p>
            <a:pPr marL="171450" lvl="0" indent="-171450">
              <a:buFontTx/>
              <a:buChar char="-"/>
            </a:pPr>
            <a:r>
              <a:rPr lang="en-US" sz="1200" kern="1200" dirty="0">
                <a:solidFill>
                  <a:schemeClr val="tx1"/>
                </a:solidFill>
                <a:effectLst/>
                <a:latin typeface="+mn-lt"/>
                <a:ea typeface="+mn-ea"/>
                <a:cs typeface="+mn-cs"/>
              </a:rPr>
              <a:t>Second, we will put on our teacher hat, and look for evidence of student thinking and learning in student products.</a:t>
            </a:r>
          </a:p>
          <a:p>
            <a:pPr marL="171450" lvl="0" indent="-171450">
              <a:buFontTx/>
              <a:buChar char="-"/>
            </a:pPr>
            <a:r>
              <a:rPr lang="en-US" sz="1200" kern="1200" baseline="0" dirty="0">
                <a:solidFill>
                  <a:schemeClr val="tx1"/>
                </a:solidFill>
                <a:effectLst/>
                <a:latin typeface="+mn-lt"/>
                <a:ea typeface="+mn-ea"/>
                <a:cs typeface="+mn-cs"/>
              </a:rPr>
              <a:t>Examining the three dimensions from both the creation and evaluation perspective will deepen our understanding of how students build an understanding that they can use to explain the world.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15</a:t>
            </a:fld>
            <a:endParaRPr lang="en-US"/>
          </a:p>
        </p:txBody>
      </p:sp>
    </p:spTree>
    <p:extLst>
      <p:ext uri="{BB962C8B-B14F-4D97-AF65-F5344CB8AC3E}">
        <p14:creationId xmlns:p14="http://schemas.microsoft.com/office/powerpoint/2010/main" val="372023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7" name="Shape 34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dirty="0">
                <a:solidFill>
                  <a:schemeClr val="dk1"/>
                </a:solidFill>
                <a:latin typeface="+mn-lt"/>
                <a:ea typeface="Calibri"/>
                <a:cs typeface="Calibri"/>
                <a:sym typeface="Calibri"/>
              </a:rPr>
              <a:t>This</a:t>
            </a:r>
            <a:r>
              <a:rPr lang="en-US" sz="1200" b="0" i="0" u="none" strike="noStrike" cap="none" baseline="0" dirty="0">
                <a:solidFill>
                  <a:schemeClr val="dk1"/>
                </a:solidFill>
                <a:latin typeface="+mn-lt"/>
                <a:ea typeface="Calibri"/>
                <a:cs typeface="Calibri"/>
                <a:sym typeface="Calibri"/>
              </a:rPr>
              <a:t> slide will give participants a common experience for the phenomenon that anchors the immersion activity.</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baseline="0" dirty="0">
                <a:solidFill>
                  <a:schemeClr val="dk1"/>
                </a:solidFill>
                <a:latin typeface="+mn-lt"/>
                <a:ea typeface="Calibri"/>
                <a:cs typeface="Calibri"/>
                <a:sym typeface="Calibri"/>
              </a:rPr>
              <a:t>After participants watch the video alone, they then turn and talk with a neighbor and the video is replayed.</a:t>
            </a:r>
            <a:endParaRPr lang="en-US"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SzPct val="25000"/>
              <a:buFontTx/>
              <a:buChar char="-"/>
            </a:pPr>
            <a:r>
              <a:rPr lang="en-US" sz="1200" b="0" i="0" u="none" strike="noStrike" cap="none" dirty="0">
                <a:latin typeface="Calibri"/>
                <a:ea typeface="Calibri"/>
                <a:cs typeface="Calibri"/>
                <a:sym typeface="Calibri"/>
              </a:rPr>
              <a:t>The video URLs</a:t>
            </a:r>
            <a:r>
              <a:rPr lang="en-US" sz="1200" b="0" i="0" u="none" strike="noStrike" cap="none" baseline="0" dirty="0">
                <a:latin typeface="Calibri"/>
                <a:ea typeface="Calibri"/>
                <a:cs typeface="Calibri"/>
                <a:sym typeface="Calibri"/>
              </a:rPr>
              <a:t> hyperlinked in this video are:</a:t>
            </a: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dirty="0">
                <a:latin typeface="Calibri"/>
                <a:ea typeface="Calibri"/>
                <a:cs typeface="Calibri"/>
                <a:sym typeface="Calibri"/>
              </a:rPr>
              <a:t>Singer Shattering Glass: </a:t>
            </a:r>
            <a:r>
              <a:rPr lang="en-US" sz="1200" b="0" i="0" u="none" strike="noStrike" cap="none" dirty="0">
                <a:latin typeface="+mn-lt"/>
                <a:ea typeface="Calibri"/>
                <a:cs typeface="Calibri"/>
                <a:sym typeface="Calibri"/>
              </a:rPr>
              <a:t>https://</a:t>
            </a:r>
            <a:r>
              <a:rPr lang="en-US" sz="1200" b="0" i="0" u="none" strike="noStrike" cap="none" dirty="0" err="1">
                <a:latin typeface="+mn-lt"/>
                <a:ea typeface="Calibri"/>
                <a:cs typeface="Calibri"/>
                <a:sym typeface="Calibri"/>
              </a:rPr>
              <a:t>www.youtube.com</a:t>
            </a:r>
            <a:r>
              <a:rPr lang="en-US" sz="1200" b="0" i="0" u="none" strike="noStrike" cap="none" dirty="0">
                <a:latin typeface="+mn-lt"/>
                <a:ea typeface="Calibri"/>
                <a:cs typeface="Calibri"/>
                <a:sym typeface="Calibri"/>
              </a:rPr>
              <a:t>/</a:t>
            </a:r>
            <a:r>
              <a:rPr lang="en-US" sz="1200" b="0" i="0" u="none" strike="noStrike" cap="none" dirty="0" err="1">
                <a:latin typeface="+mn-lt"/>
                <a:ea typeface="Calibri"/>
                <a:cs typeface="Calibri"/>
                <a:sym typeface="Calibri"/>
              </a:rPr>
              <a:t>watch?v</a:t>
            </a:r>
            <a:r>
              <a:rPr lang="en-US" sz="1200" b="0" i="0" u="none" strike="noStrike" cap="none" dirty="0">
                <a:latin typeface="+mn-lt"/>
                <a:ea typeface="Calibri"/>
                <a:cs typeface="Calibri"/>
                <a:sym typeface="Calibri"/>
              </a:rPr>
              <a:t>=10lWpHyN0Ok</a:t>
            </a:r>
          </a:p>
          <a:p>
            <a:pPr marL="628650" marR="0" lvl="1" indent="-171450" algn="l" rtl="0">
              <a:spcBef>
                <a:spcPts val="0"/>
              </a:spcBef>
              <a:spcAft>
                <a:spcPts val="0"/>
              </a:spcAft>
              <a:buSzPct val="25000"/>
              <a:buFontTx/>
              <a:buChar char="-"/>
            </a:pPr>
            <a:r>
              <a:rPr lang="en-US" sz="1200" b="0" i="0" u="none" strike="noStrike" cap="none" dirty="0">
                <a:latin typeface="Calibri"/>
                <a:ea typeface="Calibri"/>
                <a:cs typeface="Calibri"/>
                <a:sym typeface="Calibri"/>
              </a:rPr>
              <a:t>Slow motion view of a glass shattering:</a:t>
            </a:r>
            <a:r>
              <a:rPr lang="en-US" sz="1200" b="0" i="0" u="none" strike="noStrike" cap="none" baseline="0" dirty="0">
                <a:latin typeface="Calibri"/>
                <a:ea typeface="Calibri"/>
                <a:cs typeface="Calibri"/>
                <a:sym typeface="Calibri"/>
              </a:rPr>
              <a:t> </a:t>
            </a:r>
            <a:r>
              <a:rPr lang="en-US" dirty="0">
                <a:hlinkClick r:id="rId3"/>
              </a:rPr>
              <a:t>https://www.youtube.com/watch?v=dU0OqVDl7kc</a:t>
            </a:r>
            <a:endParaRPr lang="en-US" sz="1200" b="0" i="0" u="none" strike="noStrike" cap="none" dirty="0">
              <a:latin typeface="+mn-lt"/>
              <a:cs typeface="Calibri"/>
              <a:sym typeface="Calibri"/>
            </a:endParaRPr>
          </a:p>
          <a:p>
            <a:pPr marL="0" marR="0" lvl="0" indent="0" algn="l" rtl="0">
              <a:spcBef>
                <a:spcPts val="0"/>
              </a:spcBef>
              <a:buSzPct val="25000"/>
              <a:buNone/>
            </a:pPr>
            <a:endParaRPr lang="en-US" sz="1200" b="0" i="0" u="none" strike="noStrike" cap="none"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marR="0" lvl="0" indent="-171450" algn="l" rtl="0">
              <a:spcBef>
                <a:spcPts val="0"/>
              </a:spcBef>
              <a:buSzPct val="25000"/>
              <a:buFontTx/>
              <a:buChar char="-"/>
            </a:pPr>
            <a:r>
              <a:rPr lang="en-US" sz="1200" b="0" i="0" u="none" strike="noStrike" cap="none" dirty="0">
                <a:latin typeface="Calibri"/>
                <a:ea typeface="Calibri"/>
                <a:cs typeface="Calibri"/>
                <a:sym typeface="Calibri"/>
              </a:rPr>
              <a:t>Let’s put on our fourth grade student hats as we all experience</a:t>
            </a:r>
            <a:r>
              <a:rPr lang="en-US" sz="1200" b="0" i="0" u="none" strike="noStrike" cap="none" baseline="0" dirty="0">
                <a:latin typeface="Calibri"/>
                <a:ea typeface="Calibri"/>
                <a:cs typeface="Calibri"/>
                <a:sym typeface="Calibri"/>
              </a:rPr>
              <a:t> this phenomenon. </a:t>
            </a:r>
          </a:p>
          <a:p>
            <a:pPr marL="171450" marR="0" lvl="0" indent="-171450" algn="l" rtl="0">
              <a:spcBef>
                <a:spcPts val="0"/>
              </a:spcBef>
              <a:buSzPct val="25000"/>
              <a:buFontTx/>
              <a:buChar char="-"/>
            </a:pPr>
            <a:r>
              <a:rPr lang="en-US" sz="1200" b="0" i="0" u="none" strike="noStrike" cap="none" baseline="0" dirty="0">
                <a:latin typeface="Calibri"/>
                <a:ea typeface="Calibri"/>
                <a:cs typeface="Calibri"/>
                <a:sym typeface="Calibri"/>
              </a:rPr>
              <a:t>Do not write anything down. At this point, just focus on making detailed observations in your head.</a:t>
            </a:r>
          </a:p>
          <a:p>
            <a:pPr marL="171450" marR="0" lvl="0" indent="-171450" algn="l" rtl="0">
              <a:spcBef>
                <a:spcPts val="0"/>
              </a:spcBef>
              <a:buSzPct val="25000"/>
              <a:buFontTx/>
              <a:buChar char="-"/>
            </a:pPr>
            <a:r>
              <a:rPr lang="en-US" sz="1200" b="0" i="0" u="none" strike="noStrike" cap="none" baseline="0" dirty="0">
                <a:latin typeface="Calibri"/>
                <a:ea typeface="Calibri"/>
                <a:cs typeface="Calibri"/>
                <a:sym typeface="Calibri"/>
              </a:rPr>
              <a:t>After you watch the video clips, you will have time to turn and talk with a neighbor about your observations, and then I will replay the video during that time. </a:t>
            </a:r>
            <a:r>
              <a:rPr lang="en-US" sz="1200" b="0" i="1" u="none" strike="noStrike" cap="none" baseline="0" dirty="0">
                <a:latin typeface="Calibri"/>
                <a:ea typeface="Calibri"/>
                <a:cs typeface="Calibri"/>
                <a:sym typeface="Calibri"/>
              </a:rPr>
              <a:t>[Note to facilitator: Play the videos once. Then allow time for participants to discuss their observations with a neighbor. Play the videos a second time. The next slide has questions that the groups can discuss after watching the videos a second time.]</a:t>
            </a:r>
            <a:endParaRPr lang="en-US" sz="1200" b="0" i="0" u="none" strike="noStrike" cap="none" baseline="0" dirty="0">
              <a:latin typeface="Calibri"/>
              <a:ea typeface="Calibri"/>
              <a:cs typeface="Calibri"/>
              <a:sym typeface="Calibri"/>
            </a:endParaRPr>
          </a:p>
        </p:txBody>
      </p:sp>
      <p:sp>
        <p:nvSpPr>
          <p:cNvPr id="348" name="Shape 348"/>
          <p:cNvSpPr txBox="1">
            <a:spLocks noGrp="1"/>
          </p:cNvSpPr>
          <p:nvPr>
            <p:ph type="sldNum" idx="12"/>
          </p:nvPr>
        </p:nvSpPr>
        <p:spPr>
          <a:xfrm>
            <a:off x="4023092" y="8917421"/>
            <a:ext cx="3077739" cy="46942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fld id="{00000000-1234-1234-1234-123412341234}" type="slidenum">
              <a:rPr lang="en-US" sz="1800" b="0" i="0" u="none" strike="noStrike" cap="none">
                <a:solidFill>
                  <a:srgbClr val="000000"/>
                </a:solidFill>
                <a:latin typeface="Questrial"/>
                <a:ea typeface="Questrial"/>
                <a:cs typeface="Questrial"/>
                <a:sym typeface="Questrial"/>
              </a:rPr>
              <a:t>16</a:t>
            </a:fld>
            <a:endParaRPr lang="en-US" sz="1800" b="0" i="0" u="none" strike="noStrike" cap="none">
              <a:solidFill>
                <a:srgbClr val="000000"/>
              </a:solidFill>
              <a:latin typeface="Questrial"/>
              <a:ea typeface="Questrial"/>
              <a:cs typeface="Questrial"/>
              <a:sym typeface="Questrial"/>
            </a:endParaRPr>
          </a:p>
        </p:txBody>
      </p:sp>
    </p:spTree>
    <p:extLst>
      <p:ext uri="{BB962C8B-B14F-4D97-AF65-F5344CB8AC3E}">
        <p14:creationId xmlns:p14="http://schemas.microsoft.com/office/powerpoint/2010/main" val="820414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marR="0" lvl="0" indent="-171450" algn="l" rtl="0">
              <a:spcBef>
                <a:spcPts val="0"/>
              </a:spcBef>
              <a:buSzPct val="25000"/>
              <a:buFontTx/>
              <a:buChar char="-"/>
            </a:pPr>
            <a:r>
              <a:rPr lang="en-US" sz="1200" b="0" i="0" u="none" strike="noStrike" cap="none" baseline="0" dirty="0">
                <a:latin typeface="+mn-lt"/>
                <a:ea typeface="Calibri"/>
                <a:cs typeface="Calibri"/>
                <a:sym typeface="Calibri"/>
              </a:rPr>
              <a:t>Think about what you saw and heard in the video. Think about what happened at the beginning, the middle, and the end. </a:t>
            </a:r>
          </a:p>
          <a:p>
            <a:pPr marL="171450" lvl="0" indent="-171450">
              <a:spcBef>
                <a:spcPts val="0"/>
              </a:spcBef>
              <a:buFontTx/>
              <a:buChar char="-"/>
            </a:pPr>
            <a:r>
              <a:rPr lang="en-US" dirty="0"/>
              <a:t>In your group, discuss your answers to the</a:t>
            </a:r>
            <a:r>
              <a:rPr lang="en-US" baseline="0" dirty="0"/>
              <a:t> two questions posted on the slide. Remember to think about this from the perspective of a fourth grader! </a:t>
            </a:r>
            <a:r>
              <a:rPr lang="en-US" i="1" baseline="0" dirty="0"/>
              <a:t>[Note to facilitator: Give groups a few minutes to discuss their observations.]</a:t>
            </a:r>
            <a:endParaRPr lang="en-US" baseline="0" dirty="0"/>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349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rtl="0">
              <a:spcBef>
                <a:spcPts val="0"/>
              </a:spcBef>
              <a:spcAft>
                <a:spcPts val="0"/>
              </a:spcAft>
              <a:buSzPct val="25000"/>
              <a:buFontTx/>
              <a:buChar char="-"/>
            </a:pPr>
            <a:r>
              <a:rPr lang="en-US" sz="1200" b="0" i="0" u="none" strike="noStrike" cap="none" dirty="0">
                <a:latin typeface="+mn-lt"/>
                <a:ea typeface="Calibri"/>
                <a:cs typeface="Calibri"/>
                <a:sym typeface="Calibri"/>
              </a:rPr>
              <a:t>As</a:t>
            </a:r>
            <a:r>
              <a:rPr lang="en-US" sz="1200" b="0" i="0" u="none" strike="noStrike" cap="none" baseline="0" dirty="0">
                <a:latin typeface="+mn-lt"/>
                <a:ea typeface="Calibri"/>
                <a:cs typeface="Calibri"/>
                <a:sym typeface="Calibri"/>
              </a:rPr>
              <a:t> groups share their observations with the whole room, record their observations in the first column in the chart on this slide so that everyone can see it. If the groups have internet access, you can set up a google document where everyone can type in their observations. If it is not convenient to type into this table, you can record their observations on chart paper or a white board.</a:t>
            </a:r>
          </a:p>
          <a:p>
            <a:pPr marL="171450" marR="0" lvl="0" indent="-171450" algn="l" rtl="0">
              <a:spcBef>
                <a:spcPts val="0"/>
              </a:spcBef>
              <a:spcAft>
                <a:spcPts val="0"/>
              </a:spcAft>
              <a:buSzPct val="25000"/>
              <a:buFontTx/>
              <a:buChar char="-"/>
            </a:pPr>
            <a:r>
              <a:rPr lang="en-US" sz="1200" b="0" i="0" u="none" strike="noStrike" cap="none" baseline="0" dirty="0">
                <a:latin typeface="+mn-lt"/>
                <a:ea typeface="Calibri"/>
                <a:cs typeface="Calibri"/>
                <a:sym typeface="Calibri"/>
              </a:rPr>
              <a:t>Participants will need blank paper and pens.</a:t>
            </a:r>
            <a:endParaRPr lang="en-US" sz="1200" b="0" i="0" u="none" strike="noStrike" cap="none" dirty="0">
              <a:latin typeface="+mn-lt"/>
              <a:ea typeface="Calibri"/>
              <a:cs typeface="Calibri"/>
              <a:sym typeface="Calibri"/>
            </a:endParaRPr>
          </a:p>
          <a:p>
            <a:pPr marL="171450" marR="0" lvl="0" indent="-171450" algn="l" rtl="0">
              <a:spcBef>
                <a:spcPts val="0"/>
              </a:spcBef>
              <a:spcAft>
                <a:spcPts val="0"/>
              </a:spcAft>
              <a:buSzPct val="25000"/>
              <a:buFontTx/>
              <a:buChar char="-"/>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baseline="0" dirty="0"/>
              <a:t>Let’s have each group share some of their observations. </a:t>
            </a:r>
            <a:r>
              <a:rPr lang="en-US" i="1" baseline="0" dirty="0"/>
              <a:t>[Note to facilitator: Go around to each group and ask each one to share 2-3 observations. Make sure to ask every group, and depending on the number of groups you have, you may go back around again to ask for additional observations. Record observations on this slide (in the first column titled “observations” or on chart paper as participants share them.]</a:t>
            </a:r>
            <a:endParaRPr lang="en-US" baseline="0" dirty="0"/>
          </a:p>
          <a:p>
            <a:pPr marL="171450" lvl="0" indent="-171450">
              <a:spcBef>
                <a:spcPts val="0"/>
              </a:spcBef>
              <a:buFontTx/>
              <a:buChar char="-"/>
            </a:pPr>
            <a:r>
              <a:rPr lang="en-US" baseline="0" dirty="0"/>
              <a:t>Take a blank piece of paper and create a two column chart like the one on this slide. With one column labeled “observations” and the other column labeled “initial ideas and hypotheses.”</a:t>
            </a:r>
          </a:p>
          <a:p>
            <a:pPr marL="171450" lvl="0" indent="-171450">
              <a:spcBef>
                <a:spcPts val="0"/>
              </a:spcBef>
              <a:buFontTx/>
              <a:buChar char="-"/>
            </a:pPr>
            <a:r>
              <a:rPr lang="en-US" baseline="0" dirty="0"/>
              <a:t>Pick one of the initial observations that we recorded on the list. Write it down in the observations column on your piece of paper.</a:t>
            </a:r>
          </a:p>
        </p:txBody>
      </p:sp>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1236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dirty="0"/>
              <a:t>Think about the observation that you just recorded on your paper. Take</a:t>
            </a:r>
            <a:r>
              <a:rPr lang="en-US" baseline="0" dirty="0"/>
              <a:t> a few minutes to think about what caused it to happen and record your thoughts on the second column titled “initial ideas and hypotheses” in your paper. </a:t>
            </a:r>
            <a:r>
              <a:rPr lang="en-US" i="1" baseline="0" dirty="0"/>
              <a:t>[Note to facilitator: Give students a few minutes to quietly think about this on their own.]</a:t>
            </a:r>
            <a:endParaRPr lang="en-US" dirty="0"/>
          </a:p>
          <a:p>
            <a:pPr marL="171450" lvl="0" indent="-171450">
              <a:spcBef>
                <a:spcPts val="0"/>
              </a:spcBef>
              <a:buFontTx/>
              <a:buChar char="-"/>
            </a:pPr>
            <a:r>
              <a:rPr lang="en-US" dirty="0"/>
              <a:t>Talk</a:t>
            </a:r>
            <a:r>
              <a:rPr lang="en-US" baseline="0" dirty="0"/>
              <a:t> to a neighbor about the observation and what you think caused it to happen. Use the sentence stems in your discussion with your neighbor.</a:t>
            </a:r>
            <a:endParaRPr dirty="0"/>
          </a:p>
        </p:txBody>
      </p:sp>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84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Facilitator Notes: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purpose of this session is to bring together a large group of reviewers to evaluate whether instructional materials programs are designed for the NGSS.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Even though, ideally, all participants will have a basic understanding of the NGSS, it is important that they have a common understanding and that there are no misconceptions before they dive into evaluating instructional materials programs. All participants will participate in an immersion activity as students, and then will look for evidence of three-dimensional learning in the activity as teachers. The discussions that emerge from this activity will be a great level-setting opportunity.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leadership team has engaged in this session’s immersion activity during their Leadership Team Planning Session. The team members should help lead the immersion activity and serve as table/group facilitators.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a:t>
            </a:fld>
            <a:endParaRPr lang="en-US"/>
          </a:p>
        </p:txBody>
      </p:sp>
    </p:spTree>
    <p:extLst>
      <p:ext uri="{BB962C8B-B14F-4D97-AF65-F5344CB8AC3E}">
        <p14:creationId xmlns:p14="http://schemas.microsoft.com/office/powerpoint/2010/main" val="420708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You will need to go back to slide 17 so that students can see the list of observations and choose another observation. </a:t>
            </a: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t>[Note</a:t>
            </a:r>
            <a:r>
              <a:rPr lang="en-US" i="1" baseline="0" dirty="0"/>
              <a:t> to facilitator: If you recorded the class observations on the slide, g</a:t>
            </a:r>
            <a:r>
              <a:rPr lang="en-US" b="0" i="1" u="none" baseline="0" dirty="0"/>
              <a:t>o back to slide 19 so that students can see the list of observations and choose another observation. Then, come back to this slide.]</a:t>
            </a:r>
            <a:endParaRPr lang="en-US" b="1" i="1"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Choose another observation</a:t>
            </a:r>
            <a:r>
              <a:rPr lang="en-US" baseline="0" dirty="0"/>
              <a:t> from the list and think about what caused that to happen. Record your observation and thoughts on your paper. Also think about and record your thoughts about the following questions: What do you predict if the singer is farther away? Or didn’t sing as loud? What happened here? </a:t>
            </a:r>
            <a:r>
              <a:rPr lang="en-US" i="1" baseline="0" dirty="0"/>
              <a:t>[Note to facilitator: Give students a few minutes to quietly think about this on their own.]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Share your thoughts with a partner. </a:t>
            </a:r>
            <a:r>
              <a:rPr lang="en-US" i="1" baseline="0" dirty="0"/>
              <a:t>[Note to facilitator: Give everyone a few minutes to discuss their ideas.]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baseline="0" dirty="0"/>
              <a:t>[Note to facilitator: Go back to slide 17 as students are discussing their thoughts with a partner. You will be asking participants to share out and will record their initial ideas and hypotheses in the second column in slide 17.]</a:t>
            </a:r>
            <a:r>
              <a:rPr lang="en-US" i="0" baseline="0" dirty="0"/>
              <a:t> Let’s go back to our observation chart and record some of your initial thoughts and hypotheses. </a:t>
            </a:r>
            <a:r>
              <a:rPr lang="en-US" i="1" baseline="0" dirty="0"/>
              <a:t>[Note to facilitator: Ask for volunteers to share their ideas or pick on pairs.]</a:t>
            </a:r>
            <a:endParaRPr dirty="0"/>
          </a:p>
        </p:txBody>
      </p:sp>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328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baseline="0" dirty="0">
                <a:latin typeface="+mn-lt"/>
                <a:ea typeface="Calibri"/>
                <a:cs typeface="Calibri"/>
                <a:sym typeface="Calibri"/>
              </a:rPr>
              <a:t>Participants will need a copy of </a:t>
            </a:r>
            <a:r>
              <a:rPr lang="en-US" sz="1200" b="0" i="1" u="none" strike="noStrike" cap="none" baseline="0" dirty="0">
                <a:latin typeface="+mn-lt"/>
                <a:ea typeface="Calibri"/>
                <a:cs typeface="Calibri"/>
                <a:sym typeface="Calibri"/>
              </a:rPr>
              <a:t>Handout 2 </a:t>
            </a:r>
            <a:r>
              <a:rPr lang="mr-IN" sz="1200" b="0" i="1" u="none" strike="noStrike" cap="none" baseline="0" dirty="0">
                <a:latin typeface="+mn-lt"/>
                <a:ea typeface="Calibri"/>
                <a:cs typeface="Calibri"/>
                <a:sym typeface="Calibri"/>
              </a:rPr>
              <a:t>–</a:t>
            </a:r>
            <a:r>
              <a:rPr lang="en-US" sz="1200" b="0" i="0" u="none" strike="noStrike" cap="none" baseline="0" dirty="0">
                <a:latin typeface="+mn-lt"/>
                <a:ea typeface="Calibri"/>
                <a:cs typeface="Calibri"/>
                <a:sym typeface="Calibri"/>
              </a:rPr>
              <a:t> </a:t>
            </a:r>
            <a:r>
              <a:rPr lang="en-US" sz="1200" b="0" i="1" u="none" strike="noStrike" cap="none" baseline="0" dirty="0">
                <a:latin typeface="+mn-lt"/>
                <a:ea typeface="Calibri"/>
                <a:cs typeface="Calibri"/>
                <a:sym typeface="Calibri"/>
              </a:rPr>
              <a:t>Immersion Student Packet. </a:t>
            </a:r>
            <a:r>
              <a:rPr lang="en-US" sz="1200" b="0" i="0" u="none" strike="noStrike" cap="none" baseline="0" dirty="0">
                <a:latin typeface="+mn-lt"/>
                <a:ea typeface="Calibri"/>
                <a:cs typeface="Calibri"/>
                <a:sym typeface="Calibri"/>
              </a:rPr>
              <a:t>Participants will be working on the first page of this handout. </a:t>
            </a:r>
            <a:r>
              <a:rPr lang="en-US" b="0" u="none" baseline="0" dirty="0"/>
              <a:t>This page will be referred to as the ”Initial Model” and it has three columns: “before singing,” “during singing,” and “after singing.” </a:t>
            </a:r>
            <a:endParaRPr lang="en-US" sz="1200" b="0" i="0" u="none" strike="noStrike" cap="none" baseline="0" dirty="0">
              <a:latin typeface="+mn-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baseline="0" dirty="0">
                <a:latin typeface="+mn-lt"/>
                <a:ea typeface="Calibri"/>
                <a:cs typeface="Calibri"/>
                <a:sym typeface="Calibri"/>
              </a:rPr>
              <a:t>Direct participants to use their </a:t>
            </a:r>
            <a:r>
              <a:rPr lang="en-US" sz="1200" b="0" i="1" u="none" strike="noStrike" cap="none" baseline="0" dirty="0">
                <a:latin typeface="+mn-lt"/>
                <a:ea typeface="Calibri"/>
                <a:cs typeface="Calibri"/>
                <a:sym typeface="Calibri"/>
              </a:rPr>
              <a:t>Initial Model </a:t>
            </a:r>
            <a:r>
              <a:rPr lang="en-US" sz="1200" b="0" i="0" u="none" strike="noStrike" cap="none" baseline="0" dirty="0">
                <a:latin typeface="+mn-lt"/>
                <a:ea typeface="Calibri"/>
                <a:cs typeface="Calibri"/>
                <a:sym typeface="Calibri"/>
              </a:rPr>
              <a:t>handout to record (both by writing and drawing) the things that they think are happening that they can’t see. Students can talk to their partners about their ideas, but each participant should complete a model sheet to show their own thinking.</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baseline="0" dirty="0">
                <a:latin typeface="+mn-lt"/>
                <a:ea typeface="Calibri"/>
                <a:cs typeface="Calibri"/>
                <a:sym typeface="Calibri"/>
              </a:rPr>
              <a:t>Circulate to help struggling participants.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dirty="0"/>
              <a:t>After participants have time to</a:t>
            </a:r>
            <a:r>
              <a:rPr lang="en-US" baseline="0" dirty="0"/>
              <a:t> record their observations, collect the handouts as you will be sharing a few examples. </a:t>
            </a:r>
            <a:r>
              <a:rPr lang="en-US" dirty="0"/>
              <a:t>Select a variety of different models to share with the group,</a:t>
            </a:r>
            <a:r>
              <a:rPr lang="en-US" baseline="0" dirty="0"/>
              <a:t> and b</a:t>
            </a:r>
            <a:r>
              <a:rPr lang="en-US" dirty="0"/>
              <a:t>e sure to select</a:t>
            </a:r>
            <a:r>
              <a:rPr lang="en-US" baseline="0" dirty="0"/>
              <a:t> a model to share that has vibrations as this will lead into the next lesson. The idea is not to correct flaws at this point, but just to have the “students” share out there ideas.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aseline="0" dirty="0"/>
              <a:t>The purpose of this handout is not to evaluate or correct student ideas, but is rather to see what students’ initial ideas are and how they are approaching the phenomenon.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aseline="0" dirty="0"/>
              <a:t>The paper icon seen on this slide, will be used throughout the professional learning to indicate when participants will be using a handout.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aseline="0" dirty="0"/>
              <a:t>The pencil icon seen on this slide, will be used throughout the professional learning to indicate when participants should be recording their ideas.</a:t>
            </a:r>
            <a:endParaRPr lang="en-US" dirty="0"/>
          </a:p>
          <a:p>
            <a:pPr marL="0" marR="0" lvl="0" indent="0" algn="l" rtl="0">
              <a:spcBef>
                <a:spcPts val="0"/>
              </a:spcBef>
              <a:spcAft>
                <a:spcPts val="0"/>
              </a:spcAft>
              <a:buSzPct val="25000"/>
              <a:buFontTx/>
              <a:buNone/>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Take out your copy of the </a:t>
            </a:r>
            <a:r>
              <a:rPr lang="en-US" b="0" i="1" u="none" dirty="0"/>
              <a:t>Immersion</a:t>
            </a:r>
            <a:r>
              <a:rPr lang="en-US" b="0" i="1" u="none" baseline="0" dirty="0"/>
              <a:t> Student Packet</a:t>
            </a:r>
            <a:r>
              <a:rPr lang="en-US" b="0" u="none" dirty="0"/>
              <a:t>.</a:t>
            </a:r>
            <a:r>
              <a:rPr lang="en-US" b="0" u="none" baseline="0" dirty="0"/>
              <a:t> We will be working on the first page of this packet. The page will be referred to as the “Initial Model” and it has three columns: “before singing,” “during singing,” and “after singing.” A screenshot of the page is on the slide</a:t>
            </a: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For each stage, write down and draw what you think is happening that you cannot see.</a:t>
            </a:r>
            <a:r>
              <a:rPr lang="en-US" b="0" u="none" baseline="0" dirty="0"/>
              <a:t> If you have any questions, write those down on the back of the paper.</a:t>
            </a:r>
            <a:r>
              <a:rPr lang="en-US" b="0" u="none" dirty="0"/>
              <a:t> </a:t>
            </a:r>
            <a:r>
              <a:rPr lang="en-US" b="0" i="1" u="none" dirty="0"/>
              <a:t>[Note</a:t>
            </a:r>
            <a:r>
              <a:rPr lang="en-US" b="0" i="1" u="none" baseline="0" dirty="0"/>
              <a:t> to facilitator: Give participants 5-10 minutes to work on their handout. After participants have had time to record their observations, collect and share a few examples.]</a:t>
            </a:r>
          </a:p>
          <a:p>
            <a:pPr marL="171450" lvl="0" indent="-171450">
              <a:spcBef>
                <a:spcPts val="0"/>
              </a:spcBef>
              <a:buFontTx/>
              <a:buChar char="-"/>
            </a:pPr>
            <a:r>
              <a:rPr lang="en-US" dirty="0"/>
              <a:t>Let’s look at a few examples of the handout that you just</a:t>
            </a:r>
            <a:r>
              <a:rPr lang="en-US" baseline="0" dirty="0"/>
              <a:t> filled out. </a:t>
            </a:r>
            <a:r>
              <a:rPr lang="en-US" dirty="0"/>
              <a:t>What</a:t>
            </a:r>
            <a:r>
              <a:rPr lang="en-US" baseline="0" dirty="0"/>
              <a:t> do you notice about the different models we observed? What are some of the similarities and differences? </a:t>
            </a:r>
            <a:r>
              <a:rPr lang="en-US" i="1" baseline="0" dirty="0"/>
              <a:t>[Note to facilitator: Ask some participants to share their drawings and questions with the entire class. As participants share their models, keep an eye out for any models that show show drawings for or questions about vibrations, as you will be using those models in the next part of the activity during slide 22.]</a:t>
            </a:r>
            <a:endParaRPr lang="en-US"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endParaRPr dirty="0"/>
          </a:p>
        </p:txBody>
      </p:sp>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272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dirty="0"/>
              <a:t>Use the questions on this slide</a:t>
            </a:r>
            <a:r>
              <a:rPr lang="en-US" baseline="0" dirty="0"/>
              <a:t> to begin and guide a whole group discussion that will wrap up this section of the activity. (</a:t>
            </a:r>
            <a:r>
              <a:rPr lang="en-US" sz="1200" b="0" i="0" u="none" strike="noStrike" cap="none" dirty="0">
                <a:latin typeface="+mn-lt"/>
                <a:ea typeface="Calibri"/>
                <a:cs typeface="Calibri"/>
                <a:sym typeface="Calibri"/>
              </a:rPr>
              <a:t>This</a:t>
            </a:r>
            <a:r>
              <a:rPr lang="en-US" sz="1200" b="0" i="0" u="none" strike="noStrike" cap="none" baseline="0" dirty="0">
                <a:latin typeface="+mn-lt"/>
                <a:ea typeface="Calibri"/>
                <a:cs typeface="Calibri"/>
                <a:sym typeface="Calibri"/>
              </a:rPr>
              <a:t> immersion activity is adapted from lessons by the Ambitious Science Teaching Framework. In their storyline, this is the end of the first lesson for students.)</a:t>
            </a:r>
            <a:endParaRPr lang="en-US" sz="1200" b="0" i="0" u="none" strike="noStrike" cap="none" dirty="0">
              <a:latin typeface="+mn-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aseline="0" dirty="0"/>
              <a:t>Allow participants time to think about the listed questions quietly and then provide some time for them share out to the class.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i="0" baseline="0" dirty="0"/>
              <a:t>It may be easier to guide the discussion by having participants share out their answers by each question. To help guide this discussion, animated arrows that point to each question and that are advanced by clicking the mouse button, are included in this slide. The first click makes an arrow appear for the first question, and the second click makes the first arrow disappear. This is repeated for the remaining three questions.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i="0" baseline="0" dirty="0"/>
              <a:t>For the class discussion, it may be helpful to write down participants’ ideas on chart paper.</a:t>
            </a:r>
            <a:endParaRPr lang="en-US" i="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dirty="0"/>
              <a:t>In this discussion,</a:t>
            </a:r>
            <a:r>
              <a:rPr lang="en-US" baseline="0" dirty="0"/>
              <a:t> c</a:t>
            </a:r>
            <a:r>
              <a:rPr lang="en-US" dirty="0"/>
              <a:t>hallenge participants to be honest about things that they are still not sure about. Remind participants to think as fourth graders!</a:t>
            </a:r>
          </a:p>
          <a:p>
            <a:pPr marL="171450" marR="0" lvl="0" indent="-171450" algn="l" rtl="0">
              <a:spcBef>
                <a:spcPts val="0"/>
              </a:spcBef>
              <a:spcAft>
                <a:spcPts val="0"/>
              </a:spcAft>
              <a:buSzPct val="25000"/>
              <a:buFontTx/>
              <a:buChar char="-"/>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i="0" baseline="0" dirty="0"/>
              <a:t>After sharing ideas with your peers and completing your initial model sheet, what questions do you have about the singer breaking the glass? What are some of the things you are not sure about? What kinds of experiences do we need to learn more about? What are some ways we could test our hypotheses?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baseline="0" dirty="0"/>
              <a:t>[Note to facilitator: Read out all of the questions on the slide. Provide a few minutes for participants to quietly and individually reflect on these questions and then lead a whole group discussion.]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0" baseline="0" dirty="0"/>
              <a:t>Take a few minutes to re-read the questions on the slide and think about your answers. Then we will share out as a whole group. </a:t>
            </a:r>
            <a:r>
              <a:rPr lang="en-US" i="1" baseline="0" dirty="0"/>
              <a:t>[Note to facilitator: It may be easier to guide the discussion by having participants share out their answers by each question. To help guide this discussion, animated arrows that point to each question and that are advanced by clicking the mouse button, are included in this slide. It may also be helpful to write down participants’ answers on chart paper.]</a:t>
            </a:r>
            <a:endParaRPr lang="en-US" i="0" baseline="0" dirty="0"/>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6135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p>
          <a:p>
            <a:pPr marL="171450" marR="0" lvl="0" indent="-171450" algn="l" rtl="0">
              <a:spcBef>
                <a:spcPts val="0"/>
              </a:spcBef>
              <a:spcAft>
                <a:spcPts val="0"/>
              </a:spcAft>
              <a:buSzPct val="25000"/>
              <a:buFontTx/>
              <a:buChar char="-"/>
            </a:pPr>
            <a:r>
              <a:rPr lang="en-US" sz="1200" b="0" i="0" u="none" strike="noStrike" cap="none" dirty="0">
                <a:latin typeface="+mn-lt"/>
                <a:ea typeface="Calibri"/>
                <a:cs typeface="Calibri"/>
                <a:sym typeface="Calibri"/>
              </a:rPr>
              <a:t>This</a:t>
            </a:r>
            <a:r>
              <a:rPr lang="en-US" sz="1200" b="0" i="0" u="none" strike="noStrike" cap="none" baseline="0" dirty="0">
                <a:latin typeface="+mn-lt"/>
                <a:ea typeface="Calibri"/>
                <a:cs typeface="Calibri"/>
                <a:sym typeface="Calibri"/>
              </a:rPr>
              <a:t> immersion activity is adapted from lessons by the Ambitious Science Teaching Framework. In their storyline, this begins the second lesson and their student objectives for this lesson are: </a:t>
            </a:r>
          </a:p>
          <a:p>
            <a:pPr marL="628650" marR="0" lvl="1" indent="-171450" algn="l" rtl="0">
              <a:spcBef>
                <a:spcPts val="0"/>
              </a:spcBef>
              <a:spcAft>
                <a:spcPts val="0"/>
              </a:spcAft>
              <a:buSzPct val="25000"/>
              <a:buFontTx/>
              <a:buChar char="-"/>
            </a:pPr>
            <a:r>
              <a:rPr lang="en-US" sz="1200" b="0" i="0" u="none" strike="noStrike" cap="none" baseline="0" dirty="0">
                <a:latin typeface="+mn-lt"/>
                <a:ea typeface="Calibri"/>
                <a:cs typeface="Calibri"/>
                <a:sym typeface="Calibri"/>
              </a:rPr>
              <a:t>Describe and discuss patterns in the vibrations they observed.</a:t>
            </a:r>
          </a:p>
          <a:p>
            <a:pPr marL="628650" marR="0" lvl="1" indent="-171450" algn="l" rtl="0">
              <a:spcBef>
                <a:spcPts val="0"/>
              </a:spcBef>
              <a:spcAft>
                <a:spcPts val="0"/>
              </a:spcAft>
              <a:buSzPct val="25000"/>
              <a:buFontTx/>
              <a:buChar char="-"/>
            </a:pPr>
            <a:r>
              <a:rPr lang="en-US" sz="1200" b="0" i="0" u="none" strike="noStrike" cap="none" baseline="0" dirty="0">
                <a:latin typeface="+mn-lt"/>
                <a:ea typeface="Calibri"/>
                <a:cs typeface="Calibri"/>
                <a:sym typeface="Calibri"/>
              </a:rPr>
              <a:t>Draw conclusions about the relationship between vibrations and volume.</a:t>
            </a:r>
            <a:endParaRPr lang="en-US" sz="1200" b="0" i="0" u="none" strike="noStrike" cap="none" dirty="0">
              <a:latin typeface="+mn-lt"/>
              <a:ea typeface="Calibri"/>
              <a:cs typeface="Calibri"/>
              <a:sym typeface="Calibri"/>
            </a:endParaRPr>
          </a:p>
          <a:p>
            <a:pPr marL="171450" marR="0" lvl="0" indent="-171450" algn="l" rtl="0">
              <a:spcBef>
                <a:spcPts val="0"/>
              </a:spcBef>
              <a:spcAft>
                <a:spcPts val="0"/>
              </a:spcAft>
              <a:buSzPct val="25000"/>
              <a:buFontTx/>
              <a:buChar char="-"/>
            </a:pPr>
            <a:r>
              <a:rPr lang="en-US" sz="1200" b="0" i="0" u="none" strike="noStrike" cap="none" dirty="0">
                <a:latin typeface="+mn-lt"/>
                <a:ea typeface="Calibri"/>
                <a:cs typeface="Calibri"/>
                <a:sym typeface="Calibri"/>
              </a:rPr>
              <a:t>Pick</a:t>
            </a:r>
            <a:r>
              <a:rPr lang="en-US" sz="1200" b="0" i="0" u="none" strike="noStrike" cap="none" baseline="0" dirty="0">
                <a:latin typeface="+mn-lt"/>
                <a:ea typeface="Calibri"/>
                <a:cs typeface="Calibri"/>
                <a:sym typeface="Calibri"/>
              </a:rPr>
              <a:t> </a:t>
            </a:r>
            <a:r>
              <a:rPr lang="en-US" sz="1200" b="0" i="0" u="none" strike="noStrike" cap="none" dirty="0">
                <a:latin typeface="+mn-lt"/>
                <a:ea typeface="Calibri"/>
                <a:cs typeface="Calibri"/>
                <a:sym typeface="Calibri"/>
              </a:rPr>
              <a:t>out some</a:t>
            </a:r>
            <a:r>
              <a:rPr lang="en-US" sz="1200" b="0" i="0" u="none" strike="noStrike" cap="none" baseline="0" dirty="0">
                <a:latin typeface="+mn-lt"/>
                <a:ea typeface="Calibri"/>
                <a:cs typeface="Calibri"/>
                <a:sym typeface="Calibri"/>
              </a:rPr>
              <a:t> of the student work for the </a:t>
            </a:r>
            <a:r>
              <a:rPr lang="en-US" sz="1200" b="0" i="1" u="none" strike="noStrike" cap="none" baseline="0" dirty="0">
                <a:latin typeface="+mn-lt"/>
                <a:ea typeface="Calibri"/>
                <a:cs typeface="Calibri"/>
                <a:sym typeface="Calibri"/>
              </a:rPr>
              <a:t>Initial Model </a:t>
            </a:r>
            <a:r>
              <a:rPr lang="en-US" sz="1200" b="0" i="0" u="none" strike="noStrike" cap="none" baseline="0" dirty="0">
                <a:latin typeface="+mn-lt"/>
                <a:ea typeface="Calibri"/>
                <a:cs typeface="Calibri"/>
                <a:sym typeface="Calibri"/>
              </a:rPr>
              <a:t>handout that showed drawings for or questions about vibrations.</a:t>
            </a:r>
            <a:endParaRPr lang="en-US" sz="1200" b="0" i="0" u="none" strike="noStrike" cap="none" dirty="0">
              <a:latin typeface="+mn-lt"/>
              <a:ea typeface="Calibri"/>
              <a:cs typeface="Calibri"/>
              <a:sym typeface="Calibri"/>
            </a:endParaRPr>
          </a:p>
          <a:p>
            <a:pPr marL="171450" marR="0" lvl="0" indent="-171450" algn="l" rtl="0">
              <a:spcBef>
                <a:spcPts val="0"/>
              </a:spcBef>
              <a:spcAft>
                <a:spcPts val="0"/>
              </a:spcAft>
              <a:buSzPct val="25000"/>
              <a:buFontTx/>
              <a:buChar char="-"/>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We</a:t>
            </a:r>
            <a:r>
              <a:rPr lang="en-US" b="0" u="none" baseline="0" dirty="0"/>
              <a:t> now are going to move into the second lesson of this unit. You will continue to play the role of a fourth grade student.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In the previous activity, you created models to show what was going on before, during, and after the singing. Here are some of the models that you created. </a:t>
            </a:r>
            <a:r>
              <a:rPr lang="en-US" b="0" i="1" u="none" baseline="0" dirty="0"/>
              <a:t>[Note to facilitator: Share the student models that include vibrations. Either project them or pass them around. An example of student work that shows vibrations is shown as an image on this slide and can be used as an example to anchor the focus question if participants’ models are difficult to project/display.] </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Some of your models showed that there were vibrations during the singing. </a:t>
            </a:r>
            <a:r>
              <a:rPr lang="en-US" b="0" i="0" u="none" baseline="0" dirty="0"/>
              <a:t>We use vibrations to make sounds when we talk, sing, whisper, etc.</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We are going to explore vibrations and our focus question for today is “how do we make different sounds with our voices?” </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en-US" b="0" u="none" dirty="0"/>
          </a:p>
          <a:p>
            <a:pPr lvl="0">
              <a:spcBef>
                <a:spcPts val="0"/>
              </a:spcBef>
              <a:buNone/>
            </a:pPr>
            <a:endParaRPr dirty="0"/>
          </a:p>
        </p:txBody>
      </p:sp>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793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dirty="0"/>
              <a:t>Participants will need</a:t>
            </a:r>
            <a:r>
              <a:rPr lang="en-US" baseline="0" dirty="0"/>
              <a:t> </a:t>
            </a:r>
            <a:r>
              <a:rPr lang="en-US" i="1" baseline="0" dirty="0"/>
              <a:t>Handout 2 </a:t>
            </a:r>
            <a:r>
              <a:rPr lang="mr-IN" i="1" baseline="0" dirty="0"/>
              <a:t>–</a:t>
            </a:r>
            <a:r>
              <a:rPr lang="en-US" i="1" baseline="0" dirty="0"/>
              <a:t> Immersion Student Packet. </a:t>
            </a:r>
            <a:r>
              <a:rPr lang="en-US" i="0" baseline="0" dirty="0"/>
              <a:t>Participants will be working on the second worksheet of this packet. The worksheet is titled </a:t>
            </a:r>
            <a:r>
              <a:rPr lang="en-US" i="1" baseline="0" dirty="0"/>
              <a:t>Human Voices Data Sheet.</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i="0" baseline="0" dirty="0"/>
              <a:t>Participants will complete the worksheet by following the directions in the handout.</a:t>
            </a:r>
            <a:endParaRPr lang="en-US"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aseline="0" dirty="0"/>
              <a:t>After participants complete the worksheet, have a class discussion about the patterns that they noticed.</a:t>
            </a:r>
            <a:endParaRPr lang="en-US" dirty="0"/>
          </a:p>
          <a:p>
            <a:pPr marL="0" marR="0" lvl="0" indent="0" algn="l" rtl="0">
              <a:spcBef>
                <a:spcPts val="0"/>
              </a:spcBef>
              <a:spcAft>
                <a:spcPts val="0"/>
              </a:spcAft>
              <a:buSzPct val="25000"/>
              <a:buFontTx/>
              <a:buNone/>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i="0" u="none" dirty="0"/>
              <a:t>Talking Points:</a:t>
            </a:r>
          </a:p>
          <a:p>
            <a:pPr marL="171450" lvl="0" indent="-171450">
              <a:spcBef>
                <a:spcPts val="0"/>
              </a:spcBef>
              <a:buFontTx/>
              <a:buChar char="-"/>
            </a:pPr>
            <a:r>
              <a:rPr lang="en-US" dirty="0"/>
              <a:t>Turn to the second page of your Immersion</a:t>
            </a:r>
            <a:r>
              <a:rPr lang="en-US" baseline="0" dirty="0"/>
              <a:t> packet. This page is titled </a:t>
            </a:r>
            <a:r>
              <a:rPr lang="en-US" i="1" baseline="0" dirty="0"/>
              <a:t>Human Voices Data Sheet </a:t>
            </a:r>
            <a:r>
              <a:rPr lang="en-US" i="0" baseline="0" dirty="0"/>
              <a:t>and a screen shot of the page is on the slide.</a:t>
            </a:r>
          </a:p>
          <a:p>
            <a:pPr marL="171450" lvl="0" indent="-171450">
              <a:spcBef>
                <a:spcPts val="0"/>
              </a:spcBef>
              <a:buFontTx/>
              <a:buChar char="-"/>
            </a:pPr>
            <a:r>
              <a:rPr lang="en-US" i="0" baseline="0" dirty="0"/>
              <a:t>You will work with your group to complete the worksheet. You will follow the directions that are provided on the worksheet. </a:t>
            </a:r>
          </a:p>
          <a:p>
            <a:pPr marL="171450" lvl="0" indent="-171450">
              <a:spcBef>
                <a:spcPts val="0"/>
              </a:spcBef>
              <a:buFontTx/>
              <a:buChar char="-"/>
            </a:pPr>
            <a:r>
              <a:rPr lang="en-US" i="0" baseline="0" dirty="0"/>
              <a:t>Take a minute to read through the directions on the worksheet. What observations will you be making for this activity? How will you measure or record these observations? </a:t>
            </a:r>
          </a:p>
          <a:p>
            <a:pPr marL="171450" lvl="0" indent="-171450">
              <a:spcBef>
                <a:spcPts val="0"/>
              </a:spcBef>
              <a:buFontTx/>
              <a:buChar char="-"/>
            </a:pPr>
            <a:r>
              <a:rPr lang="en-US" i="0" baseline="0" dirty="0"/>
              <a:t>Remember to think as a fourth grader! </a:t>
            </a:r>
            <a:r>
              <a:rPr lang="en-US" i="1" baseline="0" dirty="0"/>
              <a:t>[Note to facilitator: Give participants 10 minutes to complete this activity.]</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Once you have collected your data, in your groups, discuss the patterns you noticed in your data. </a:t>
            </a:r>
            <a:r>
              <a:rPr lang="en-US" i="1" baseline="0" dirty="0"/>
              <a:t>[Note to facilitator: Give participants a few minutes to discuss the patterns in their groups. Groups will share out in a whole class discussion in the next slide.]</a:t>
            </a:r>
            <a:endParaRPr lang="en-US" dirty="0"/>
          </a:p>
          <a:p>
            <a:pPr marL="171450" lvl="0" indent="-171450">
              <a:spcBef>
                <a:spcPts val="0"/>
              </a:spcBef>
              <a:buFontTx/>
              <a:buChar char="-"/>
            </a:pPr>
            <a:endParaRPr lang="en-US" dirty="0"/>
          </a:p>
          <a:p>
            <a:pPr lvl="0">
              <a:spcBef>
                <a:spcPts val="0"/>
              </a:spcBef>
              <a:buNone/>
            </a:pPr>
            <a:endParaRPr lang="en-US" dirty="0"/>
          </a:p>
        </p:txBody>
      </p:sp>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23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rtl="0">
              <a:spcBef>
                <a:spcPts val="0"/>
              </a:spcBef>
              <a:spcAft>
                <a:spcPts val="0"/>
              </a:spcAft>
              <a:buSzPct val="25000"/>
              <a:buFontTx/>
              <a:buChar char="-"/>
            </a:pPr>
            <a:r>
              <a:rPr lang="en-US" sz="1200" b="0" i="0" u="none" strike="noStrike" cap="none" dirty="0">
                <a:latin typeface="+mn-lt"/>
                <a:ea typeface="Calibri"/>
                <a:cs typeface="Calibri"/>
                <a:sym typeface="Calibri"/>
              </a:rPr>
              <a:t>This summary table</a:t>
            </a:r>
            <a:r>
              <a:rPr lang="en-US" sz="1200" b="0" i="0" u="none" strike="noStrike" cap="none" baseline="0" dirty="0">
                <a:latin typeface="+mn-lt"/>
                <a:ea typeface="Calibri"/>
                <a:cs typeface="Calibri"/>
                <a:sym typeface="Calibri"/>
              </a:rPr>
              <a:t> will </a:t>
            </a:r>
            <a:r>
              <a:rPr lang="en-US" sz="1200" b="0" i="0" u="none" strike="noStrike" cap="none" dirty="0">
                <a:latin typeface="+mn-lt"/>
                <a:ea typeface="Calibri"/>
                <a:cs typeface="Calibri"/>
                <a:sym typeface="Calibri"/>
              </a:rPr>
              <a:t>help guide the next few</a:t>
            </a:r>
            <a:r>
              <a:rPr lang="en-US" sz="1200" b="0" i="0" u="none" strike="noStrike" cap="none" baseline="0" dirty="0">
                <a:latin typeface="+mn-lt"/>
                <a:ea typeface="Calibri"/>
                <a:cs typeface="Calibri"/>
                <a:sym typeface="Calibri"/>
              </a:rPr>
              <a:t> </a:t>
            </a:r>
            <a:r>
              <a:rPr lang="en-US" sz="1200" b="0" i="0" u="none" strike="noStrike" cap="none" dirty="0">
                <a:latin typeface="+mn-lt"/>
                <a:ea typeface="Calibri"/>
                <a:cs typeface="Calibri"/>
                <a:sym typeface="Calibri"/>
              </a:rPr>
              <a:t>whole group discussions </a:t>
            </a:r>
            <a:r>
              <a:rPr lang="en-US" sz="1200" b="0" i="0" u="none" strike="noStrike" cap="none" baseline="0" dirty="0">
                <a:latin typeface="+mn-lt"/>
                <a:ea typeface="Calibri"/>
                <a:cs typeface="Calibri"/>
                <a:sym typeface="Calibri"/>
              </a:rPr>
              <a:t>to help wrap up the immersion activity.</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kern="1200" baseline="0" dirty="0">
                <a:solidFill>
                  <a:schemeClr val="tx1"/>
                </a:solidFill>
                <a:effectLst/>
                <a:latin typeface="+mn-lt"/>
                <a:ea typeface="+mn-ea"/>
                <a:cs typeface="+mn-cs"/>
              </a:rPr>
              <a:t>The conversation bubble icon indicates that the participants will only be discussing the first column at this time. The grayed out columns will be discussed in the next few slides. </a:t>
            </a:r>
            <a:endParaRPr lang="en-US" dirty="0"/>
          </a:p>
          <a:p>
            <a:pPr marL="0" marR="0" lvl="0" indent="0" algn="l" rtl="0">
              <a:spcBef>
                <a:spcPts val="0"/>
              </a:spcBef>
              <a:spcAft>
                <a:spcPts val="0"/>
              </a:spcAft>
              <a:buSzPct val="25000"/>
              <a:buFontTx/>
              <a:buNone/>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baseline="0" dirty="0"/>
              <a:t>Let’s share out your observations and the patterns you noticed in the data from the human voice activity. </a:t>
            </a:r>
            <a:r>
              <a:rPr lang="en-US" i="1" baseline="0" dirty="0"/>
              <a:t>[Note to facilitator: Ask participants to share what they observed when they were in the process of collecting their data and what patterns they noticed in the data. You can write down their contributions on this slide or on chart paper.]</a:t>
            </a:r>
            <a:endParaRPr lang="en-US" baseline="0" dirty="0"/>
          </a:p>
        </p:txBody>
      </p:sp>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7549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Participants will need </a:t>
            </a:r>
            <a:r>
              <a:rPr lang="en-US" i="1" baseline="0" dirty="0"/>
              <a:t>Handout 2 </a:t>
            </a:r>
            <a:r>
              <a:rPr lang="mr-IN" i="1" baseline="0" dirty="0"/>
              <a:t>–</a:t>
            </a:r>
            <a:r>
              <a:rPr lang="en-US" i="1" baseline="0" dirty="0"/>
              <a:t> Immersion Student Packet. </a:t>
            </a:r>
            <a:r>
              <a:rPr lang="en-US" i="0" baseline="0" dirty="0"/>
              <a:t>They will be using the third and fourth pages in this packet titled </a:t>
            </a:r>
            <a:r>
              <a:rPr lang="en-US" b="0" i="1" u="none" baseline="0" dirty="0"/>
              <a:t>Human Voices: A Reading.</a:t>
            </a:r>
            <a:endParaRPr lang="en-US" sz="1200" b="0" i="1" u="none" strike="noStrike" cap="none" baseline="0" dirty="0">
              <a:latin typeface="+mn-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We will begin to answer some of the questions you may have by</a:t>
            </a:r>
            <a:r>
              <a:rPr lang="en-US" b="0" u="none" baseline="0" dirty="0"/>
              <a:t> </a:t>
            </a:r>
            <a:r>
              <a:rPr lang="en-US" b="0" u="none" dirty="0"/>
              <a:t>reading a </a:t>
            </a:r>
            <a:r>
              <a:rPr lang="en-US" b="0" u="none" baseline="0" dirty="0"/>
              <a:t>bit about how our bodies make sound.</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Turn to page 3 in your </a:t>
            </a:r>
            <a:r>
              <a:rPr lang="en-US" b="0" i="1" u="none" baseline="0" dirty="0"/>
              <a:t>Immersion Student Packet. </a:t>
            </a:r>
            <a:r>
              <a:rPr lang="en-US" b="0" i="0" u="none" baseline="0" dirty="0"/>
              <a:t>This page is titled </a:t>
            </a:r>
            <a:r>
              <a:rPr lang="en-US" b="0" i="1" u="none" baseline="0" dirty="0"/>
              <a:t>Human Voices: A Reading</a:t>
            </a:r>
            <a:r>
              <a:rPr lang="en-US" b="0" i="0" u="none" baseline="0" dirty="0"/>
              <a:t>. A screenshot of the handout is on the slide. </a:t>
            </a:r>
          </a:p>
          <a:p>
            <a:pPr marL="171450" lvl="0" indent="-171450">
              <a:spcBef>
                <a:spcPts val="0"/>
              </a:spcBef>
              <a:buFontTx/>
              <a:buChar char="-"/>
            </a:pPr>
            <a:r>
              <a:rPr lang="en-US" b="0" i="0" u="none" baseline="0" dirty="0"/>
              <a:t>Read through this handout. As you read, </a:t>
            </a:r>
            <a:r>
              <a:rPr lang="en-US" b="0" i="0" u="none" baseline="0" dirty="0">
                <a:solidFill>
                  <a:schemeClr val="dk1"/>
                </a:solidFill>
              </a:rPr>
              <a:t>l</a:t>
            </a:r>
            <a:r>
              <a:rPr lang="en-US" dirty="0">
                <a:solidFill>
                  <a:schemeClr val="dk1"/>
                </a:solidFill>
              </a:rPr>
              <a:t>ook for information to help make sense of what we felt and experienced during the Human Voice Investigation. Think about the two questions that are listed on this slide as you read:  </a:t>
            </a:r>
            <a:r>
              <a:rPr lang="en-US" b="0" i="0" u="none" baseline="0" dirty="0"/>
              <a:t>What is happening inside our bodies that we can’t see (but can feel) that makes us able to talk? How does today’s lesson help us explain our big question: Why can the singer shatter a class with his voice? </a:t>
            </a:r>
            <a:r>
              <a:rPr lang="en-US" b="0" i="0" u="none" baseline="0" dirty="0">
                <a:solidFill>
                  <a:schemeClr val="dk1"/>
                </a:solidFill>
              </a:rPr>
              <a:t>T</a:t>
            </a:r>
            <a:r>
              <a:rPr lang="en-US" dirty="0">
                <a:solidFill>
                  <a:schemeClr val="dk1"/>
                </a:solidFill>
              </a:rPr>
              <a:t>hen,</a:t>
            </a:r>
            <a:r>
              <a:rPr lang="en-US" baseline="0" dirty="0">
                <a:solidFill>
                  <a:schemeClr val="dk1"/>
                </a:solidFill>
              </a:rPr>
              <a:t> </a:t>
            </a:r>
            <a:r>
              <a:rPr lang="en-US" b="0" i="0" u="none" baseline="0" dirty="0"/>
              <a:t>record your answers to these questions in the space provided on the page after your reading. You should use a combination of drawing and writing to represent your thoughts. </a:t>
            </a:r>
            <a:r>
              <a:rPr lang="en-US" i="1" baseline="0" dirty="0"/>
              <a:t>[Note to facilitator: Give participants ~5 minutes to complete this activity. Students can work in their groups to discuss the reading and their thoughts, but each student should record their own answers to the questions.]</a:t>
            </a:r>
          </a:p>
        </p:txBody>
      </p:sp>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40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rtl="0">
              <a:spcBef>
                <a:spcPts val="0"/>
              </a:spcBef>
              <a:spcAft>
                <a:spcPts val="0"/>
              </a:spcAft>
              <a:buSzPct val="25000"/>
              <a:buFontTx/>
              <a:buChar char="-"/>
            </a:pPr>
            <a:r>
              <a:rPr lang="en-US" sz="1200" b="0" i="0" u="none" strike="noStrike" cap="none" dirty="0">
                <a:latin typeface="+mn-lt"/>
                <a:ea typeface="Calibri"/>
                <a:cs typeface="Calibri"/>
                <a:sym typeface="Calibri"/>
              </a:rPr>
              <a:t>This summary table</a:t>
            </a:r>
            <a:r>
              <a:rPr lang="en-US" sz="1200" b="0" i="0" u="none" strike="noStrike" cap="none" baseline="0" dirty="0">
                <a:latin typeface="+mn-lt"/>
                <a:ea typeface="Calibri"/>
                <a:cs typeface="Calibri"/>
                <a:sym typeface="Calibri"/>
              </a:rPr>
              <a:t> will </a:t>
            </a:r>
            <a:r>
              <a:rPr lang="en-US" sz="1200" b="0" i="0" u="none" strike="noStrike" cap="none" dirty="0">
                <a:latin typeface="+mn-lt"/>
                <a:ea typeface="Calibri"/>
                <a:cs typeface="Calibri"/>
                <a:sym typeface="Calibri"/>
              </a:rPr>
              <a:t>help guide a whole group discussion</a:t>
            </a:r>
            <a:r>
              <a:rPr lang="en-US" sz="1200" b="0" i="0" u="none" strike="noStrike" cap="none" baseline="0" dirty="0">
                <a:latin typeface="+mn-lt"/>
                <a:ea typeface="Calibri"/>
                <a:cs typeface="Calibri"/>
                <a:sym typeface="Calibri"/>
              </a:rPr>
              <a:t> to wrap up the immersion activity. Remind participants to keep their student hats on for this discussion!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kern="1200" baseline="0" dirty="0">
                <a:solidFill>
                  <a:schemeClr val="tx1"/>
                </a:solidFill>
                <a:effectLst/>
                <a:latin typeface="+mn-lt"/>
                <a:ea typeface="+mn-ea"/>
                <a:cs typeface="+mn-cs"/>
              </a:rPr>
              <a:t>The conversation bubble icon indicates that the participants will be discussing the second and third columns at this time. The first column was discussed in slide 26. </a:t>
            </a:r>
            <a:endParaRPr lang="en-US" sz="1200" b="0" i="0" u="none" strike="noStrike" cap="none" dirty="0">
              <a:latin typeface="+mn-lt"/>
              <a:ea typeface="Calibri"/>
              <a:cs typeface="Calibri"/>
              <a:sym typeface="Calibri"/>
            </a:endParaRPr>
          </a:p>
          <a:p>
            <a:pPr marL="171450" marR="0" lvl="0" indent="-171450" algn="l" rtl="0">
              <a:spcBef>
                <a:spcPts val="0"/>
              </a:spcBef>
              <a:spcAft>
                <a:spcPts val="0"/>
              </a:spcAft>
              <a:buSzPct val="25000"/>
              <a:buFontTx/>
              <a:buChar char="-"/>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baseline="0" dirty="0"/>
              <a:t>Now that you have read a little about how your bodies make sound, let’s discuss what you learned. What have you learned about the focus question for this lesson? Our focus question was: “How do we make different sounds with our voices?” </a:t>
            </a:r>
            <a:r>
              <a:rPr lang="en-US" i="1" baseline="0" dirty="0"/>
              <a:t>[Note to facilitator: Ask participants to share what they have learned so far about the focus question. You can write down their contributions on this slide or on chart paper.]</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How did what you learned about help us explain the phenomenon? How can we connect what we have learned back to the singer and what happened in the video? </a:t>
            </a:r>
            <a:r>
              <a:rPr lang="en-US" i="1" baseline="0" dirty="0"/>
              <a:t>[Note to facilitator: You can write down their contributions on this slide or on chart paper.]</a:t>
            </a:r>
            <a:endParaRPr lang="en-US" baseline="0" dirty="0"/>
          </a:p>
          <a:p>
            <a:pPr marL="171450" lvl="0" indent="-171450">
              <a:spcBef>
                <a:spcPts val="0"/>
              </a:spcBef>
              <a:buFontTx/>
              <a:buChar char="-"/>
            </a:pPr>
            <a:endParaRPr lang="en-US" baseline="0" dirty="0"/>
          </a:p>
        </p:txBody>
      </p:sp>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8798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The participants will now switch over and wear the teacher hat for the immersion debrief from a teacher’s perspective. Participants will receive a packet that provides them with additional information about the unit and examples of completed student work by real fourth grade students. Participants only engaged in a portion of the unit (and that was also slightly modified), so they will receive basic information about the unit storyline to see what comes before and after the activities they did. Using their experience as students and the additional teacher information provided, participants will look for evidence for the three dimensions, and in doing so, will learn how to use the NGSS Appendices to look for evidence at the element level for all three dimensions. </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r>
              <a:rPr lang="en-US" b="1" u="none" dirty="0"/>
              <a:t>Talking Points:</a:t>
            </a: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You participated in an immersion activity as fourth grade students. Because of our time constraints, you were not able to go through the entire unit, and instead, we focused on a few activities from the unit. Before we go back through the activities and look for evidence for three-dimensional learning, it will be helpful to see more information about the unit.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Let’s put our teacher hat on now and look at the entire unit from an educator’s point of view.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We will look at a few examples of student work and get some more details about the overall unit, so that you have more sources in which to find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p:txBody>
      </p:sp>
      <p:sp>
        <p:nvSpPr>
          <p:cNvPr id="4" name="Slide Number Placeholder 3"/>
          <p:cNvSpPr>
            <a:spLocks noGrp="1"/>
          </p:cNvSpPr>
          <p:nvPr>
            <p:ph type="sldNum" sz="quarter" idx="10"/>
          </p:nvPr>
        </p:nvSpPr>
        <p:spPr/>
        <p:txBody>
          <a:bodyPr/>
          <a:lstStyle/>
          <a:p>
            <a:fld id="{A666435A-B79D-4125-A84A-60CACF26A778}" type="slidenum">
              <a:rPr lang="en-US" smtClean="0"/>
              <a:t>28</a:t>
            </a:fld>
            <a:endParaRPr lang="en-US"/>
          </a:p>
        </p:txBody>
      </p:sp>
    </p:spTree>
    <p:extLst>
      <p:ext uri="{BB962C8B-B14F-4D97-AF65-F5344CB8AC3E}">
        <p14:creationId xmlns:p14="http://schemas.microsoft.com/office/powerpoint/2010/main" val="436369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In Slide 17, you filled out a chart during a class share-out of participants’ observations and initial ideas and hypotheses. The chart on this slide is a sample of what the chart would look like if it was filled out by observations and ideas from fourth grade students. It is included to help participants see what type of observations and ideas actual fourth grade students may have.</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dirty="0"/>
              <a:t>In the</a:t>
            </a:r>
            <a:r>
              <a:rPr lang="en-US" baseline="0" dirty="0"/>
              <a:t> immersion activity, you shared your observations, ideas, and hypotheses during a class discussion and we recorded them on a chart. The chart on this slide is an example of what some observations and ideas from fourth grade students may look like.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baseline="0" dirty="0"/>
              <a:t>[Note to facilitator: Give participants a few minutes to look over this chart.]</a:t>
            </a:r>
            <a:endParaRPr lang="en-US" i="1" dirty="0"/>
          </a:p>
          <a:p>
            <a:pPr marL="171450" lvl="0" indent="-171450">
              <a:spcBef>
                <a:spcPts val="0"/>
              </a:spcBef>
              <a:buFontTx/>
              <a:buChar char="-"/>
            </a:pPr>
            <a:endParaRPr lang="en-US" baseline="0" dirty="0"/>
          </a:p>
        </p:txBody>
      </p:sp>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61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Facilitator Notes: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Before you begin the session, it will be important to think about how you want to group participants. </a:t>
            </a:r>
            <a:r>
              <a:rPr lang="en-US" sz="1200" kern="1200" dirty="0">
                <a:solidFill>
                  <a:schemeClr val="tx1"/>
                </a:solidFill>
                <a:effectLst/>
                <a:latin typeface="+mn-lt"/>
                <a:ea typeface="+mn-ea"/>
                <a:cs typeface="+mn-cs"/>
              </a:rPr>
              <a:t>Ideally, participants will be in teams of four to six members,</a:t>
            </a:r>
            <a:r>
              <a:rPr lang="en-US" sz="1200" kern="1200" baseline="0" dirty="0">
                <a:solidFill>
                  <a:schemeClr val="tx1"/>
                </a:solidFill>
                <a:effectLst/>
                <a:latin typeface="+mn-lt"/>
                <a:ea typeface="+mn-ea"/>
                <a:cs typeface="+mn-cs"/>
              </a:rPr>
              <a:t> as t</a:t>
            </a:r>
            <a:r>
              <a:rPr lang="en-US" sz="1200" kern="1200" dirty="0">
                <a:solidFill>
                  <a:schemeClr val="tx1"/>
                </a:solidFill>
                <a:effectLst/>
                <a:latin typeface="+mn-lt"/>
                <a:ea typeface="+mn-ea"/>
                <a:cs typeface="+mn-cs"/>
              </a:rPr>
              <a:t>his size gives everyone an opportunity to be part of the team discussion. You may wish to group participants with</a:t>
            </a:r>
            <a:r>
              <a:rPr lang="en-US" sz="1200" kern="1200" baseline="0" dirty="0">
                <a:solidFill>
                  <a:schemeClr val="tx1"/>
                </a:solidFill>
                <a:effectLst/>
                <a:latin typeface="+mn-lt"/>
                <a:ea typeface="+mn-ea"/>
                <a:cs typeface="+mn-cs"/>
              </a:rPr>
              <a:t> varying levels of knowledge (i.e. spread out educators who have an understanding of the NGSS into separate groups), to allow for a rich discussion with multiple perspectives.</a:t>
            </a:r>
          </a:p>
          <a:p>
            <a:pPr marL="0" lvl="0" indent="0">
              <a:buFontTx/>
              <a:buNone/>
            </a:pPr>
            <a:endParaRPr lang="en-US" b="0" u="none" dirty="0"/>
          </a:p>
          <a:p>
            <a:pPr marL="0" indent="0">
              <a:buFontTx/>
              <a:buNone/>
            </a:pPr>
            <a:r>
              <a:rPr lang="en-US" b="1" u="none" baseline="0" dirty="0"/>
              <a:t>Talking Points:</a:t>
            </a:r>
            <a:endParaRPr lang="en-US" b="0" u="none" baseline="0" dirty="0"/>
          </a:p>
          <a:p>
            <a:pPr marL="0" indent="0">
              <a:buFontTx/>
              <a:buNone/>
            </a:pPr>
            <a:r>
              <a:rPr lang="en-US" sz="1200" b="0" i="1" u="none" baseline="0" dirty="0"/>
              <a:t>[Note to facilitator: Create talking points for a welcome and introductions. If people in the room do not know each other, include an ice breaker activity to get the day started.]</a:t>
            </a:r>
            <a:endParaRPr lang="en-US" sz="1200" b="1" i="1" u="none" baseline="0" dirty="0"/>
          </a:p>
        </p:txBody>
      </p:sp>
      <p:sp>
        <p:nvSpPr>
          <p:cNvPr id="4" name="Slide Number Placeholder 3"/>
          <p:cNvSpPr>
            <a:spLocks noGrp="1"/>
          </p:cNvSpPr>
          <p:nvPr>
            <p:ph type="sldNum" sz="quarter" idx="10"/>
          </p:nvPr>
        </p:nvSpPr>
        <p:spPr/>
        <p:txBody>
          <a:bodyPr/>
          <a:lstStyle/>
          <a:p>
            <a:fld id="{A666435A-B79D-4125-A84A-60CACF26A778}" type="slidenum">
              <a:rPr lang="en-US" smtClean="0"/>
              <a:t>3</a:t>
            </a:fld>
            <a:endParaRPr lang="en-US"/>
          </a:p>
        </p:txBody>
      </p:sp>
    </p:spTree>
    <p:extLst>
      <p:ext uri="{BB962C8B-B14F-4D97-AF65-F5344CB8AC3E}">
        <p14:creationId xmlns:p14="http://schemas.microsoft.com/office/powerpoint/2010/main" val="2029177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 Notes: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u="none" dirty="0"/>
              <a:t>Participants will need a copy of </a:t>
            </a:r>
            <a:r>
              <a:rPr lang="en-US" sz="1200" b="0" i="1" u="none" dirty="0"/>
              <a:t>Handout 3</a:t>
            </a:r>
            <a:r>
              <a:rPr lang="en-US" sz="1200" b="0" i="1" u="none" baseline="0" dirty="0"/>
              <a:t> </a:t>
            </a:r>
            <a:r>
              <a:rPr lang="mr-IN" sz="1200" b="0" i="1" u="none" baseline="0" dirty="0"/>
              <a:t>–</a:t>
            </a:r>
            <a:r>
              <a:rPr lang="en-US" sz="1200" b="0" i="1" u="none" baseline="0" dirty="0"/>
              <a:t> Immersion Teacher Packet.</a:t>
            </a:r>
            <a:r>
              <a:rPr lang="en-US" sz="1200" b="0" i="0" u="none" baseline="0" dirty="0"/>
              <a:t> They will be looking at page 1 in the packet.</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baseline="0" dirty="0"/>
              <a:t>In the second part of the immersion activity, you filled out a summary table with the participants. The table on this slide is an example of a completed summary table that has examples from fourth grade students. </a:t>
            </a:r>
            <a:r>
              <a:rPr lang="en-US" baseline="0" dirty="0"/>
              <a:t>In the actual fourth grade unit, this chart is revised as the students progress through the unit and they continue to add evidence to their models of how the singer broke the glass.</a:t>
            </a:r>
            <a:endParaRPr lang="en-US"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dirty="0"/>
              <a:t>Please pull out your copy of the </a:t>
            </a:r>
            <a:r>
              <a:rPr lang="en-US" b="0" i="1" u="none" baseline="0" dirty="0"/>
              <a:t>Immersion Teacher Packet</a:t>
            </a:r>
            <a:r>
              <a:rPr lang="en-US" i="1" dirty="0"/>
              <a:t>. </a:t>
            </a:r>
            <a:endParaRPr lang="en-US" dirty="0"/>
          </a:p>
          <a:p>
            <a:pPr marL="171450" lvl="0" indent="-171450">
              <a:spcBef>
                <a:spcPts val="0"/>
              </a:spcBef>
              <a:buFontTx/>
              <a:buChar char="-"/>
            </a:pPr>
            <a:r>
              <a:rPr lang="en-US" baseline="0" dirty="0"/>
              <a:t>One the first page, there is an example of a completed summary table that we filled out during the second part of the immersion activity. This has examples from fourth grade students. As students progress through the actual unit, this chart is revised and they continue to add evidence to their models of how the singer broke the glass.</a:t>
            </a:r>
          </a:p>
          <a:p>
            <a:pPr marL="171450" lvl="0" indent="-171450">
              <a:spcBef>
                <a:spcPts val="0"/>
              </a:spcBef>
              <a:buFontTx/>
              <a:buChar char="-"/>
            </a:pPr>
            <a:r>
              <a:rPr lang="en-US" i="1" baseline="0" dirty="0"/>
              <a:t>[Note to facilitator: Give participants a few minutes to look over this table.]</a:t>
            </a:r>
            <a:endParaRPr lang="en-US" i="1" dirty="0"/>
          </a:p>
          <a:p>
            <a:pPr lvl="0">
              <a:spcBef>
                <a:spcPts val="0"/>
              </a:spcBef>
              <a:buNone/>
            </a:pPr>
            <a:endParaRPr dirty="0"/>
          </a:p>
        </p:txBody>
      </p:sp>
      <p:sp>
        <p:nvSpPr>
          <p:cNvPr id="440" name="Shape 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089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u="none" dirty="0"/>
              <a:t>Facilitator Notes: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Participants will need a copy of </a:t>
            </a:r>
            <a:r>
              <a:rPr lang="en-US" b="0" i="1" u="none" dirty="0"/>
              <a:t>Handout 3</a:t>
            </a:r>
            <a:r>
              <a:rPr lang="en-US" b="0" i="1" u="none" baseline="0" dirty="0"/>
              <a:t> </a:t>
            </a:r>
            <a:r>
              <a:rPr lang="mr-IN" b="0" i="1" u="none" baseline="0" dirty="0"/>
              <a:t>–</a:t>
            </a:r>
            <a:r>
              <a:rPr lang="en-US" b="0" i="1" u="none" baseline="0" dirty="0"/>
              <a:t> Immersion Teacher Packet.</a:t>
            </a:r>
            <a:r>
              <a:rPr lang="en-US" b="0" i="0" u="none" baseline="0" dirty="0"/>
              <a:t> They will be looking at page 2 in the packet.</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baseline="0" dirty="0"/>
              <a:t>This is a basic storyline that shows the lesson-level questions and phenomena for the entire unit.</a:t>
            </a:r>
            <a:endParaRPr lang="en-US" b="0"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u="none" dirty="0"/>
              <a:t>Talking Points:</a:t>
            </a:r>
          </a:p>
          <a:p>
            <a:pPr marL="171450" lvl="0" indent="-171450">
              <a:spcBef>
                <a:spcPts val="0"/>
              </a:spcBef>
              <a:buFontTx/>
              <a:buChar char="-"/>
            </a:pPr>
            <a:r>
              <a:rPr lang="en-US" dirty="0"/>
              <a:t>On the second</a:t>
            </a:r>
            <a:r>
              <a:rPr lang="en-US" baseline="0" dirty="0"/>
              <a:t> page of the </a:t>
            </a:r>
            <a:r>
              <a:rPr lang="en-US" b="0" i="1" u="none" baseline="0" dirty="0"/>
              <a:t>Immersion Teacher Packet, </a:t>
            </a:r>
            <a:r>
              <a:rPr lang="en-US" b="0" i="0" u="none" baseline="0" dirty="0"/>
              <a:t>you will find the storyline table for the entire unit as seen on the slide. </a:t>
            </a:r>
            <a:r>
              <a:rPr lang="en-US" sz="1200" baseline="0" dirty="0"/>
              <a:t>We just participated in the first section of the unit, but the unit continues to provide opportunities for students to build their explanations of the phenomenon.</a:t>
            </a:r>
            <a:endParaRPr lang="en-US" b="0" i="0" u="none" baseline="0" dirty="0"/>
          </a:p>
          <a:p>
            <a:pPr marL="171450" lvl="0" indent="-171450">
              <a:spcBef>
                <a:spcPts val="0"/>
              </a:spcBef>
              <a:buFontTx/>
              <a:buChar char="-"/>
            </a:pPr>
            <a:r>
              <a:rPr lang="en-US" b="0" i="0" u="none" baseline="0" dirty="0"/>
              <a:t>There are many ways to represent a storyline for a unit, and this table shows you one way it can be done. </a:t>
            </a:r>
            <a:endParaRPr lang="en-US" dirty="0"/>
          </a:p>
          <a:p>
            <a:pPr marL="171450" lvl="0" indent="-171450">
              <a:spcBef>
                <a:spcPts val="0"/>
              </a:spcBef>
              <a:buFontTx/>
              <a:buChar char="-"/>
            </a:pPr>
            <a:r>
              <a:rPr lang="en-US" baseline="0" dirty="0"/>
              <a:t>This storyline provides you with the anchor phenomenon and the driving question for the entire unit. It also lists the questions and investigative phenomena for the individual lessons of the unit. It provides information about the practices that students will be engaged in for each lesson, along with the science ideas and questions that students figure out in each lesson. </a:t>
            </a:r>
          </a:p>
          <a:p>
            <a:pPr marL="171450" lvl="0" indent="-171450">
              <a:spcBef>
                <a:spcPts val="0"/>
              </a:spcBef>
              <a:buFontTx/>
              <a:buChar char="-"/>
            </a:pPr>
            <a:r>
              <a:rPr lang="en-US" baseline="0" dirty="0"/>
              <a:t>Take a few minutes to read through the storyline. </a:t>
            </a:r>
            <a:r>
              <a:rPr lang="en-US" i="1" baseline="0" dirty="0"/>
              <a:t>[Note to facilitator: Give participants a few minutes to look over the storyline.]</a:t>
            </a:r>
            <a:endParaRPr lang="en-US" i="1" dirty="0"/>
          </a:p>
          <a:p>
            <a:pPr marL="171450" lvl="0" indent="-171450">
              <a:spcBef>
                <a:spcPts val="0"/>
              </a:spcBef>
              <a:buFontTx/>
              <a:buChar char="-"/>
            </a:pPr>
            <a:endParaRPr lang="en-US" baseline="0" dirty="0"/>
          </a:p>
          <a:p>
            <a:pPr marL="0" lvl="0" indent="0">
              <a:spcBef>
                <a:spcPts val="0"/>
              </a:spcBef>
              <a:buFontTx/>
              <a:buNone/>
            </a:pPr>
            <a:endParaRPr lang="en-US" dirty="0"/>
          </a:p>
          <a:p>
            <a:pPr lvl="0">
              <a:spcBef>
                <a:spcPts val="0"/>
              </a:spcBef>
              <a:buNone/>
            </a:pPr>
            <a:endParaRPr dirty="0"/>
          </a:p>
        </p:txBody>
      </p:sp>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513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txBox="1">
            <a:spLocks noGrp="1"/>
          </p:cNvSpPr>
          <p:nvPr>
            <p:ph type="body" idx="1"/>
          </p:nvPr>
        </p:nvSpPr>
        <p:spPr>
          <a:xfrm>
            <a:off x="735566" y="4578757"/>
            <a:ext cx="5884553" cy="4337856"/>
          </a:xfrm>
          <a:prstGeom prst="rect">
            <a:avLst/>
          </a:prstGeom>
          <a:noFill/>
          <a:ln>
            <a:noFill/>
          </a:ln>
        </p:spPr>
        <p:txBody>
          <a:bodyPr lIns="94175" tIns="94175" rIns="94175" bIns="941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2000" b="1" u="none" dirty="0"/>
              <a:t>Facilitator Notes: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2000" b="0" u="none" dirty="0"/>
              <a:t>Participants will need a copy of </a:t>
            </a:r>
            <a:r>
              <a:rPr lang="en-US" sz="2000" b="0" i="1" u="none" dirty="0"/>
              <a:t>Handout 3</a:t>
            </a:r>
            <a:r>
              <a:rPr lang="en-US" sz="2000" b="0" i="1" u="none" baseline="0" dirty="0"/>
              <a:t> </a:t>
            </a:r>
            <a:r>
              <a:rPr lang="mr-IN" sz="2000" b="0" i="1" u="none" baseline="0" dirty="0"/>
              <a:t>–</a:t>
            </a:r>
            <a:r>
              <a:rPr lang="en-US" sz="2000" b="0" i="1" u="none" baseline="0" dirty="0"/>
              <a:t> Immersion Teacher Packet.</a:t>
            </a:r>
            <a:r>
              <a:rPr lang="en-US" sz="2000" b="0" i="0" u="none" baseline="0" dirty="0"/>
              <a:t> They will be looking at page 3 in the packet.</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2000"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2000" b="1" u="none" dirty="0"/>
              <a:t>Talking Points:</a:t>
            </a:r>
          </a:p>
          <a:p>
            <a:pPr marL="171450" lvl="0" indent="-171450">
              <a:spcBef>
                <a:spcPts val="0"/>
              </a:spcBef>
              <a:buFontTx/>
              <a:buChar char="-"/>
            </a:pPr>
            <a:r>
              <a:rPr lang="en-US" sz="2000" dirty="0"/>
              <a:t>On this slide and on the third </a:t>
            </a:r>
            <a:r>
              <a:rPr lang="en-US" sz="2000" baseline="0" dirty="0"/>
              <a:t>page of the </a:t>
            </a:r>
            <a:r>
              <a:rPr lang="en-US" sz="2000" b="0" i="1" u="none" baseline="0" dirty="0"/>
              <a:t>Immersion Teacher Packet, </a:t>
            </a:r>
            <a:r>
              <a:rPr lang="en-US" sz="2000" b="0" i="0" u="none" baseline="0" dirty="0"/>
              <a:t>you will find the another way to represent the unit storyline: a coherence map for the unit.</a:t>
            </a:r>
          </a:p>
          <a:p>
            <a:pPr marL="171450" lvl="0" indent="-171450">
              <a:spcBef>
                <a:spcPts val="0"/>
              </a:spcBef>
              <a:buFontTx/>
              <a:buChar char="-"/>
            </a:pPr>
            <a:r>
              <a:rPr lang="en-US" sz="2000" baseline="0" dirty="0"/>
              <a:t>The coherence map shows that the unit begins with the anchoring phenomenon and the driving question of “why was the singer able to shatter the glass?” Each line in this graphic represents a lesson, and requires students to integrate all three dimensions to build and revise their models and explanations of the overall anchor phenomenon. As students proceed through the unit, they revise their explanations and model in each lesson based on what they have learned in that lesson. This then leads them to the next lesson, where they repeat the process, until they create their final explanation and model at the end of the unit. The coherence map shows that each activity serves an explicit purpose in the unit, and contributes toward students understanding and explaining the anchor phenomenon. </a:t>
            </a:r>
          </a:p>
          <a:p>
            <a:pPr marL="171450" lvl="0" indent="-171450">
              <a:spcBef>
                <a:spcPts val="0"/>
              </a:spcBef>
              <a:buFontTx/>
              <a:buChar char="-"/>
            </a:pPr>
            <a:r>
              <a:rPr lang="en-US" sz="2000" i="1" baseline="0" dirty="0"/>
              <a:t>[Note to facilitator: Give participants a few minutes to look over the coherence map.]</a:t>
            </a:r>
            <a:endParaRPr lang="en-US" sz="2000" i="1" dirty="0"/>
          </a:p>
          <a:p>
            <a:pPr marL="171450" lvl="0" indent="-171450">
              <a:spcBef>
                <a:spcPts val="0"/>
              </a:spcBef>
              <a:buFontTx/>
              <a:buChar char="-"/>
            </a:pPr>
            <a:endParaRPr lang="en-US" sz="2000" baseline="0" dirty="0"/>
          </a:p>
          <a:p>
            <a:pPr lvl="0">
              <a:spcBef>
                <a:spcPts val="0"/>
              </a:spcBef>
              <a:buNone/>
            </a:pPr>
            <a:endParaRPr lang="en-US" sz="2000" dirty="0"/>
          </a:p>
        </p:txBody>
      </p:sp>
      <p:sp>
        <p:nvSpPr>
          <p:cNvPr id="502" name="Shape 502"/>
          <p:cNvSpPr>
            <a:spLocks noGrp="1" noRot="1" noChangeAspect="1"/>
          </p:cNvSpPr>
          <p:nvPr>
            <p:ph type="sldImg" idx="2"/>
          </p:nvPr>
        </p:nvSpPr>
        <p:spPr>
          <a:xfrm>
            <a:off x="1268413" y="723900"/>
            <a:ext cx="4818062" cy="3613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22518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Participants will need a copy of </a:t>
            </a:r>
            <a:r>
              <a:rPr lang="en-US" b="0" i="1" u="none" dirty="0"/>
              <a:t>Handout 3</a:t>
            </a:r>
            <a:r>
              <a:rPr lang="en-US" b="0" i="1" u="none" baseline="0" dirty="0"/>
              <a:t> </a:t>
            </a:r>
            <a:r>
              <a:rPr lang="mr-IN" b="0" i="1" u="none" baseline="0" dirty="0"/>
              <a:t>–</a:t>
            </a:r>
            <a:r>
              <a:rPr lang="en-US" b="0" i="1" u="none" baseline="0" dirty="0"/>
              <a:t> Immersion Teacher Packet.</a:t>
            </a:r>
            <a:r>
              <a:rPr lang="en-US" b="0" i="0" u="none" baseline="0" dirty="0"/>
              <a:t> They will be looking at pages 4-6 in the packet.</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i="0" u="none" baseline="0" dirty="0"/>
              <a:t>Pages 4-6 in the </a:t>
            </a:r>
            <a:r>
              <a:rPr lang="en-US" b="0" i="1" u="none" baseline="0" dirty="0"/>
              <a:t>Immersion Teacher Packet</a:t>
            </a:r>
            <a:r>
              <a:rPr lang="en-US" b="0" i="0" u="none" baseline="0" dirty="0"/>
              <a:t> represent student models. Page 4 has two students’ initial models that they created toward the beginning of the unit (similar to how the participants’ created their initial models). Pages 5-6 show the final models for the same students. Participants will be able to see how students’ thinking changed over the course of the unit by comparing the initial and final models.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i="0" u="none" baseline="0" dirty="0"/>
              <a:t>Participants will be asked if they see evidence of students engaging in three-dimensional learning in this slide and the next slide. This is an opportunity for you to walk around and listen to participants’ discussions to see what they think three-dimensional is and what misconceptions they may have. Take a mental note of what they are saying, because in a few slides (slide 34) you will begin the three-dimensional learning section and where you can clear up any misconceptions.</a:t>
            </a:r>
            <a:endParaRPr lang="en-US" b="0"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dirty="0"/>
              <a:t>Let’s also look at some</a:t>
            </a:r>
            <a:r>
              <a:rPr lang="en-US" baseline="0" dirty="0"/>
              <a:t> student examples of initial and final models.</a:t>
            </a:r>
          </a:p>
          <a:p>
            <a:pPr marL="171450" lvl="0" indent="-171450">
              <a:spcBef>
                <a:spcPts val="0"/>
              </a:spcBef>
              <a:buFontTx/>
              <a:buChar char="-"/>
            </a:pPr>
            <a:r>
              <a:rPr lang="en-US" baseline="0" dirty="0"/>
              <a:t>In pages 4 through 6 of your packet, will find the initial and final models created by Marianna and Oliver. The initial models for both are on page 4 and the final models are on pages 5-6. Take a few minutes to look over the student work samples.  </a:t>
            </a:r>
          </a:p>
          <a:p>
            <a:pPr marL="171450" lvl="0" indent="-171450">
              <a:spcBef>
                <a:spcPts val="0"/>
              </a:spcBef>
              <a:buFontTx/>
              <a:buChar char="-"/>
            </a:pPr>
            <a:r>
              <a:rPr lang="en-US" baseline="0" dirty="0"/>
              <a:t>As a table discuss the following questions:</a:t>
            </a:r>
          </a:p>
          <a:p>
            <a:pPr marL="685800" lvl="1" indent="-228600">
              <a:spcBef>
                <a:spcPts val="0"/>
              </a:spcBef>
              <a:buFont typeface="Arial" panose="020B0604020202020204" pitchFamily="34" charset="0"/>
              <a:buChar char="•"/>
            </a:pPr>
            <a:r>
              <a:rPr lang="en-US" baseline="0" dirty="0"/>
              <a:t>How did the students’ models change over time?</a:t>
            </a:r>
          </a:p>
          <a:p>
            <a:pPr marL="685800" lvl="1" indent="-228600">
              <a:spcBef>
                <a:spcPts val="0"/>
              </a:spcBef>
              <a:buFont typeface="Arial" panose="020B0604020202020204" pitchFamily="34" charset="0"/>
              <a:buChar char="•"/>
            </a:pPr>
            <a:r>
              <a:rPr lang="en-US" baseline="0" dirty="0"/>
              <a:t>What misconceptions do you see students have in their final models?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Do you see evidence of students engaging in three dimensional learning (SEPs, CCCs, &amp; DCIs)? </a:t>
            </a:r>
            <a:r>
              <a:rPr lang="en-US" i="1" baseline="0" dirty="0"/>
              <a:t>[Note to facilitator: </a:t>
            </a:r>
            <a:r>
              <a:rPr lang="en-US" b="0" i="1" u="none" baseline="0" dirty="0"/>
              <a:t>This is an opportunity for you to walk around and listen to participants’ discussions to see what they think three-dimensional is and what misconceptions they may have. Take a mental note of what they are saying, because in a few slides (slide 34) you will begin the three-dimensional learning section and where you can clear up any misconceptions.]</a:t>
            </a:r>
            <a:endParaRPr lang="en-US" baseline="0" dirty="0"/>
          </a:p>
          <a:p>
            <a:pPr lvl="0">
              <a:spcBef>
                <a:spcPts val="0"/>
              </a:spcBef>
              <a:buNone/>
            </a:pPr>
            <a:endParaRPr dirty="0"/>
          </a:p>
        </p:txBody>
      </p:sp>
      <p:sp>
        <p:nvSpPr>
          <p:cNvPr id="477" name="Shape 4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9498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5" name="Shape 49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dirty="0">
                <a:latin typeface="+mn-lt"/>
                <a:ea typeface="Calibri"/>
                <a:cs typeface="Calibri"/>
                <a:sym typeface="Calibri"/>
              </a:rPr>
              <a:t>The hyperlink for the video in this slide is: https://vimeo.com/126093889</a:t>
            </a:r>
          </a:p>
          <a:p>
            <a:pPr marL="171450" marR="0" lvl="0" indent="-171450" algn="l" rtl="0">
              <a:spcBef>
                <a:spcPts val="0"/>
              </a:spcBef>
              <a:spcAft>
                <a:spcPts val="0"/>
              </a:spcAft>
              <a:buSzPct val="25000"/>
              <a:buFontTx/>
              <a:buChar char="-"/>
            </a:pPr>
            <a:r>
              <a:rPr lang="en-US" sz="1200" b="0" i="0" u="none" strike="noStrike" cap="none" dirty="0">
                <a:latin typeface="+mn-lt"/>
                <a:ea typeface="Calibri"/>
                <a:cs typeface="Calibri"/>
                <a:sym typeface="Calibri"/>
              </a:rPr>
              <a:t>Note:</a:t>
            </a:r>
            <a:r>
              <a:rPr lang="en-US" sz="1200" b="0" i="0" u="none" strike="noStrike" cap="none" baseline="0" dirty="0">
                <a:latin typeface="+mn-lt"/>
                <a:ea typeface="Calibri"/>
                <a:cs typeface="Calibri"/>
                <a:sym typeface="Calibri"/>
              </a:rPr>
              <a:t> </a:t>
            </a:r>
            <a:r>
              <a:rPr lang="en-US" sz="1200" b="0" i="0" u="none" strike="noStrike" cap="none" dirty="0">
                <a:latin typeface="+mn-lt"/>
                <a:ea typeface="Calibri"/>
                <a:cs typeface="Calibri"/>
                <a:sym typeface="Calibri"/>
              </a:rPr>
              <a:t>The sound in the video</a:t>
            </a:r>
            <a:r>
              <a:rPr lang="en-US" sz="1200" b="0" i="0" u="none" strike="noStrike" cap="none" baseline="0" dirty="0">
                <a:latin typeface="+mn-lt"/>
                <a:ea typeface="Calibri"/>
                <a:cs typeface="Calibri"/>
                <a:sym typeface="Calibri"/>
              </a:rPr>
              <a:t> </a:t>
            </a:r>
            <a:r>
              <a:rPr lang="en-US" sz="1200" b="0" i="0" u="none" strike="noStrike" cap="none" dirty="0">
                <a:latin typeface="+mn-lt"/>
                <a:ea typeface="Calibri"/>
                <a:cs typeface="Calibri"/>
                <a:sym typeface="Calibri"/>
              </a:rPr>
              <a:t>is low.</a:t>
            </a:r>
            <a:r>
              <a:rPr lang="en-US" sz="1200" b="0" i="0" u="none" strike="noStrike" cap="none" baseline="0" dirty="0">
                <a:latin typeface="+mn-lt"/>
                <a:ea typeface="Calibri"/>
                <a:cs typeface="Calibri"/>
                <a:sym typeface="Calibri"/>
              </a:rPr>
              <a:t> Be sure to turn the volume up</a:t>
            </a:r>
          </a:p>
          <a:p>
            <a:pPr marL="171450" marR="0" lvl="0" indent="-171450" algn="l" rtl="0">
              <a:spcBef>
                <a:spcPts val="0"/>
              </a:spcBef>
              <a:spcAft>
                <a:spcPts val="0"/>
              </a:spcAft>
              <a:buSzPct val="25000"/>
              <a:buFontTx/>
              <a:buChar char="-"/>
            </a:pPr>
            <a:r>
              <a:rPr lang="en-US" sz="1200" b="0" i="0" u="none" strike="noStrike" cap="none" baseline="0" dirty="0">
                <a:latin typeface="+mn-lt"/>
                <a:ea typeface="Calibri"/>
                <a:cs typeface="Calibri"/>
                <a:sym typeface="Calibri"/>
              </a:rPr>
              <a:t>This video shows third grade students engaging in the same activities that the participants were engaged in during the immersion.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i="0" u="none" baseline="0" dirty="0"/>
              <a:t>Participants will be asked if they see evidence of students engaging in three-dimensional learning in this slide. This is an opportunity for you to walk around and listen to participants’ discussions to see what they think three-dimensional is and what misconceptions they may have. Take a mental note of what they are saying, because in the next slide, you will begin the three-dimensional learning section and where you can clear up any misconceptions.</a:t>
            </a:r>
            <a:endParaRPr lang="en-US" sz="1200" b="0" i="0" u="none" strike="noStrike" cap="none" dirty="0">
              <a:latin typeface="+mn-lt"/>
              <a:ea typeface="Calibri"/>
              <a:cs typeface="Calibri"/>
              <a:sym typeface="Calibri"/>
            </a:endParaRPr>
          </a:p>
          <a:p>
            <a:pPr marL="171450" marR="0" lvl="0" indent="-171450" algn="l" rtl="0">
              <a:spcBef>
                <a:spcPts val="0"/>
              </a:spcBef>
              <a:spcAft>
                <a:spcPts val="0"/>
              </a:spcAft>
              <a:buSzPct val="25000"/>
              <a:buFontTx/>
              <a:buChar char="-"/>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dirty="0"/>
              <a:t>Finally, let’s watch a video of</a:t>
            </a:r>
            <a:r>
              <a:rPr lang="en-US" baseline="0" dirty="0"/>
              <a:t> third grade students engaging in the same activities that we did. </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As you watch the video think about three dimensional learning.</a:t>
            </a:r>
            <a:r>
              <a:rPr lang="en-US" baseline="0" dirty="0"/>
              <a:t> </a:t>
            </a:r>
            <a:r>
              <a:rPr lang="en-US" dirty="0"/>
              <a:t>What evidence do</a:t>
            </a:r>
            <a:r>
              <a:rPr lang="en-US" baseline="0" dirty="0"/>
              <a:t> you see of students engaging with each of the three dimensions: the SEPs, CCCs, &amp; DCIs? </a:t>
            </a:r>
            <a:r>
              <a:rPr lang="en-US" i="1" baseline="0" dirty="0"/>
              <a:t>[Note to facilitator: </a:t>
            </a:r>
            <a:r>
              <a:rPr lang="en-US" b="0" i="1" u="none" baseline="0" dirty="0"/>
              <a:t>This is an opportunity for you to walk around and listen to participants’ discussions to see what they think three-dimensional is and what misconceptions they may have. Take a mental note of what they are saying, because in a few slides (slide 34) you will begin the three-dimensional learning section and where you can clear up any misconceptions.]</a:t>
            </a:r>
            <a:endParaRPr lang="en-US" baseline="0" dirty="0"/>
          </a:p>
          <a:p>
            <a:pPr marL="171450" lvl="0" indent="-171450">
              <a:spcBef>
                <a:spcPts val="0"/>
              </a:spcBef>
              <a:buFontTx/>
              <a:buChar char="-"/>
            </a:pPr>
            <a:endParaRPr lang="en-US" baseline="0" dirty="0"/>
          </a:p>
          <a:p>
            <a:pPr marL="171450" lvl="0" indent="-171450">
              <a:spcBef>
                <a:spcPts val="0"/>
              </a:spcBef>
              <a:buFontTx/>
              <a:buChar char="-"/>
            </a:pPr>
            <a:endParaRPr lang="en-US" dirty="0"/>
          </a:p>
          <a:p>
            <a:pPr marL="0" marR="0" lvl="0" indent="0" algn="l" rtl="0">
              <a:spcBef>
                <a:spcPts val="0"/>
              </a:spcBef>
              <a:buSzPct val="25000"/>
              <a:buNone/>
            </a:pPr>
            <a:endParaRPr lang="en-US" sz="1200" b="0" i="0" u="none" strike="noStrike" cap="none" dirty="0">
              <a:latin typeface="Calibri"/>
              <a:ea typeface="Calibri"/>
              <a:cs typeface="Calibri"/>
              <a:sym typeface="Calibri"/>
            </a:endParaRPr>
          </a:p>
        </p:txBody>
      </p:sp>
      <p:sp>
        <p:nvSpPr>
          <p:cNvPr id="496" name="Shape 496"/>
          <p:cNvSpPr txBox="1">
            <a:spLocks noGrp="1"/>
          </p:cNvSpPr>
          <p:nvPr>
            <p:ph type="sldNum" idx="12"/>
          </p:nvPr>
        </p:nvSpPr>
        <p:spPr>
          <a:xfrm>
            <a:off x="4023092" y="8917421"/>
            <a:ext cx="3077739" cy="46942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fld id="{00000000-1234-1234-1234-123412341234}" type="slidenum">
              <a:rPr lang="en-US" sz="1800" b="0" i="0" u="none" strike="noStrike" cap="none">
                <a:solidFill>
                  <a:srgbClr val="000000"/>
                </a:solidFill>
                <a:latin typeface="Questrial"/>
                <a:ea typeface="Questrial"/>
                <a:cs typeface="Questrial"/>
                <a:sym typeface="Questrial"/>
              </a:rPr>
              <a:t>34</a:t>
            </a:fld>
            <a:endParaRPr lang="en-US" sz="1800" b="0" i="0" u="none" strike="noStrike" cap="none">
              <a:solidFill>
                <a:srgbClr val="000000"/>
              </a:solidFill>
              <a:latin typeface="Questrial"/>
              <a:ea typeface="Questrial"/>
              <a:cs typeface="Questrial"/>
              <a:sym typeface="Questrial"/>
            </a:endParaRPr>
          </a:p>
        </p:txBody>
      </p:sp>
    </p:spTree>
    <p:extLst>
      <p:ext uri="{BB962C8B-B14F-4D97-AF65-F5344CB8AC3E}">
        <p14:creationId xmlns:p14="http://schemas.microsoft.com/office/powerpoint/2010/main" val="136067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Three-dimensional learning is an important concept for participants to understand, as it is one of the NGSS Innovations, and participants will be looking for evidence that it is occurring in the materials they will be evaluating in the prescreen process. This section helps build participants’ understanding of three-dimensional learning by discussing what it means, and the next section (Looking for Evidence of the Three Dimensions) will guide participants through finding evidence for each of the three dimensions. By the time participants are ready to look at the PEEC Prescreen tools later on in this presentation, they will already have begun to build an understanding of the criteria that the tools use. Participants’ will continue to build their understanding of three-dimensional learning when the related prescreen tools are introduced.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Since participants are expected to have a basic understanding of the NGSS, this section may seem to not be necessary for your group if they are well-versed in the NGSS. However, it can help bring all participants to the same level of understanding and the group discussions can ensure that participants are thinking about three-dimensional learning in the same way. This leveling is important as three-dimensional learning criteria will appear in all three phases of the PEEC process.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u="none" baseline="0" dirty="0"/>
          </a:p>
        </p:txBody>
      </p:sp>
      <p:sp>
        <p:nvSpPr>
          <p:cNvPr id="4" name="Slide Number Placeholder 3"/>
          <p:cNvSpPr>
            <a:spLocks noGrp="1"/>
          </p:cNvSpPr>
          <p:nvPr>
            <p:ph type="sldNum" sz="quarter" idx="10"/>
          </p:nvPr>
        </p:nvSpPr>
        <p:spPr/>
        <p:txBody>
          <a:bodyPr/>
          <a:lstStyle/>
          <a:p>
            <a:fld id="{A666435A-B79D-4125-A84A-60CACF26A778}" type="slidenum">
              <a:rPr lang="en-US" smtClean="0"/>
              <a:t>35</a:t>
            </a:fld>
            <a:endParaRPr lang="en-US"/>
          </a:p>
        </p:txBody>
      </p:sp>
    </p:spTree>
    <p:extLst>
      <p:ext uri="{BB962C8B-B14F-4D97-AF65-F5344CB8AC3E}">
        <p14:creationId xmlns:p14="http://schemas.microsoft.com/office/powerpoint/2010/main" val="104221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As participants have a discussion with the partners about the questions posted on the slide, walk around the room and listen to their thoughts. If participants are struggling to answer the questions, this will help you understand what misconceptions you need to clear, or on the other hand if participants are demonstrating a solid understanding, you can proceed through this section relatively quickly. You will be using the ideas that participants share during the discussion to transition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r>
              <a:rPr lang="en-US" b="1" u="none" dirty="0"/>
              <a:t>Talking Points:</a:t>
            </a: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We have tossed around the words ”three-dimensional learning” a few times. Think about the following questions and share your thoughts with a partner:</a:t>
            </a: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What is three-dimensional learning? </a:t>
            </a: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What does it mean to you? </a:t>
            </a: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As students in the immersion activity, were you engaged in three-dimensional learning? At what point? How do you know? </a:t>
            </a: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Take a few minutes to discuss these questions with a partner at your table. </a:t>
            </a:r>
            <a:r>
              <a:rPr lang="en-US" b="0" i="1" u="none" baseline="0" dirty="0"/>
              <a:t>[Note to facilitator: Give participants a few minutes to discuss their thoughts.]</a:t>
            </a:r>
            <a:endParaRPr lang="en-US" b="0" i="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i="0" u="none" baseline="0" dirty="0"/>
              <a:t>Who would like to share their ideas with the whole group? </a:t>
            </a:r>
            <a:r>
              <a:rPr lang="en-US" b="0" i="1" u="none" baseline="0" dirty="0"/>
              <a:t>[Note to facilitator: Ask a few participants to share their thoughts about what three-dimensional learning is with the entire group.]</a:t>
            </a:r>
            <a:endParaRPr lang="en-US" b="0" u="none" baseline="0" dirty="0"/>
          </a:p>
          <a:p>
            <a:endParaRPr lang="en-US" dirty="0"/>
          </a:p>
        </p:txBody>
      </p:sp>
      <p:sp>
        <p:nvSpPr>
          <p:cNvPr id="4" name="Slide Number Placeholder 3"/>
          <p:cNvSpPr>
            <a:spLocks noGrp="1"/>
          </p:cNvSpPr>
          <p:nvPr>
            <p:ph type="sldNum" sz="quarter" idx="10"/>
          </p:nvPr>
        </p:nvSpPr>
        <p:spPr/>
        <p:txBody>
          <a:bodyPr/>
          <a:lstStyle/>
          <a:p>
            <a:fld id="{A666435A-B79D-4125-A84A-60CACF26A778}" type="slidenum">
              <a:rPr lang="en-US" smtClean="0"/>
              <a:t>36</a:t>
            </a:fld>
            <a:endParaRPr lang="en-US"/>
          </a:p>
        </p:txBody>
      </p:sp>
    </p:spTree>
    <p:extLst>
      <p:ext uri="{BB962C8B-B14F-4D97-AF65-F5344CB8AC3E}">
        <p14:creationId xmlns:p14="http://schemas.microsoft.com/office/powerpoint/2010/main" val="1273014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Facilitator</a:t>
            </a:r>
            <a:r>
              <a:rPr lang="en-US" b="1" u="none" baseline="0" dirty="0"/>
              <a:t> Notes:</a:t>
            </a:r>
            <a:endParaRPr lang="en-US" b="0" u="none" baseline="0" dirty="0"/>
          </a:p>
          <a:p>
            <a:pPr marL="171450" indent="-171450">
              <a:buFontTx/>
              <a:buChar char="-"/>
            </a:pPr>
            <a:r>
              <a:rPr lang="en-US" b="0" u="none" baseline="0" dirty="0"/>
              <a:t>Use the ideas that participants shared in the previous slide to transition into talking about learning about vs figuring out. Alter the talking points in this slide to build upon the conversation that began with your group in the last slide.</a:t>
            </a:r>
            <a:endParaRPr lang="en-US" b="1" u="none" dirty="0"/>
          </a:p>
          <a:p>
            <a:endParaRPr lang="en-US" b="1" u="none" dirty="0"/>
          </a:p>
          <a:p>
            <a:r>
              <a:rPr lang="en-US" b="1" u="none" dirty="0"/>
              <a:t>Talking</a:t>
            </a:r>
            <a:r>
              <a:rPr lang="en-US" b="1" u="none" baseline="0" dirty="0"/>
              <a:t> Points:</a:t>
            </a:r>
            <a:endParaRPr lang="en-US" b="0" u="none" baseline="0" dirty="0"/>
          </a:p>
          <a:p>
            <a:pPr marL="171450" lvl="0" indent="-171450">
              <a:buFontTx/>
              <a:buChar char="-"/>
            </a:pPr>
            <a:r>
              <a:rPr lang="en-US" sz="1200" kern="1200" dirty="0">
                <a:solidFill>
                  <a:schemeClr val="tx1"/>
                </a:solidFill>
                <a:effectLst/>
                <a:latin typeface="+mn-lt"/>
                <a:ea typeface="+mn-ea"/>
                <a:cs typeface="+mn-cs"/>
              </a:rPr>
              <a:t>An important idea that was shared</a:t>
            </a:r>
            <a:r>
              <a:rPr lang="en-US" sz="1200" kern="1200" baseline="0" dirty="0">
                <a:solidFill>
                  <a:schemeClr val="tx1"/>
                </a:solidFill>
                <a:effectLst/>
                <a:latin typeface="+mn-lt"/>
                <a:ea typeface="+mn-ea"/>
                <a:cs typeface="+mn-cs"/>
              </a:rPr>
              <a:t> about three-dimensional learning was that students are building explanations. </a:t>
            </a: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In an NGSS classroom, the focus shifts from simply </a:t>
            </a:r>
            <a:r>
              <a:rPr lang="en-US" sz="1200" i="1" kern="1200" dirty="0">
                <a:solidFill>
                  <a:schemeClr val="tx1"/>
                </a:solidFill>
                <a:effectLst/>
                <a:latin typeface="+mn-lt"/>
                <a:ea typeface="+mn-ea"/>
                <a:cs typeface="+mn-cs"/>
              </a:rPr>
              <a:t>learning about</a:t>
            </a:r>
            <a:r>
              <a:rPr lang="en-US" sz="1200" kern="1200" dirty="0">
                <a:solidFill>
                  <a:schemeClr val="tx1"/>
                </a:solidFill>
                <a:effectLst/>
                <a:latin typeface="+mn-lt"/>
                <a:ea typeface="+mn-ea"/>
                <a:cs typeface="+mn-cs"/>
              </a:rPr>
              <a:t> science ideas that students often have difficulty applying to real-world contexts to </a:t>
            </a:r>
            <a:r>
              <a:rPr lang="en-US" sz="1200" i="1" kern="1200" dirty="0">
                <a:solidFill>
                  <a:schemeClr val="tx1"/>
                </a:solidFill>
                <a:effectLst/>
                <a:latin typeface="+mn-lt"/>
                <a:ea typeface="+mn-ea"/>
                <a:cs typeface="+mn-cs"/>
              </a:rPr>
              <a:t>figuring out </a:t>
            </a:r>
            <a:r>
              <a:rPr lang="en-US" sz="1200" kern="1200" dirty="0">
                <a:solidFill>
                  <a:schemeClr val="tx1"/>
                </a:solidFill>
                <a:effectLst/>
                <a:latin typeface="+mn-lt"/>
                <a:ea typeface="+mn-ea"/>
                <a:cs typeface="+mn-cs"/>
              </a:rPr>
              <a:t>or making sense of phenomena in the world that students are motivated to explain.</a:t>
            </a:r>
          </a:p>
          <a:p>
            <a:pPr marL="171450" lvl="0" indent="-171450">
              <a:buFontTx/>
              <a:buChar char="-"/>
            </a:pPr>
            <a:r>
              <a:rPr lang="en-US" sz="1200" kern="1200" dirty="0">
                <a:solidFill>
                  <a:schemeClr val="tx1"/>
                </a:solidFill>
                <a:effectLst/>
                <a:latin typeface="+mn-lt"/>
                <a:ea typeface="+mn-ea"/>
                <a:cs typeface="+mn-cs"/>
              </a:rPr>
              <a:t>Students are not just </a:t>
            </a:r>
            <a:r>
              <a:rPr lang="en-US" sz="1200" i="1" kern="1200" dirty="0">
                <a:solidFill>
                  <a:schemeClr val="tx1"/>
                </a:solidFill>
                <a:effectLst/>
                <a:latin typeface="+mn-lt"/>
                <a:ea typeface="+mn-ea"/>
                <a:cs typeface="+mn-cs"/>
              </a:rPr>
              <a:t>learning about </a:t>
            </a:r>
            <a:r>
              <a:rPr lang="en-US" sz="1200" kern="1200" dirty="0">
                <a:solidFill>
                  <a:schemeClr val="tx1"/>
                </a:solidFill>
                <a:effectLst/>
                <a:latin typeface="+mn-lt"/>
                <a:ea typeface="+mn-ea"/>
                <a:cs typeface="+mn-cs"/>
              </a:rPr>
              <a:t>a topic, but they are now</a:t>
            </a:r>
            <a:r>
              <a:rPr lang="en-US" sz="120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figuring out </a:t>
            </a:r>
            <a:r>
              <a:rPr lang="en-US" sz="1200" kern="1200" dirty="0">
                <a:solidFill>
                  <a:schemeClr val="tx1"/>
                </a:solidFill>
                <a:effectLst/>
                <a:latin typeface="+mn-lt"/>
                <a:ea typeface="+mn-ea"/>
                <a:cs typeface="+mn-cs"/>
              </a:rPr>
              <a:t>why or how something happens in the world.</a:t>
            </a:r>
          </a:p>
          <a:p>
            <a:pPr marL="171450" lvl="0" indent="-171450">
              <a:buFontTx/>
              <a:buChar char="-"/>
            </a:pPr>
            <a:r>
              <a:rPr lang="en-US" sz="1200" kern="1200" dirty="0">
                <a:solidFill>
                  <a:schemeClr val="tx1"/>
                </a:solidFill>
                <a:effectLst/>
                <a:latin typeface="+mn-lt"/>
                <a:ea typeface="+mn-ea"/>
                <a:cs typeface="+mn-cs"/>
              </a:rPr>
              <a:t>Students can then use these explanations to make sense of new contexts and transfer this working knowledge to new situations.</a:t>
            </a:r>
          </a:p>
          <a:p>
            <a:pPr marL="171450" lvl="0" indent="-171450">
              <a:buFontTx/>
              <a:buChar char="-"/>
            </a:pPr>
            <a:r>
              <a:rPr lang="en-US" sz="1200" kern="1200" dirty="0">
                <a:solidFill>
                  <a:schemeClr val="tx1"/>
                </a:solidFill>
                <a:effectLst/>
                <a:latin typeface="+mn-lt"/>
                <a:ea typeface="+mn-ea"/>
                <a:cs typeface="+mn-cs"/>
              </a:rPr>
              <a:t>If students</a:t>
            </a:r>
            <a:r>
              <a:rPr lang="en-US" sz="1200" kern="1200" baseline="0" dirty="0">
                <a:solidFill>
                  <a:schemeClr val="tx1"/>
                </a:solidFill>
                <a:effectLst/>
                <a:latin typeface="+mn-lt"/>
                <a:ea typeface="+mn-ea"/>
                <a:cs typeface="+mn-cs"/>
              </a:rPr>
              <a:t> are not being fed the information, </a:t>
            </a:r>
            <a:r>
              <a:rPr lang="en-US" sz="1200" kern="1200" dirty="0">
                <a:solidFill>
                  <a:schemeClr val="tx1"/>
                </a:solidFill>
                <a:effectLst/>
                <a:latin typeface="+mn-lt"/>
                <a:ea typeface="+mn-ea"/>
                <a:cs typeface="+mn-cs"/>
              </a:rPr>
              <a:t>how are they gathering information and building their</a:t>
            </a:r>
            <a:r>
              <a:rPr lang="en-US" sz="1200" kern="1200" baseline="0" dirty="0">
                <a:solidFill>
                  <a:schemeClr val="tx1"/>
                </a:solidFill>
                <a:effectLst/>
                <a:latin typeface="+mn-lt"/>
                <a:ea typeface="+mn-ea"/>
                <a:cs typeface="+mn-cs"/>
              </a:rPr>
              <a:t> explanations or designing solutions to problems? What should they be engaged in during the lesson? </a:t>
            </a:r>
            <a:r>
              <a:rPr lang="en-US" sz="1200" i="1" kern="1200" baseline="0" dirty="0">
                <a:solidFill>
                  <a:schemeClr val="tx1"/>
                </a:solidFill>
                <a:effectLst/>
                <a:latin typeface="+mn-lt"/>
                <a:ea typeface="+mn-ea"/>
                <a:cs typeface="+mn-cs"/>
              </a:rPr>
              <a:t>[Note to facilitator: You want the participants to say that students need to be engaged in the three dimensions during the lesson </a:t>
            </a:r>
            <a:r>
              <a:rPr lang="mr-IN" sz="1200" i="1" kern="1200" baseline="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 the practices, disciplinary core ideas, and crosscutting concepts. If participants are not getting to that idea, ask them what the rest of three-dimensional learning is and strongly hint them toward the three dimensions.] </a:t>
            </a: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Yes! Students build this working knowledge by engaging through the practices, by using the crosscutting concepts to organize and connect thinking, and by using the disciplinary core ideas to explain their world and develop solutions to problems.</a:t>
            </a:r>
            <a:endParaRPr lang="en-US" sz="1200" b="1"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Figuring out or making sense of phenomena</a:t>
            </a:r>
            <a:r>
              <a:rPr lang="en-US" sz="1200" kern="1200" baseline="0" dirty="0">
                <a:solidFill>
                  <a:schemeClr val="tx1"/>
                </a:solidFill>
                <a:effectLst/>
                <a:latin typeface="+mn-lt"/>
                <a:ea typeface="+mn-ea"/>
                <a:cs typeface="+mn-cs"/>
              </a:rPr>
              <a:t> supports three-dimensional learning.</a:t>
            </a:r>
          </a:p>
        </p:txBody>
      </p:sp>
      <p:sp>
        <p:nvSpPr>
          <p:cNvPr id="4" name="Slide Number Placeholder 3"/>
          <p:cNvSpPr>
            <a:spLocks noGrp="1"/>
          </p:cNvSpPr>
          <p:nvPr>
            <p:ph type="sldNum" sz="quarter" idx="10"/>
          </p:nvPr>
        </p:nvSpPr>
        <p:spPr/>
        <p:txBody>
          <a:bodyPr/>
          <a:lstStyle/>
          <a:p>
            <a:fld id="{A5D78FC6-CE17-4259-A63C-DDFC12E048FC}" type="slidenum">
              <a:rPr lang="en-US" smtClean="0"/>
              <a:pPr/>
              <a:t>37</a:t>
            </a:fld>
            <a:endParaRPr lang="en-US"/>
          </a:p>
        </p:txBody>
      </p:sp>
    </p:spTree>
    <p:extLst>
      <p:ext uri="{BB962C8B-B14F-4D97-AF65-F5344CB8AC3E}">
        <p14:creationId xmlns:p14="http://schemas.microsoft.com/office/powerpoint/2010/main" val="1044819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dirty="0"/>
              <a:t>The important</a:t>
            </a:r>
            <a:r>
              <a:rPr lang="en-US" b="0" u="none" baseline="0" dirty="0"/>
              <a:t> take-away in this slide is that participants should understand that in three-dimensional learning </a:t>
            </a:r>
            <a:r>
              <a:rPr lang="en-US" b="0" i="1" u="none" baseline="0" dirty="0"/>
              <a:t>students</a:t>
            </a:r>
            <a:r>
              <a:rPr lang="en-US" b="0" u="none" baseline="0" dirty="0"/>
              <a:t> are the ones that should be developing and using the three dimensions to explain a phenomenon or to design a solution to a problem. Often, a lesson or activity will show evidence that a teacher is using the three dimensions, but that does not ensure that </a:t>
            </a:r>
            <a:r>
              <a:rPr lang="en-US" b="0" i="1" u="none" baseline="0" dirty="0"/>
              <a:t>students</a:t>
            </a:r>
            <a:r>
              <a:rPr lang="en-US" b="0" u="none" baseline="0" dirty="0"/>
              <a:t> will develop or use the dimensions. The emphasis on students and finding evidence in lessons that </a:t>
            </a:r>
            <a:r>
              <a:rPr lang="en-US" b="0" i="1" u="none" baseline="0" dirty="0"/>
              <a:t>students</a:t>
            </a:r>
            <a:r>
              <a:rPr lang="en-US" b="0" u="none" baseline="0" dirty="0"/>
              <a:t> are the ones developing and using elements of dimensions can be found throughout the professional learning sessions.</a:t>
            </a:r>
            <a:endParaRPr lang="en-US" b="1" u="none" dirty="0"/>
          </a:p>
          <a:p>
            <a:endParaRPr lang="en-US" b="1" u="none" dirty="0"/>
          </a:p>
          <a:p>
            <a:r>
              <a:rPr lang="en-US" b="1" u="none" dirty="0"/>
              <a:t>Talking Points:</a:t>
            </a:r>
            <a:endParaRPr lang="en-US" b="0" u="none" dirty="0"/>
          </a:p>
          <a:p>
            <a:pPr marL="171450" lvl="0" indent="-171450">
              <a:buFontTx/>
              <a:buChar char="-"/>
            </a:pPr>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we take our discussion about three-dimensional learning and create a definition for three-dimensional learning we can sum it up by saying: students use core ideas, crosscutting concepts, and practices to explain how and why phenomena occur or to design solutions to problems.</a:t>
            </a:r>
          </a:p>
          <a:p>
            <a:pPr marL="171450" lvl="0" indent="-171450">
              <a:buFontTx/>
              <a:buChar char="-"/>
            </a:pPr>
            <a:r>
              <a:rPr lang="en-US" sz="1200" i="0" kern="1200" dirty="0">
                <a:solidFill>
                  <a:schemeClr val="tx1"/>
                </a:solidFill>
                <a:effectLst/>
                <a:latin typeface="+mn-lt"/>
                <a:ea typeface="+mn-ea"/>
                <a:cs typeface="+mn-cs"/>
              </a:rPr>
              <a:t>Notice</a:t>
            </a:r>
            <a:r>
              <a:rPr lang="en-US" sz="1200" i="0" kern="1200" baseline="0" dirty="0">
                <a:solidFill>
                  <a:schemeClr val="tx1"/>
                </a:solidFill>
                <a:effectLst/>
                <a:latin typeface="+mn-lt"/>
                <a:ea typeface="+mn-ea"/>
                <a:cs typeface="+mn-cs"/>
              </a:rPr>
              <a:t> the emphasis on the word “students.” It is important to remember that students and not teachers should be the ones developing and using the three dimensions to explain a phenomenon or to design a solution to a problem. Remember that three-dimensional learning shifts the focus of the science classroom to students. </a:t>
            </a:r>
          </a:p>
        </p:txBody>
      </p:sp>
      <p:sp>
        <p:nvSpPr>
          <p:cNvPr id="4" name="Slide Number Placeholder 3"/>
          <p:cNvSpPr>
            <a:spLocks noGrp="1"/>
          </p:cNvSpPr>
          <p:nvPr>
            <p:ph type="sldNum" sz="quarter" idx="10"/>
          </p:nvPr>
        </p:nvSpPr>
        <p:spPr/>
        <p:txBody>
          <a:bodyPr/>
          <a:lstStyle/>
          <a:p>
            <a:fld id="{A5D78FC6-CE17-4259-A63C-DDFC12E048FC}" type="slidenum">
              <a:rPr lang="en-US" smtClean="0"/>
              <a:pPr/>
              <a:t>38</a:t>
            </a:fld>
            <a:endParaRPr lang="en-US"/>
          </a:p>
        </p:txBody>
      </p:sp>
    </p:spTree>
    <p:extLst>
      <p:ext uri="{BB962C8B-B14F-4D97-AF65-F5344CB8AC3E}">
        <p14:creationId xmlns:p14="http://schemas.microsoft.com/office/powerpoint/2010/main" val="339101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Facilitator Notes:</a:t>
            </a:r>
            <a:endParaRPr lang="en-US" b="0" u="none" dirty="0"/>
          </a:p>
          <a:p>
            <a:pPr marL="171450" indent="-171450">
              <a:buFontTx/>
              <a:buChar char="-"/>
            </a:pPr>
            <a:r>
              <a:rPr lang="en-US" b="0" u="none" dirty="0"/>
              <a:t>Some</a:t>
            </a:r>
            <a:r>
              <a:rPr lang="en-US" b="0" u="none" baseline="0" dirty="0"/>
              <a:t> p</a:t>
            </a:r>
            <a:r>
              <a:rPr lang="en-US" b="0" u="none" dirty="0"/>
              <a:t>articipants may think that as long as the three-dimensions</a:t>
            </a:r>
            <a:r>
              <a:rPr lang="en-US" b="0" u="none" baseline="0" dirty="0"/>
              <a:t> are present in a lesson, that the lesson is three-dimensional. However, it is important for them to understand that the three dimensions need to work together and that student performances need to show students engaged in all three at the same time to explain a phenomenon or design a solution to a problem. The analogies in the next few slides will help to reinforce this idea.</a:t>
            </a:r>
            <a:endParaRPr lang="en-US" b="1" u="none" dirty="0"/>
          </a:p>
          <a:p>
            <a:endParaRPr lang="en-US" b="1" u="none" dirty="0"/>
          </a:p>
          <a:p>
            <a:r>
              <a:rPr lang="en-US" b="1" u="none" dirty="0"/>
              <a:t>Talking Points:</a:t>
            </a:r>
            <a:endParaRPr lang="en-US" b="0" u="none" dirty="0"/>
          </a:p>
          <a:p>
            <a:pPr marL="171450" lvl="0" indent="-171450">
              <a:buFontTx/>
              <a:buChar char="-"/>
            </a:pPr>
            <a:r>
              <a:rPr lang="en-US" sz="1200" kern="1200" dirty="0">
                <a:solidFill>
                  <a:schemeClr val="tx1"/>
                </a:solidFill>
                <a:effectLst/>
                <a:latin typeface="+mn-lt"/>
                <a:ea typeface="+mn-ea"/>
                <a:cs typeface="+mn-cs"/>
              </a:rPr>
              <a:t>So what does</a:t>
            </a:r>
            <a:r>
              <a:rPr lang="en-US" sz="1200" kern="1200" baseline="0" dirty="0">
                <a:solidFill>
                  <a:schemeClr val="tx1"/>
                </a:solidFill>
                <a:effectLst/>
                <a:latin typeface="+mn-lt"/>
                <a:ea typeface="+mn-ea"/>
                <a:cs typeface="+mn-cs"/>
              </a:rPr>
              <a:t> three-dimensional learning look like in the classroom? </a:t>
            </a:r>
          </a:p>
          <a:p>
            <a:pPr marL="171450" lvl="0" indent="-171450">
              <a:buFontTx/>
              <a:buChar char="-"/>
            </a:pPr>
            <a:r>
              <a:rPr lang="en-US" sz="1200" kern="1200" baseline="0" dirty="0">
                <a:solidFill>
                  <a:schemeClr val="tx1"/>
                </a:solidFill>
                <a:effectLst/>
                <a:latin typeface="+mn-lt"/>
                <a:ea typeface="+mn-ea"/>
                <a:cs typeface="+mn-cs"/>
              </a:rPr>
              <a:t>The key with three-dimensional learning is that engagement in the dimensions cannot occur in isolation of each other. The three dimensions need to work together and students need to be engaged in all three at the same time. For example, students should not only be engaged in practices at the beginning of the lesson, disciplinary core ideas in the middle, and then crosscutting concepts at the end.</a:t>
            </a: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Think of the three components of three-dimensional learning as three intertwining stands of a rope. While the rope can be separated into its three different strands, the strength of the rope is determined by the strands working together; separating the strands weakens the rope so that it is no longer effective for our intended use.</a:t>
            </a:r>
          </a:p>
          <a:p>
            <a:pPr marL="171450" lvl="0" indent="-171450">
              <a:buFontTx/>
              <a:buChar char="-"/>
            </a:pPr>
            <a:r>
              <a:rPr lang="en-US" sz="1200" kern="1200" dirty="0">
                <a:solidFill>
                  <a:schemeClr val="tx1"/>
                </a:solidFill>
                <a:effectLst/>
                <a:latin typeface="+mn-lt"/>
                <a:ea typeface="+mn-ea"/>
                <a:cs typeface="+mn-cs"/>
              </a:rPr>
              <a:t>While in the past we may have separated out the knowledge and skills students need in the study of science, in actuality, knowing and doing cannot be separated if our goal is the kind of usable, conceptual understanding students need to think, act, and learn like scientists.</a:t>
            </a:r>
          </a:p>
          <a:p>
            <a:pPr marL="171450" lvl="0" indent="-171450">
              <a:buFontTx/>
              <a:buChar char="-"/>
            </a:pPr>
            <a:r>
              <a:rPr lang="en-US" sz="1200" kern="1200" dirty="0">
                <a:solidFill>
                  <a:schemeClr val="tx1"/>
                </a:solidFill>
                <a:effectLst/>
                <a:latin typeface="+mn-lt"/>
                <a:ea typeface="+mn-ea"/>
                <a:cs typeface="+mn-cs"/>
              </a:rPr>
              <a:t>Three-dimensional learning—practices, core ideas, and crosscutting concepts working together—is therefore a non-negotiable for NGSS lessons and units.</a:t>
            </a:r>
          </a:p>
          <a:p>
            <a:endParaRPr lang="en-US" b="1" u="sng"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39</a:t>
            </a:fld>
            <a:endParaRPr lang="en-US"/>
          </a:p>
        </p:txBody>
      </p:sp>
    </p:spTree>
    <p:extLst>
      <p:ext uri="{BB962C8B-B14F-4D97-AF65-F5344CB8AC3E}">
        <p14:creationId xmlns:p14="http://schemas.microsoft.com/office/powerpoint/2010/main" val="1706265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 </a:t>
            </a:r>
          </a:p>
          <a:p>
            <a:pPr marL="171450" indent="-171450">
              <a:buFontTx/>
              <a:buChar char="-"/>
            </a:pPr>
            <a:r>
              <a:rPr lang="en-US" dirty="0"/>
              <a:t>This slide will explain the goal of the session to participants. </a:t>
            </a:r>
          </a:p>
          <a:p>
            <a:pPr marL="171450" indent="-171450">
              <a:buFontTx/>
              <a:buChar cha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endParaRPr lang="en-US" b="0" u="none" dirty="0"/>
          </a:p>
          <a:p>
            <a:pPr marL="171450" indent="-171450">
              <a:buFontTx/>
              <a:buChar char="-"/>
            </a:pPr>
            <a:r>
              <a:rPr lang="en-US" dirty="0"/>
              <a:t>The goal of this session is to build a common understanding of the NGSS and its Innovations</a:t>
            </a:r>
          </a:p>
          <a:p>
            <a:pPr marL="171450" indent="-171450">
              <a:buFontTx/>
              <a:buChar char="-"/>
            </a:pPr>
            <a:r>
              <a:rPr lang="en-US" dirty="0"/>
              <a:t>Today, you will take part in an immersion activity as a student and a teacher to build your understanding of the NGSS Innovations.</a:t>
            </a:r>
            <a:r>
              <a:rPr lang="en-US" sz="1200" kern="1200" dirty="0">
                <a:solidFill>
                  <a:schemeClr val="tx1"/>
                </a:solidFill>
                <a:effectLst/>
                <a:latin typeface="+mn-lt"/>
                <a:ea typeface="+mn-ea"/>
                <a:cs typeface="+mn-cs"/>
              </a:rPr>
              <a:t> These innovations are the lens that PEEC uses to help educators evaluate instructional materials, so it is important that before you begin to evaluate instructional materials in Sessions Two and Three you understand the innovations.</a:t>
            </a:r>
          </a:p>
          <a:p>
            <a:pPr marL="0" indent="0">
              <a:buFontTx/>
              <a:buNone/>
            </a:pPr>
            <a:endParaRPr lang="en-US" dirty="0"/>
          </a:p>
        </p:txBody>
      </p:sp>
      <p:sp>
        <p:nvSpPr>
          <p:cNvPr id="4" name="Slide Number Placeholder 3"/>
          <p:cNvSpPr>
            <a:spLocks noGrp="1"/>
          </p:cNvSpPr>
          <p:nvPr>
            <p:ph type="sldNum" sz="quarter" idx="10"/>
          </p:nvPr>
        </p:nvSpPr>
        <p:spPr/>
        <p:txBody>
          <a:bodyPr/>
          <a:lstStyle/>
          <a:p>
            <a:fld id="{A666435A-B79D-4125-A84A-60CACF26A778}" type="slidenum">
              <a:rPr lang="en-US" smtClean="0"/>
              <a:t>4</a:t>
            </a:fld>
            <a:endParaRPr lang="en-US"/>
          </a:p>
        </p:txBody>
      </p:sp>
    </p:spTree>
    <p:extLst>
      <p:ext uri="{BB962C8B-B14F-4D97-AF65-F5344CB8AC3E}">
        <p14:creationId xmlns:p14="http://schemas.microsoft.com/office/powerpoint/2010/main" val="178178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lvl="0" indent="-171450">
              <a:spcBef>
                <a:spcPts val="0"/>
              </a:spcBef>
              <a:buFontTx/>
              <a:buChar char="-"/>
            </a:pPr>
            <a:r>
              <a:rPr lang="en-US" b="0" i="0" u="none" baseline="0" dirty="0"/>
              <a:t>Participants often find hearing and creating an analogy helpful in strengthening their understanding of three-dimensional learning. They will receive an opportunity to create their own analogy in the next slide.</a:t>
            </a:r>
          </a:p>
          <a:p>
            <a:pPr lvl="0">
              <a:spcBef>
                <a:spcPts val="0"/>
              </a:spcBef>
              <a:buNone/>
            </a:pPr>
            <a:endParaRPr lang="en-US" b="1" i="1" u="none" dirty="0"/>
          </a:p>
          <a:p>
            <a:pPr lvl="0">
              <a:spcBef>
                <a:spcPts val="0"/>
              </a:spcBef>
              <a:buNone/>
            </a:pPr>
            <a:r>
              <a:rPr lang="en-US" b="1" u="none" dirty="0"/>
              <a:t>Talking</a:t>
            </a:r>
            <a:r>
              <a:rPr lang="en-US" b="1" u="none" baseline="0" dirty="0"/>
              <a:t> Points: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Borrowing an idea from Ted Willard at NSTA, Joe often compares three-dimensional learning to making a really good meal.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As Joe says so well, “Think of knowing how to do various techniques in the kitchen like kneading bread, cutting tomatoes, beating an egg, frying or roasting, and so forth as the practices. You could know how to do all of these things and still not be able to prepare a really good meal.”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“Now think of picking out really good ingredients for the meal. You want to pick out a high-quality piece of fish or poultry or excellent pasta for the meal. These are your core ideas. A disciplinary core idea is essential to explaining a number of phenomena. Your main ingredient is essential to the meal. But just as the [disciplinary core idea] works with practices to make sense of phenomena and design solutions, you need to know how to cook that main ingredient. But something is still missing. The meal tastes bland. What is missing? To make a really good meal, we need to use spices and herbs to enhance the flavor of the main ingredients.”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“Crosscutting concepts are like these spices and herbs—they enhance learning by providing a familiar lens to use to examine and understand phenomena. Because the same spices and herbs are used in many different dishes, we recognize them even when we have them in a new or unfamiliar dish. Consequently, we can use our familiarity with a spice or herb to examine a new meal and understand what was used to make it. Likewise, crosscutting concepts can be found in all scientific disciplines, and we can use our familiarity with crosscutting concepts in one discipline of science to examine phenomena and enhance understanding and learning in other disciplines of science.”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“To make a really wonderful meal, good main ingredients are necessary, but you need to know how to use various techniques to prepare them, and you must have the spices and herbs to enhance the flavors. All three work and blend together to make a great meal. Similarly, to foster three-dimensional learning where all learners can make sense of phenomena and design solutions, all three dimensions need to work and blend together” (</a:t>
            </a:r>
            <a:r>
              <a:rPr lang="en-US" sz="1200" u="sng" kern="1200" dirty="0">
                <a:solidFill>
                  <a:schemeClr val="tx1"/>
                </a:solidFill>
                <a:effectLst/>
                <a:latin typeface="+mn-lt"/>
                <a:ea typeface="+mn-ea"/>
                <a:cs typeface="+mn-cs"/>
                <a:hlinkClick r:id="rId3"/>
              </a:rPr>
              <a:t>http://nstacommunities.org/blog/2014/04/25/equip/</a:t>
            </a:r>
            <a:r>
              <a:rPr lang="en-US" sz="1200" kern="1200" dirty="0">
                <a:solidFill>
                  <a:schemeClr val="tx1"/>
                </a:solidFill>
                <a:effectLst/>
                <a:latin typeface="+mn-lt"/>
                <a:ea typeface="+mn-ea"/>
                <a:cs typeface="+mn-cs"/>
              </a:rPr>
              <a:t>).</a:t>
            </a:r>
          </a:p>
          <a:p>
            <a:pPr lvl="0">
              <a:spcBef>
                <a:spcPts val="0"/>
              </a:spcBef>
              <a:buNone/>
            </a:pPr>
            <a:endParaRPr b="1" u="sng" dirty="0"/>
          </a:p>
        </p:txBody>
      </p:sp>
      <p:sp>
        <p:nvSpPr>
          <p:cNvPr id="785" name="Shape 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147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r>
              <a:rPr lang="en-US" b="1" u="none" dirty="0"/>
              <a:t>:</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u="none" baseline="0" dirty="0"/>
              <a:t>Participants often find hearing and creating an analogy helpful in strengthening their understanding of three-dimensional learning.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u="none" baseline="0" dirty="0"/>
              <a:t>If you find that the participants already have a strong understanding of three-dimensional learning and do not need to create their own analogies, feel free to skip this slide.</a:t>
            </a:r>
          </a:p>
          <a:p>
            <a:pPr lvl="0">
              <a:spcBef>
                <a:spcPts val="0"/>
              </a:spcBef>
              <a:buNone/>
            </a:pPr>
            <a:endParaRPr lang="en-US" b="1" u="sng" dirty="0"/>
          </a:p>
          <a:p>
            <a:pPr lvl="0">
              <a:spcBef>
                <a:spcPts val="0"/>
              </a:spcBef>
              <a:buNone/>
            </a:pPr>
            <a:r>
              <a:rPr lang="en-US" b="1" u="none" dirty="0"/>
              <a:t>Talking Points:</a:t>
            </a:r>
          </a:p>
          <a:p>
            <a:pPr marL="171450" lvl="0" indent="-171450">
              <a:spcBef>
                <a:spcPts val="0"/>
              </a:spcBef>
              <a:buFontTx/>
              <a:buChar char="-"/>
            </a:pPr>
            <a:r>
              <a:rPr lang="en-US" sz="1200" kern="1200" dirty="0">
                <a:solidFill>
                  <a:schemeClr val="tx1"/>
                </a:solidFill>
                <a:effectLst/>
                <a:latin typeface="+mn-lt"/>
                <a:ea typeface="+mn-ea"/>
                <a:cs typeface="+mn-cs"/>
              </a:rPr>
              <a:t>Now, take a few minutes and create your own analogy for three-dimensional 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1" kern="1200" dirty="0">
                <a:solidFill>
                  <a:schemeClr val="tx1"/>
                </a:solidFill>
                <a:effectLst/>
                <a:latin typeface="+mn-lt"/>
                <a:ea typeface="+mn-ea"/>
                <a:cs typeface="+mn-cs"/>
              </a:rPr>
              <a:t>[Note</a:t>
            </a:r>
            <a:r>
              <a:rPr lang="en-US" sz="1200" i="1" kern="1200" baseline="0" dirty="0">
                <a:solidFill>
                  <a:schemeClr val="tx1"/>
                </a:solidFill>
                <a:effectLst/>
                <a:latin typeface="+mn-lt"/>
                <a:ea typeface="+mn-ea"/>
                <a:cs typeface="+mn-cs"/>
              </a:rPr>
              <a:t> to facilitator: </a:t>
            </a:r>
            <a:r>
              <a:rPr lang="en-US" sz="1200" b="0" i="1" u="none" kern="1200" baseline="0" dirty="0">
                <a:solidFill>
                  <a:schemeClr val="tx1"/>
                </a:solidFill>
                <a:effectLst/>
                <a:latin typeface="+mn-lt"/>
                <a:ea typeface="+mn-ea"/>
                <a:cs typeface="+mn-cs"/>
              </a:rPr>
              <a:t>Ask </a:t>
            </a:r>
            <a:r>
              <a:rPr lang="en-US" b="0" i="1" u="none" baseline="0" dirty="0"/>
              <a:t>participants to share their analogies and explanations with their table group or the whole group.]</a:t>
            </a:r>
            <a:endParaRPr lang="en-US" sz="1200" i="1" kern="1200" dirty="0">
              <a:solidFill>
                <a:schemeClr val="tx1"/>
              </a:solidFill>
              <a:effectLst/>
              <a:latin typeface="+mn-lt"/>
              <a:ea typeface="+mn-ea"/>
              <a:cs typeface="+mn-cs"/>
            </a:endParaRPr>
          </a:p>
          <a:p>
            <a:pPr marL="171450" lvl="0" indent="-171450">
              <a:spcBef>
                <a:spcPts val="0"/>
              </a:spcBef>
              <a:buFontTx/>
              <a:buChar char="-"/>
            </a:pPr>
            <a:r>
              <a:rPr lang="en-US" sz="1200" kern="1200" dirty="0">
                <a:solidFill>
                  <a:schemeClr val="tx1"/>
                </a:solidFill>
                <a:effectLst/>
                <a:latin typeface="+mn-lt"/>
                <a:ea typeface="+mn-ea"/>
                <a:cs typeface="+mn-cs"/>
              </a:rPr>
              <a:t>Does anyone</a:t>
            </a:r>
            <a:r>
              <a:rPr lang="en-US" sz="1200" kern="1200" baseline="0" dirty="0">
                <a:solidFill>
                  <a:schemeClr val="tx1"/>
                </a:solidFill>
                <a:effectLst/>
                <a:latin typeface="+mn-lt"/>
                <a:ea typeface="+mn-ea"/>
                <a:cs typeface="+mn-cs"/>
              </a:rPr>
              <a:t> have any questions about three-dimensional learning? </a:t>
            </a:r>
            <a:r>
              <a:rPr lang="en-US" sz="1200" i="1" kern="1200" baseline="0" dirty="0">
                <a:solidFill>
                  <a:schemeClr val="tx1"/>
                </a:solidFill>
                <a:effectLst/>
                <a:latin typeface="+mn-lt"/>
                <a:ea typeface="+mn-ea"/>
                <a:cs typeface="+mn-cs"/>
              </a:rPr>
              <a:t>[Note to facilitator: The next section moves on to talking about how to look for evidence of the dimensions, so this would be a good place to address any lingering questions about three-dimensional learning.]</a:t>
            </a:r>
            <a:endParaRPr lang="en-US" sz="1200" kern="1200" dirty="0">
              <a:solidFill>
                <a:schemeClr val="tx1"/>
              </a:solidFill>
              <a:effectLst/>
              <a:latin typeface="+mn-lt"/>
              <a:ea typeface="+mn-ea"/>
              <a:cs typeface="+mn-cs"/>
            </a:endParaRPr>
          </a:p>
        </p:txBody>
      </p:sp>
      <p:sp>
        <p:nvSpPr>
          <p:cNvPr id="798" name="Shape 7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546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Using their experience as students and the additional teacher information provided, participants will look for evidence for the three dimensions in the immersion activity, and in doing so, will learn how to use the NGSS Appendices to look for evidence at the element level for all three dimensions.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r>
              <a:rPr lang="en-US" b="1" u="none" dirty="0"/>
              <a:t>Talking Points:</a:t>
            </a:r>
          </a:p>
          <a:p>
            <a:pPr marL="171450" indent="-171450">
              <a:buFontTx/>
              <a:buChar char="-"/>
            </a:pPr>
            <a:r>
              <a:rPr lang="en-US" b="0" u="none" dirty="0"/>
              <a:t>Now that we have experienced the immersion activity as a student, have received more information about it from the teacher perspective,</a:t>
            </a:r>
            <a:r>
              <a:rPr lang="en-US" b="0" u="none" baseline="0" dirty="0"/>
              <a:t> and have discussed what three-dimensional learning is, let’s look for evidence of three-dimensional learning.</a:t>
            </a:r>
          </a:p>
          <a:p>
            <a:pPr marL="171450" indent="-171450">
              <a:buFontTx/>
              <a:buChar char="-"/>
            </a:pPr>
            <a:r>
              <a:rPr lang="en-US" b="0" u="none" baseline="0" dirty="0"/>
              <a:t>When we look for evidence of three-dimensional learning, it is easier to break it down slightly and to first look for the evidence that each of the three dimensions are present, and then look for evidence to see if those dimensions are integrated and working together.</a:t>
            </a:r>
          </a:p>
          <a:p>
            <a:pPr marL="171450" indent="-171450">
              <a:buFontTx/>
              <a:buChar char="-"/>
            </a:pPr>
            <a:r>
              <a:rPr lang="en-US" b="0" u="none" baseline="0" dirty="0"/>
              <a:t>For the immersion activity, we will look for evidence that each of the three dimensions are present.</a:t>
            </a:r>
          </a:p>
          <a:p>
            <a:pPr marL="171450" indent="-171450">
              <a:buFontTx/>
              <a:buChar char="-"/>
            </a:pPr>
            <a:endParaRPr lang="en-US" b="0" u="none" dirty="0"/>
          </a:p>
        </p:txBody>
      </p:sp>
      <p:sp>
        <p:nvSpPr>
          <p:cNvPr id="4" name="Slide Number Placeholder 3"/>
          <p:cNvSpPr>
            <a:spLocks noGrp="1"/>
          </p:cNvSpPr>
          <p:nvPr>
            <p:ph type="sldNum" sz="quarter" idx="10"/>
          </p:nvPr>
        </p:nvSpPr>
        <p:spPr/>
        <p:txBody>
          <a:bodyPr/>
          <a:lstStyle/>
          <a:p>
            <a:fld id="{A666435A-B79D-4125-A84A-60CACF26A778}" type="slidenum">
              <a:rPr lang="en-US" smtClean="0"/>
              <a:t>42</a:t>
            </a:fld>
            <a:endParaRPr lang="en-US"/>
          </a:p>
        </p:txBody>
      </p:sp>
    </p:spTree>
    <p:extLst>
      <p:ext uri="{BB962C8B-B14F-4D97-AF65-F5344CB8AC3E}">
        <p14:creationId xmlns:p14="http://schemas.microsoft.com/office/powerpoint/2010/main" val="1651412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This slide is meant to elicit what the participants’ think evidence is. The explicitness of evidence required in the PEEC process will be discussed in a few slides.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When we look to see if the three dimensions are present in</a:t>
            </a:r>
            <a:r>
              <a:rPr lang="en-US" b="0" u="none" baseline="0" dirty="0"/>
              <a:t> the immersion activity</a:t>
            </a:r>
            <a:r>
              <a:rPr lang="en-US" b="0" u="none" dirty="0"/>
              <a:t>, we are looking to answer three separate questions</a:t>
            </a:r>
            <a:r>
              <a:rPr lang="en-US" b="0" u="none" baseline="0" dirty="0"/>
              <a:t>: Are science and engineering practices present? Are disciplinary core ideas present? Are crosscutting concepts present?</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If</a:t>
            </a:r>
            <a:r>
              <a:rPr lang="en-US" b="0" u="none" baseline="0" dirty="0"/>
              <a:t> you say that a particular dimension is present in the lesson, you need evidence to support your ”yes.” </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If you are asked to look for evidence of the three dimensions in a lesson, what would you look for? What would your evidence be? Take a few minutes to discuss this with your group. </a:t>
            </a:r>
            <a:r>
              <a:rPr lang="en-US" b="0" i="1" u="none" baseline="0" dirty="0"/>
              <a:t>[Note to facilitator: Give participants a few minutes to discuss how they would look for evidence of the three dimensions in a lesson.]</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endParaRPr lang="en-US" b="0" u="none" dirty="0"/>
          </a:p>
        </p:txBody>
      </p:sp>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9716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dirty="0"/>
              <a:t>It</a:t>
            </a:r>
            <a:r>
              <a:rPr lang="en-US" b="0" u="none" baseline="0" dirty="0"/>
              <a:t> is extremely important that participants understand that evidence needs to be explicit and visible. It is often easy to think about the lessons as an educator, see the potential in a lesson, and then assume that there is evidence there because there is potential for students to do something. However, directions need to be explicitly written that show that all students will be engaged in a particular dimension. If directions are vague, then the assumptions of what students will do can vary by the person reading the directions. If you are reading the lesson and saying that there is a chance students “could do</a:t>
            </a:r>
            <a:r>
              <a:rPr lang="mr-IN" b="0" u="none" baseline="0" dirty="0"/>
              <a:t>…</a:t>
            </a:r>
            <a:r>
              <a:rPr lang="en-US" b="0" u="none" baseline="0" dirty="0"/>
              <a:t>” or “are probably</a:t>
            </a:r>
            <a:r>
              <a:rPr lang="mr-IN" b="0" u="none" baseline="0" dirty="0"/>
              <a:t>…</a:t>
            </a:r>
            <a:r>
              <a:rPr lang="en-US" b="0" u="none" baseline="0" dirty="0"/>
              <a:t>” or “if they added in this step, </a:t>
            </a:r>
            <a:r>
              <a:rPr lang="en-US" b="0" i="1" u="none" baseline="0" dirty="0"/>
              <a:t>then</a:t>
            </a:r>
            <a:r>
              <a:rPr lang="en-US" b="0" i="0" u="none" baseline="0" dirty="0"/>
              <a:t> they could</a:t>
            </a:r>
            <a:r>
              <a:rPr lang="mr-IN" b="0" i="0" u="none" baseline="0" dirty="0"/>
              <a:t>…</a:t>
            </a:r>
            <a:r>
              <a:rPr lang="en-US" b="0" i="0" u="none" baseline="0" dirty="0"/>
              <a:t>” that is not explicit evidence, it is </a:t>
            </a:r>
            <a:r>
              <a:rPr lang="en-US" b="0" i="1" u="none" baseline="0" dirty="0"/>
              <a:t>implicit </a:t>
            </a:r>
            <a:r>
              <a:rPr lang="en-US" b="0" i="0" u="none" baseline="0" dirty="0"/>
              <a:t>and cannot be used as evidence that something is definitely present.</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i="0" u="none" baseline="0" dirty="0"/>
              <a:t>While participants may show understanding of explicit evidence at this time, it is important to keep reinforcing this idea throughout the professional learning.</a:t>
            </a: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indent="-171450">
              <a:buFontTx/>
              <a:buChar char="-"/>
            </a:pPr>
            <a:r>
              <a:rPr lang="en-US" dirty="0"/>
              <a:t>When we discuss</a:t>
            </a:r>
            <a:r>
              <a:rPr lang="en-US" baseline="0" dirty="0"/>
              <a:t> finding “evidence,” we need to make sure that the evidence we are using to back up our claim of whether something is present or not in a lesson is extremely explicit.</a:t>
            </a:r>
          </a:p>
          <a:p>
            <a:pPr marL="171450" indent="-171450">
              <a:buFontTx/>
              <a:buChar char="-"/>
            </a:pPr>
            <a:r>
              <a:rPr lang="en-US" baseline="0" dirty="0"/>
              <a:t>We need to be able to see the evidence, point to it, highlight it, or quote it directly from what is written.</a:t>
            </a:r>
          </a:p>
          <a:p>
            <a:pPr marL="171450" indent="-171450">
              <a:buFontTx/>
              <a:buChar char="-"/>
            </a:pPr>
            <a:r>
              <a:rPr lang="en-US" baseline="0" dirty="0"/>
              <a:t>As educators, it is extremely easy to fill in the gaps in instructions and lessons and think about what we would be able to do with a particular activity, discussion, etc. based upon just a few instructions. However, it is important to remember that not every educator will interpret general instructions in the same way, and educators will have different ways of filling in the gaps based upon their own thoughts and experiences. Therefore, if instructions are not explicitly in the lesson that show, for example, all students will be engaged in going through the detailed steps of claim, evidence, and reasoning for constructing an explanation, it is not guaranteed that all students will be engaged in constructing an explanation as called for in the NGSS practice. If at any point you think, “well this is a great place where my students </a:t>
            </a:r>
            <a:r>
              <a:rPr lang="en-US" b="0" i="1" baseline="0" dirty="0"/>
              <a:t>could</a:t>
            </a:r>
            <a:r>
              <a:rPr lang="en-US" baseline="0" dirty="0"/>
              <a:t> bring in looking at cause and effect,” but there are no detailed instructions in the lesson itself of students engaged in a specific cause and effect element, then that is not explicit evidence.</a:t>
            </a:r>
          </a:p>
          <a:p>
            <a:pPr marL="171450" indent="-171450">
              <a:buFontTx/>
              <a:buChar char="-"/>
            </a:pPr>
            <a:r>
              <a:rPr lang="en-US" baseline="0" dirty="0"/>
              <a:t>In general if you read a lesson and think that students “could do</a:t>
            </a:r>
            <a:r>
              <a:rPr lang="mr-IN" baseline="0" dirty="0"/>
              <a:t>…</a:t>
            </a:r>
            <a:r>
              <a:rPr lang="en-US" baseline="0" dirty="0"/>
              <a:t>” or “are probably</a:t>
            </a:r>
            <a:r>
              <a:rPr lang="mr-IN" baseline="0" dirty="0"/>
              <a:t>…</a:t>
            </a:r>
            <a:r>
              <a:rPr lang="en-US" baseline="0" dirty="0"/>
              <a:t>” or “if this step was added in, then students will be</a:t>
            </a:r>
            <a:r>
              <a:rPr lang="mr-IN" baseline="0" dirty="0"/>
              <a:t>…</a:t>
            </a:r>
            <a:r>
              <a:rPr lang="en-US" baseline="0" dirty="0"/>
              <a:t>” then there is no explicit evidence that ALL students will be engaged in that particular step and </a:t>
            </a:r>
            <a:r>
              <a:rPr lang="en-US" i="1" baseline="0" dirty="0"/>
              <a:t>explicit</a:t>
            </a:r>
            <a:r>
              <a:rPr lang="en-US" baseline="0" dirty="0"/>
              <a:t> evidence is not present.</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We will look back over the immersion activity and see if there is evidence of each of the three dimensions.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We did not have time to look through the rest of the lessons in the unit, so we will look for evidence of each of the three dimensions in the activities you engaged in, the unit overview, the student work, and the classroom video.</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1" u="sng" dirty="0"/>
          </a:p>
          <a:p>
            <a:pPr lvl="0">
              <a:spcBef>
                <a:spcPts val="0"/>
              </a:spcBef>
              <a:buNone/>
            </a:pPr>
            <a:endParaRPr lang="en-US" dirty="0"/>
          </a:p>
          <a:p>
            <a:pPr lvl="0">
              <a:spcBef>
                <a:spcPts val="0"/>
              </a:spcBef>
              <a:buNone/>
            </a:pPr>
            <a:endParaRPr dirty="0"/>
          </a:p>
        </p:txBody>
      </p:sp>
      <p:sp>
        <p:nvSpPr>
          <p:cNvPr id="558" name="Shape 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710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9" name="Shape 969"/>
          <p:cNvSpPr txBox="1">
            <a:spLocks noGrp="1"/>
          </p:cNvSpPr>
          <p:nvPr>
            <p:ph type="body" idx="1"/>
          </p:nvPr>
        </p:nvSpPr>
        <p:spPr>
          <a:xfrm>
            <a:off x="685800" y="4343400"/>
            <a:ext cx="5486399" cy="4114800"/>
          </a:xfrm>
          <a:prstGeom prst="rect">
            <a:avLst/>
          </a:prstGeom>
          <a:noFill/>
          <a:ln>
            <a:noFill/>
          </a:ln>
        </p:spPr>
        <p:txBody>
          <a:bodyPr lIns="89575" tIns="44775" rIns="89575" bIns="44775"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Facilitator Notes:</a:t>
            </a:r>
            <a:endParaRPr lang="en-US" sz="1200" b="0" i="0" u="none" strike="noStrike" cap="none" baseline="0" dirty="0">
              <a:solidFill>
                <a:schemeClr val="dk1"/>
              </a:solidFill>
              <a:latin typeface="Calibri"/>
              <a:ea typeface="Calibri"/>
              <a:cs typeface="Calibri"/>
              <a:sym typeface="Calibri"/>
            </a:endParaRPr>
          </a:p>
          <a:p>
            <a:pPr marL="171450" marR="0" lvl="0" indent="-171450" algn="l" rtl="0">
              <a:spcBef>
                <a:spcPts val="0"/>
              </a:spcBef>
              <a:buSzPct val="25000"/>
              <a:buFontTx/>
              <a:buChar char="-"/>
            </a:pPr>
            <a:r>
              <a:rPr lang="en-US" sz="1200" b="0" i="0" u="none" strike="noStrike" cap="none" baseline="0" dirty="0">
                <a:solidFill>
                  <a:schemeClr val="dk1"/>
                </a:solidFill>
                <a:latin typeface="Calibri"/>
                <a:ea typeface="Calibri"/>
                <a:cs typeface="Calibri"/>
                <a:sym typeface="Calibri"/>
              </a:rPr>
              <a:t>When participants are asked to look for evidence of the dimensions, it is critical that they are looking for evidence at the element level. For example, if participants are looking for evidence of the practice “developing and using models” in a middle school lesson, they may see those words and look in the lesson to see if there is any evidence that students are either developing a model or are using a model. This would not be an appropriate way to look for evidence that practices are present in a lesson. Someone may find a step where participants are developing a model, but this general search is not sufficient to know whether students are using the elements of the developing/using models practice at a </a:t>
            </a:r>
            <a:r>
              <a:rPr lang="en-US" sz="1200" b="0" i="1" u="none" strike="noStrike" cap="none" baseline="0" dirty="0">
                <a:solidFill>
                  <a:schemeClr val="dk1"/>
                </a:solidFill>
                <a:latin typeface="Calibri"/>
                <a:ea typeface="Calibri"/>
                <a:cs typeface="Calibri"/>
                <a:sym typeface="Calibri"/>
              </a:rPr>
              <a:t>grade-appropriate</a:t>
            </a:r>
            <a:r>
              <a:rPr lang="en-US" sz="1200" b="0" i="0" u="none" strike="noStrike" cap="none" baseline="0" dirty="0">
                <a:solidFill>
                  <a:schemeClr val="dk1"/>
                </a:solidFill>
                <a:latin typeface="Calibri"/>
                <a:ea typeface="Calibri"/>
                <a:cs typeface="Calibri"/>
                <a:sym typeface="Calibri"/>
              </a:rPr>
              <a:t> level. Finding general evidence that students are developing a model may in reality only show students using the practice at a K-2 grade-band level. Each practice has specific components, or elements, that students are expected to master at the end of each grade band, and these elements increase in complexity through the grade-bands. To see if the students are truly using the developing and using models practice in a middle school lesson, you need to look for evidence of the specific elements of this practice in the 6-8 grade-band. For example, you could look for evidence that students are “developing a model to describe unobservable mechanisms.”</a:t>
            </a:r>
          </a:p>
          <a:p>
            <a:pPr marL="171450" marR="0" lvl="0" indent="-171450" algn="l" rtl="0">
              <a:spcBef>
                <a:spcPts val="0"/>
              </a:spcBef>
              <a:buSzPct val="25000"/>
              <a:buFontTx/>
              <a:buChar char="-"/>
            </a:pPr>
            <a:r>
              <a:rPr lang="en-US" sz="1200" b="0" i="0" u="none" strike="noStrike" cap="none" baseline="0" dirty="0">
                <a:solidFill>
                  <a:schemeClr val="dk1"/>
                </a:solidFill>
                <a:latin typeface="Calibri"/>
                <a:ea typeface="Calibri"/>
                <a:cs typeface="Calibri"/>
                <a:sym typeface="Calibri"/>
              </a:rPr>
              <a:t>The following copies are provided as </a:t>
            </a:r>
            <a:r>
              <a:rPr lang="en-US" sz="1200" b="0" i="1" u="none" strike="noStrike" cap="none" baseline="0" dirty="0">
                <a:solidFill>
                  <a:schemeClr val="dk1"/>
                </a:solidFill>
                <a:latin typeface="Calibri"/>
                <a:ea typeface="Calibri"/>
                <a:cs typeface="Calibri"/>
                <a:sym typeface="Calibri"/>
              </a:rPr>
              <a:t>Handout 04 </a:t>
            </a:r>
            <a:r>
              <a:rPr lang="mr-IN" sz="1200" b="0" i="1" u="none" strike="noStrike" cap="none" baseline="0" dirty="0">
                <a:solidFill>
                  <a:schemeClr val="dk1"/>
                </a:solidFill>
                <a:latin typeface="Calibri"/>
                <a:ea typeface="Calibri"/>
                <a:cs typeface="Calibri"/>
                <a:sym typeface="Calibri"/>
              </a:rPr>
              <a:t>–</a:t>
            </a:r>
            <a:r>
              <a:rPr lang="en-US" sz="1200" b="0" i="1" u="none" strike="noStrike" cap="none" baseline="0" dirty="0">
                <a:solidFill>
                  <a:schemeClr val="dk1"/>
                </a:solidFill>
                <a:latin typeface="Calibri"/>
                <a:ea typeface="Calibri"/>
                <a:cs typeface="Calibri"/>
                <a:sym typeface="Calibri"/>
              </a:rPr>
              <a:t> NSTA DCIs Matrix; Handout 05 </a:t>
            </a:r>
            <a:r>
              <a:rPr lang="mr-IN" sz="1200" b="0" i="1" u="none" strike="noStrike" cap="none" baseline="0" dirty="0">
                <a:solidFill>
                  <a:schemeClr val="dk1"/>
                </a:solidFill>
                <a:latin typeface="Calibri"/>
                <a:ea typeface="Calibri"/>
                <a:cs typeface="Calibri"/>
                <a:sym typeface="Calibri"/>
              </a:rPr>
              <a:t>–</a:t>
            </a:r>
            <a:r>
              <a:rPr lang="en-US" sz="1200" b="0" i="1" u="none" strike="noStrike" cap="none" baseline="0" dirty="0">
                <a:solidFill>
                  <a:schemeClr val="dk1"/>
                </a:solidFill>
                <a:latin typeface="Calibri"/>
                <a:ea typeface="Calibri"/>
                <a:cs typeface="Calibri"/>
                <a:sym typeface="Calibri"/>
              </a:rPr>
              <a:t> NGSS Appendix F; Handout 06 </a:t>
            </a:r>
            <a:r>
              <a:rPr lang="mr-IN" sz="1200" b="0" i="1" u="none" strike="noStrike" cap="none" baseline="0" dirty="0">
                <a:solidFill>
                  <a:schemeClr val="dk1"/>
                </a:solidFill>
                <a:latin typeface="Calibri"/>
                <a:ea typeface="Calibri"/>
                <a:cs typeface="Calibri"/>
                <a:sym typeface="Calibri"/>
              </a:rPr>
              <a:t>–</a:t>
            </a:r>
            <a:r>
              <a:rPr lang="en-US" sz="1200" b="0" i="1" u="none" strike="noStrike" cap="none" baseline="0" dirty="0">
                <a:solidFill>
                  <a:schemeClr val="dk1"/>
                </a:solidFill>
                <a:latin typeface="Calibri"/>
                <a:ea typeface="Calibri"/>
                <a:cs typeface="Calibri"/>
                <a:sym typeface="Calibri"/>
              </a:rPr>
              <a:t> NGSS Appendix G.</a:t>
            </a:r>
          </a:p>
          <a:p>
            <a:pPr marL="628650" marR="0" lvl="1" indent="-171450" algn="l" rtl="0">
              <a:spcBef>
                <a:spcPts val="0"/>
              </a:spcBef>
              <a:buSzPct val="25000"/>
              <a:buFontTx/>
              <a:buChar char="-"/>
            </a:pPr>
            <a:r>
              <a:rPr lang="en-US" sz="1200" b="0" i="0" u="none" strike="noStrike" cap="none" baseline="0" dirty="0">
                <a:solidFill>
                  <a:schemeClr val="dk1"/>
                </a:solidFill>
                <a:latin typeface="Calibri"/>
                <a:ea typeface="Calibri"/>
                <a:cs typeface="Calibri"/>
                <a:sym typeface="Calibri"/>
              </a:rPr>
              <a:t>Participants will need copies of or digital access to NGSS Appendices F and G.</a:t>
            </a: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b="0" i="0" u="none" baseline="0" dirty="0"/>
              <a:t>Participants will need a copy of or digital access to the </a:t>
            </a:r>
            <a:r>
              <a:rPr lang="en-US" b="0" i="1" u="none" baseline="0" dirty="0"/>
              <a:t>NSTA DCIs Matrix</a:t>
            </a:r>
            <a:r>
              <a:rPr lang="en-US" b="0" i="0" u="none" baseline="0" dirty="0"/>
              <a:t> (http://nstahosted.org/pdfs/ngss/20130509/MatrixOfDisciplinaryCoreIdeasInNGSS-May2013.pdf)</a:t>
            </a:r>
            <a:endParaRPr lang="en-US" sz="1200" b="1" i="0" u="sng"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1" i="0" u="sng"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Talking Points:</a:t>
            </a:r>
            <a:endParaRPr lang="en-US" sz="1200" b="0" i="0" u="none" strike="noStrike" cap="none" baseline="0" dirty="0">
              <a:solidFill>
                <a:schemeClr val="dk1"/>
              </a:solidFill>
              <a:latin typeface="Calibri"/>
              <a:ea typeface="Calibri"/>
              <a:cs typeface="Calibri"/>
              <a:sym typeface="Calibri"/>
            </a:endParaRPr>
          </a:p>
          <a:p>
            <a:pPr marL="171450" lvl="0" indent="-171450">
              <a:buFontTx/>
              <a:buChar char="-"/>
            </a:pPr>
            <a:r>
              <a:rPr lang="en-US" sz="1200" kern="1200" baseline="0" dirty="0">
                <a:solidFill>
                  <a:schemeClr val="tx1"/>
                </a:solidFill>
                <a:effectLst/>
                <a:latin typeface="+mn-lt"/>
                <a:ea typeface="+mn-ea"/>
                <a:cs typeface="+mn-cs"/>
              </a:rPr>
              <a:t>When we look for evidence of the three dimensions we need to look for evidence at the </a:t>
            </a:r>
            <a:r>
              <a:rPr lang="en-US" sz="1200" b="1" kern="1200" baseline="0" dirty="0">
                <a:solidFill>
                  <a:schemeClr val="tx1"/>
                </a:solidFill>
                <a:effectLst/>
                <a:latin typeface="+mn-lt"/>
                <a:ea typeface="+mn-ea"/>
                <a:cs typeface="+mn-cs"/>
              </a:rPr>
              <a:t>element </a:t>
            </a:r>
            <a:r>
              <a:rPr lang="en-US" sz="1200" b="0" kern="1200" baseline="0" dirty="0">
                <a:solidFill>
                  <a:schemeClr val="tx1"/>
                </a:solidFill>
                <a:effectLst/>
                <a:latin typeface="+mn-lt"/>
                <a:ea typeface="+mn-ea"/>
                <a:cs typeface="+mn-cs"/>
              </a:rPr>
              <a:t>level. L</a:t>
            </a:r>
            <a:r>
              <a:rPr lang="en-US" sz="1200" kern="1200" dirty="0">
                <a:solidFill>
                  <a:schemeClr val="tx1"/>
                </a:solidFill>
                <a:effectLst/>
                <a:latin typeface="+mn-lt"/>
                <a:ea typeface="+mn-ea"/>
                <a:cs typeface="+mn-cs"/>
              </a:rPr>
              <a:t>et’s take a minute to define what we mean by the elements of the dimensions.</a:t>
            </a:r>
          </a:p>
          <a:p>
            <a:pPr marL="171450" lvl="0" indent="-171450">
              <a:buFontTx/>
              <a:buChar char="-"/>
            </a:pPr>
            <a:r>
              <a:rPr lang="en-US" sz="1200" kern="1200" dirty="0">
                <a:solidFill>
                  <a:schemeClr val="tx1"/>
                </a:solidFill>
                <a:effectLst/>
                <a:latin typeface="+mn-lt"/>
                <a:ea typeface="+mn-ea"/>
                <a:cs typeface="+mn-cs"/>
              </a:rPr>
              <a:t>Please take a minute to read the definition of an element of dimensions that is displayed in this slide.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Every</a:t>
            </a:r>
            <a:r>
              <a:rPr lang="en-US" sz="1200" kern="1200" baseline="0" dirty="0">
                <a:solidFill>
                  <a:schemeClr val="tx1"/>
                </a:solidFill>
                <a:effectLst/>
                <a:latin typeface="+mn-lt"/>
                <a:ea typeface="+mn-ea"/>
                <a:cs typeface="+mn-cs"/>
              </a:rPr>
              <a:t> performance expectation is composed of elements from all three dimensions and the language for these elements can be found in a performance expectation’s foundation boxes. The blue box has the element for the science and engineering practices. The orange box has the elements for the disciplinary core ideas. The green box has the elements for the crosscutting concepts.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As you can see in this example, the science and engineering practice included in this performance expectation is developing and using models. This is the overall practice, and is not at the element level. So when you look for evidence, you cannot just look for general evidence that students are developing and using models. You specifically have to look for evidence that students are “developing a model to describe unobservable mechanisms.”</a:t>
            </a: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It is important that all of our evidence be recorded at the element level.</a:t>
            </a:r>
          </a:p>
          <a:p>
            <a:pPr marL="171450" lvl="0" indent="-171450">
              <a:buFontTx/>
              <a:buChar char="-"/>
            </a:pPr>
            <a:r>
              <a:rPr lang="en-US" sz="1200" kern="1200" dirty="0">
                <a:solidFill>
                  <a:schemeClr val="tx1"/>
                </a:solidFill>
                <a:effectLst/>
                <a:latin typeface="+mn-lt"/>
                <a:ea typeface="+mn-ea"/>
                <a:cs typeface="+mn-cs"/>
              </a:rPr>
              <a:t>We can find the elements of all eight science and engineering practices in NGSS Appendix F, and the elements of all seven crosscutting concepts in NGSS Appendix G.</a:t>
            </a:r>
          </a:p>
          <a:p>
            <a:pPr marL="171450" lvl="0" indent="-171450">
              <a:buFontTx/>
              <a:buChar char="-"/>
            </a:pPr>
            <a:r>
              <a:rPr lang="en-US" sz="1200" kern="1200" dirty="0">
                <a:solidFill>
                  <a:schemeClr val="tx1"/>
                </a:solidFill>
                <a:effectLst/>
                <a:latin typeface="+mn-lt"/>
                <a:ea typeface="+mn-ea"/>
                <a:cs typeface="+mn-cs"/>
              </a:rPr>
              <a:t>The elements for the DCIs are organized by grade-band in the </a:t>
            </a:r>
            <a:r>
              <a:rPr lang="en-US" sz="1200" i="1" kern="1200" dirty="0">
                <a:solidFill>
                  <a:schemeClr val="tx1"/>
                </a:solidFill>
                <a:effectLst/>
                <a:latin typeface="+mn-lt"/>
                <a:ea typeface="+mn-ea"/>
                <a:cs typeface="+mn-cs"/>
              </a:rPr>
              <a:t>NSTA DCIs Matrix</a:t>
            </a:r>
            <a:r>
              <a:rPr lang="en-US" sz="120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rtl="0">
              <a:spcBef>
                <a:spcPts val="0"/>
              </a:spcBef>
              <a:buSzPct val="25000"/>
              <a:buNone/>
            </a:pPr>
            <a:endParaRPr sz="1200" b="1" i="0" u="sng" strike="noStrike" cap="none" dirty="0">
              <a:solidFill>
                <a:schemeClr val="dk1"/>
              </a:solidFill>
              <a:latin typeface="Calibri"/>
              <a:ea typeface="Calibri"/>
              <a:cs typeface="Calibri"/>
              <a:sym typeface="Calibri"/>
            </a:endParaRPr>
          </a:p>
        </p:txBody>
      </p:sp>
      <p:sp>
        <p:nvSpPr>
          <p:cNvPr id="970" name="Shape 970"/>
          <p:cNvSpPr txBox="1">
            <a:spLocks noGrp="1"/>
          </p:cNvSpPr>
          <p:nvPr>
            <p:ph type="sldNum" idx="12"/>
          </p:nvPr>
        </p:nvSpPr>
        <p:spPr>
          <a:xfrm>
            <a:off x="3884612" y="8685213"/>
            <a:ext cx="2971799" cy="457200"/>
          </a:xfrm>
          <a:prstGeom prst="rect">
            <a:avLst/>
          </a:prstGeom>
          <a:noFill/>
          <a:ln>
            <a:noFill/>
          </a:ln>
        </p:spPr>
        <p:txBody>
          <a:bodyPr lIns="89575" tIns="44775" rIns="89575" bIns="447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0501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9" name="Shape 969"/>
          <p:cNvSpPr txBox="1">
            <a:spLocks noGrp="1"/>
          </p:cNvSpPr>
          <p:nvPr>
            <p:ph type="body" idx="1"/>
          </p:nvPr>
        </p:nvSpPr>
        <p:spPr>
          <a:xfrm>
            <a:off x="685800" y="4343400"/>
            <a:ext cx="5486399" cy="4114800"/>
          </a:xfrm>
          <a:prstGeom prst="rect">
            <a:avLst/>
          </a:prstGeom>
          <a:noFill/>
          <a:ln>
            <a:noFill/>
          </a:ln>
        </p:spPr>
        <p:txBody>
          <a:bodyPr lIns="89575" tIns="44775" rIns="89575" bIns="447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Facilitator</a:t>
            </a:r>
            <a:r>
              <a:rPr lang="en-US" sz="1200" b="1" i="0" u="none" strike="noStrike" cap="none" baseline="0" dirty="0">
                <a:solidFill>
                  <a:schemeClr val="dk1"/>
                </a:solidFill>
                <a:latin typeface="Calibri"/>
                <a:ea typeface="Calibri"/>
                <a:cs typeface="Calibri"/>
                <a:sym typeface="Calibri"/>
              </a:rPr>
              <a:t> Notes:</a:t>
            </a:r>
            <a:endParaRPr lang="en-US" sz="1200" b="0" i="0" u="none" strike="noStrike" cap="none" baseline="0" dirty="0">
              <a:solidFill>
                <a:schemeClr val="dk1"/>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baseline="0" dirty="0">
                <a:solidFill>
                  <a:schemeClr val="dk1"/>
                </a:solidFill>
                <a:latin typeface="+mn-lt"/>
                <a:ea typeface="Calibri"/>
                <a:cs typeface="Calibri"/>
                <a:sym typeface="Calibri"/>
              </a:rPr>
              <a:t>It is important to emphasize that elements are organized by grade-band, as participants should be looking for evidence that students are engaged in grade-appropriate elements in a lesson. Sometimes, a lesson will state that it is targeting a grade-appropriate element, but the evidence will show that students are actually building an understanding of an element at a lower or at a higher grade-level.</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baseline="0" dirty="0">
                <a:solidFill>
                  <a:schemeClr val="dk1"/>
                </a:solidFill>
                <a:latin typeface="+mn-lt"/>
                <a:ea typeface="Calibri"/>
                <a:cs typeface="Calibri"/>
                <a:sym typeface="Calibri"/>
              </a:rPr>
              <a:t>The following copies are provided as </a:t>
            </a:r>
            <a:r>
              <a:rPr lang="en-US" sz="1200" b="0" i="1" u="none" strike="noStrike" cap="none" baseline="0" dirty="0">
                <a:solidFill>
                  <a:schemeClr val="dk1"/>
                </a:solidFill>
                <a:latin typeface="+mn-lt"/>
                <a:ea typeface="Calibri"/>
                <a:cs typeface="Calibri"/>
                <a:sym typeface="Calibri"/>
              </a:rPr>
              <a:t>Handout 04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NSTA DCIs Matrix; Handout 05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F; Handout 06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G.</a:t>
            </a:r>
            <a:endParaRPr lang="en-US" sz="1200" b="0" i="0" u="none" strike="noStrike" cap="none" baseline="0" dirty="0">
              <a:solidFill>
                <a:schemeClr val="dk1"/>
              </a:solidFill>
              <a:latin typeface="+mn-lt"/>
              <a:ea typeface="Calibri"/>
              <a:cs typeface="Calibri"/>
              <a:sym typeface="Calibri"/>
            </a:endParaRP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baseline="0" dirty="0">
                <a:solidFill>
                  <a:schemeClr val="dk1"/>
                </a:solidFill>
                <a:latin typeface="+mn-lt"/>
                <a:ea typeface="Calibri"/>
                <a:cs typeface="Calibri"/>
                <a:sym typeface="Calibri"/>
              </a:rPr>
              <a:t>Participants will need copies of or digital access to NGSS Appendices F and G.</a:t>
            </a:r>
          </a:p>
          <a:p>
            <a:pPr marL="628650" marR="0" lvl="1" indent="-171450" algn="l" defTabSz="914400" rtl="0" eaLnBrk="1" fontAlgn="auto" latinLnBrk="0" hangingPunct="1">
              <a:lnSpc>
                <a:spcPct val="100000"/>
              </a:lnSpc>
              <a:spcBef>
                <a:spcPts val="0"/>
              </a:spcBef>
              <a:spcAft>
                <a:spcPts val="0"/>
              </a:spcAft>
              <a:buClrTx/>
              <a:buSzPct val="25000"/>
              <a:buFontTx/>
              <a:buChar char="-"/>
              <a:tabLst/>
              <a:defRPr/>
            </a:pPr>
            <a:r>
              <a:rPr lang="en-US" b="0" i="0" u="none" baseline="0" dirty="0"/>
              <a:t>Participants will need a copy of or digital access to the </a:t>
            </a:r>
            <a:r>
              <a:rPr lang="en-US" b="0" i="1" u="none" baseline="0" dirty="0"/>
              <a:t>NSTA DCIs Matrix</a:t>
            </a:r>
            <a:r>
              <a:rPr lang="en-US" b="0" i="0" u="none" baseline="0" dirty="0"/>
              <a:t> (http://nstahosted.org/pdfs/ngss/20130509/MatrixOfDisciplinaryCoreIdeasInNGSS-May2013.pdf)</a:t>
            </a:r>
            <a:endParaRPr lang="en-US" sz="1200" b="1" i="0" u="sng"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Talking Points:</a:t>
            </a:r>
            <a:endParaRPr lang="en-US" sz="1200" b="0" i="0" u="none" strike="noStrike" cap="none" baseline="0" dirty="0">
              <a:solidFill>
                <a:schemeClr val="dk1"/>
              </a:solidFill>
              <a:latin typeface="Calibri"/>
              <a:ea typeface="Calibri"/>
              <a:cs typeface="Calibri"/>
              <a:sym typeface="Calibri"/>
            </a:endParaRPr>
          </a:p>
          <a:p>
            <a:pPr marL="171450" lvl="0" indent="-171450">
              <a:buFontTx/>
              <a:buChar char="-"/>
            </a:pPr>
            <a:r>
              <a:rPr lang="en-US" sz="1200" kern="1200" dirty="0">
                <a:solidFill>
                  <a:schemeClr val="tx1"/>
                </a:solidFill>
                <a:effectLst/>
                <a:latin typeface="+mn-lt"/>
                <a:ea typeface="+mn-ea"/>
                <a:cs typeface="+mn-cs"/>
              </a:rPr>
              <a:t>Here is a chart from</a:t>
            </a:r>
            <a:r>
              <a:rPr lang="en-US" sz="1200" kern="1200" baseline="0" dirty="0">
                <a:solidFill>
                  <a:schemeClr val="tx1"/>
                </a:solidFill>
                <a:effectLst/>
                <a:latin typeface="+mn-lt"/>
                <a:ea typeface="+mn-ea"/>
                <a:cs typeface="+mn-cs"/>
              </a:rPr>
              <a:t> NGSS Appendix F that shows the elements for the science and engineering practice of developing and using models.</a:t>
            </a:r>
          </a:p>
          <a:p>
            <a:pPr marL="171450" lvl="0" indent="-171450">
              <a:buFontTx/>
              <a:buChar char="-"/>
            </a:pPr>
            <a:r>
              <a:rPr lang="en-US" sz="1200" kern="1200" baseline="0" dirty="0">
                <a:solidFill>
                  <a:schemeClr val="tx1"/>
                </a:solidFill>
                <a:effectLst/>
                <a:latin typeface="+mn-lt"/>
                <a:ea typeface="+mn-ea"/>
                <a:cs typeface="+mn-cs"/>
              </a:rPr>
              <a:t>As you can see here, the elements are all grade-banded. There is a set of elements for K-2, a set for 3-5, a set for 6-8, and a set for 9-12.</a:t>
            </a:r>
          </a:p>
          <a:p>
            <a:pPr marL="171450" lvl="0" indent="-171450">
              <a:buFontTx/>
              <a:buChar char="-"/>
            </a:pPr>
            <a:r>
              <a:rPr lang="en-US" sz="1200" kern="1200" baseline="0" dirty="0">
                <a:solidFill>
                  <a:schemeClr val="tx1"/>
                </a:solidFill>
                <a:effectLst/>
                <a:latin typeface="+mn-lt"/>
                <a:ea typeface="+mn-ea"/>
                <a:cs typeface="+mn-cs"/>
              </a:rPr>
              <a:t>This organization by grade-band can be seen for the practices, the crosscutting concepts, and the disciplinary core ideas.</a:t>
            </a:r>
          </a:p>
          <a:p>
            <a:pPr marL="171450" lvl="0" indent="-171450">
              <a:buFontTx/>
              <a:buChar char="-"/>
            </a:pPr>
            <a:r>
              <a:rPr lang="en-US" sz="1200" kern="1200" baseline="0" dirty="0">
                <a:solidFill>
                  <a:schemeClr val="tx1"/>
                </a:solidFill>
                <a:effectLst/>
                <a:latin typeface="+mn-lt"/>
                <a:ea typeface="+mn-ea"/>
                <a:cs typeface="+mn-cs"/>
              </a:rPr>
              <a:t>When looking for evidence in a lesson for a particular element, you need to make sure that you know what grade band the element falls under and what grade level the lesson targets. It is possible that there is no evidence of the element at the targeted grade band, because students are engaging in the element at a higher or lower grade level.</a:t>
            </a:r>
            <a:endParaRPr lang="en-US" sz="1200" kern="1200" dirty="0">
              <a:solidFill>
                <a:schemeClr val="tx1"/>
              </a:solidFill>
              <a:effectLst/>
              <a:latin typeface="+mn-lt"/>
              <a:ea typeface="+mn-ea"/>
              <a:cs typeface="+mn-cs"/>
            </a:endParaRPr>
          </a:p>
          <a:p>
            <a:pPr marL="0" marR="0" lvl="0" indent="0" algn="l" rtl="0">
              <a:spcBef>
                <a:spcPts val="0"/>
              </a:spcBef>
              <a:buSzPct val="25000"/>
              <a:buNone/>
            </a:pPr>
            <a:endParaRPr sz="1200" b="1" i="0" u="sng" strike="noStrike" cap="none" dirty="0">
              <a:solidFill>
                <a:schemeClr val="dk1"/>
              </a:solidFill>
              <a:latin typeface="Calibri"/>
              <a:ea typeface="Calibri"/>
              <a:cs typeface="Calibri"/>
              <a:sym typeface="Calibri"/>
            </a:endParaRPr>
          </a:p>
        </p:txBody>
      </p:sp>
      <p:sp>
        <p:nvSpPr>
          <p:cNvPr id="970" name="Shape 970"/>
          <p:cNvSpPr txBox="1">
            <a:spLocks noGrp="1"/>
          </p:cNvSpPr>
          <p:nvPr>
            <p:ph type="sldNum" idx="12"/>
          </p:nvPr>
        </p:nvSpPr>
        <p:spPr>
          <a:xfrm>
            <a:off x="3884612" y="8685213"/>
            <a:ext cx="2971799" cy="457200"/>
          </a:xfrm>
          <a:prstGeom prst="rect">
            <a:avLst/>
          </a:prstGeom>
          <a:noFill/>
          <a:ln>
            <a:noFill/>
          </a:ln>
        </p:spPr>
        <p:txBody>
          <a:bodyPr lIns="89575" tIns="44775" rIns="89575" bIns="447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9613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sz="1200" b="0" i="0" u="none" strike="noStrike" cap="none" dirty="0">
                <a:latin typeface="+mn-lt"/>
                <a:ea typeface="Calibri"/>
                <a:cs typeface="Calibri"/>
                <a:sym typeface="Calibri"/>
              </a:rPr>
              <a:t>Participants</a:t>
            </a:r>
            <a:r>
              <a:rPr lang="en-US" sz="1200" b="0" i="0" u="none" strike="noStrike" cap="none" baseline="0" dirty="0">
                <a:latin typeface="+mn-lt"/>
                <a:ea typeface="Calibri"/>
                <a:cs typeface="Calibri"/>
                <a:sym typeface="Calibri"/>
              </a:rPr>
              <a:t> will focus on finding evidence of the target DCIs. </a:t>
            </a:r>
            <a:r>
              <a:rPr lang="en-US" b="0" u="none" baseline="0" dirty="0"/>
              <a:t>Participants should look for evidence in the immersion activity they engaged in, the unit overview, the student work, and the classroom video.</a:t>
            </a:r>
            <a:endParaRPr lang="en-US" sz="1200" b="0" i="0" u="none" strike="noStrike" cap="none" dirty="0">
              <a:latin typeface="+mn-lt"/>
              <a:ea typeface="Calibri"/>
              <a:cs typeface="Calibri"/>
              <a:sym typeface="Calibri"/>
            </a:endParaRPr>
          </a:p>
          <a:p>
            <a:pPr marL="171450" marR="0" lvl="0" indent="-171450" algn="l" rtl="0">
              <a:spcBef>
                <a:spcPts val="0"/>
              </a:spcBef>
              <a:spcAft>
                <a:spcPts val="0"/>
              </a:spcAft>
              <a:buSzPct val="25000"/>
              <a:buFontTx/>
              <a:buChar char="-"/>
            </a:pPr>
            <a:r>
              <a:rPr lang="en-US" sz="1200" b="0" i="0" u="none" strike="noStrike" cap="none" dirty="0">
                <a:latin typeface="+mn-lt"/>
                <a:ea typeface="Calibri"/>
                <a:cs typeface="Calibri"/>
                <a:sym typeface="Calibri"/>
              </a:rPr>
              <a:t>Participants</a:t>
            </a:r>
            <a:r>
              <a:rPr lang="en-US" sz="1200" b="0" i="0" u="none" strike="noStrike" cap="none" baseline="0" dirty="0">
                <a:latin typeface="+mn-lt"/>
                <a:ea typeface="Calibri"/>
                <a:cs typeface="Calibri"/>
                <a:sym typeface="Calibri"/>
              </a:rPr>
              <a:t> will need a copy of </a:t>
            </a:r>
            <a:r>
              <a:rPr lang="en-US" sz="1200" b="0" i="1" u="none" strike="noStrike" cap="none" baseline="0" dirty="0">
                <a:latin typeface="+mn-lt"/>
                <a:ea typeface="Calibri"/>
                <a:cs typeface="Calibri"/>
                <a:sym typeface="Calibri"/>
              </a:rPr>
              <a:t>Handout 07 </a:t>
            </a:r>
            <a:r>
              <a:rPr lang="mr-IN" sz="1200" b="0" i="1" u="none" strike="noStrike" cap="none" baseline="0" dirty="0">
                <a:latin typeface="+mn-lt"/>
                <a:ea typeface="Calibri"/>
                <a:cs typeface="Calibri"/>
                <a:sym typeface="Calibri"/>
              </a:rPr>
              <a:t>–</a:t>
            </a:r>
            <a:r>
              <a:rPr lang="en-US" sz="1200" b="0" i="1" u="none" strike="noStrike" cap="none" baseline="0" dirty="0">
                <a:latin typeface="+mn-lt"/>
                <a:ea typeface="Calibri"/>
                <a:cs typeface="Calibri"/>
                <a:sym typeface="Calibri"/>
              </a:rPr>
              <a:t> Immersion Evidence Organizer</a:t>
            </a:r>
            <a:r>
              <a:rPr lang="en-US" sz="1200" b="0" i="0" u="none" strike="noStrike" cap="none" baseline="0" dirty="0">
                <a:latin typeface="+mn-lt"/>
                <a:ea typeface="Calibri"/>
                <a:cs typeface="Calibri"/>
                <a:sym typeface="Calibri"/>
              </a:rPr>
              <a:t>.</a:t>
            </a:r>
          </a:p>
          <a:p>
            <a:pPr marL="171450" marR="0" lvl="0" indent="-171450" algn="l" rtl="0">
              <a:spcBef>
                <a:spcPts val="0"/>
              </a:spcBef>
              <a:spcAft>
                <a:spcPts val="0"/>
              </a:spcAft>
              <a:buSzPct val="25000"/>
              <a:buFontTx/>
              <a:buChar char="-"/>
            </a:pPr>
            <a:r>
              <a:rPr lang="en-US" sz="1200" b="0" i="0" u="none" strike="noStrike" cap="none" baseline="0" dirty="0">
                <a:latin typeface="+mn-lt"/>
                <a:ea typeface="Calibri"/>
                <a:cs typeface="Calibri"/>
                <a:sym typeface="Calibri"/>
              </a:rPr>
              <a:t>Participants may need 8 to 10 minutes to fill out evidence for the disciplinary core ideas.</a:t>
            </a:r>
            <a:endParaRPr lang="en-US" sz="1200" b="0" i="0" u="none" strike="noStrike" cap="none" dirty="0">
              <a:latin typeface="+mn-lt"/>
              <a:ea typeface="Calibri"/>
              <a:cs typeface="Calibri"/>
              <a:sym typeface="Calibri"/>
            </a:endParaRPr>
          </a:p>
          <a:p>
            <a:pPr marL="171450" marR="0" lvl="0" indent="-171450" algn="l" rtl="0">
              <a:spcBef>
                <a:spcPts val="0"/>
              </a:spcBef>
              <a:spcAft>
                <a:spcPts val="0"/>
              </a:spcAft>
              <a:buSzPct val="25000"/>
              <a:buFontTx/>
              <a:buChar char="-"/>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Please pull out your copy of the </a:t>
            </a:r>
            <a:r>
              <a:rPr lang="en-US" i="1" dirty="0"/>
              <a:t>Evidence Organizer</a:t>
            </a:r>
            <a:r>
              <a:rPr lang="en-US" i="0" dirty="0"/>
              <a:t> handout.</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Think back to the activity you just experienced.</a:t>
            </a:r>
            <a:r>
              <a:rPr lang="en-US" baseline="0" dirty="0"/>
              <a:t> The designers of this unit were intentionally targeting the disciplinary core idea elements listed here on the slide and in your handout. </a:t>
            </a:r>
            <a:r>
              <a:rPr lang="en-US" i="1" baseline="0" dirty="0"/>
              <a:t>[Note to facilitator: Click for animation.] </a:t>
            </a:r>
            <a:r>
              <a:rPr lang="en-US" baseline="0" dirty="0"/>
              <a:t>You will look for evidence that students are using and developing these particular DCI elements in the lesson.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Look through the materials you used for the immersion activity, the student work, and the video and individually look for evidence that these DCI elements are being used and developed by students. You will have 10 minutes to individually work and then we will discuss your findings as a whole group. </a:t>
            </a:r>
          </a:p>
        </p:txBody>
      </p:sp>
      <p:sp>
        <p:nvSpPr>
          <p:cNvPr id="565" name="Shape 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514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Have people share out the evidence that they recorded in the evidence</a:t>
            </a:r>
            <a:r>
              <a:rPr lang="en-US" baseline="0" dirty="0"/>
              <a:t> organizer.</a:t>
            </a:r>
            <a:r>
              <a:rPr lang="en-US" dirty="0"/>
              <a:t> The goal of</a:t>
            </a:r>
            <a:r>
              <a:rPr lang="en-US" baseline="0" dirty="0"/>
              <a:t> this conversation is to start bringing up issues that they are likely to encounter when reviewing materials.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Possible issues that participants may encounter (the respective talking points are listed in the section below):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Expect participants to identify the fact that energy isn’t really addressed in the unit. This helps participants learn to be critical and to know that the evidence needs to be explicit.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Participants may also identify pieces of evidence that are not truly evidence and are only implied in the materials.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Participants may identify that some grade-inappropriate DCI elements are identified.</a:t>
            </a:r>
          </a:p>
          <a:p>
            <a:pPr marL="0" marR="0" lvl="0" indent="0" algn="l" rtl="0">
              <a:spcBef>
                <a:spcPts val="0"/>
              </a:spcBef>
              <a:spcAft>
                <a:spcPts val="0"/>
              </a:spcAft>
              <a:buSzPct val="25000"/>
              <a:buFontTx/>
              <a:buNone/>
            </a:pPr>
            <a:endParaRPr lang="en-US"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lvl="0" indent="-171450">
              <a:spcBef>
                <a:spcPts val="0"/>
              </a:spcBef>
              <a:buFontTx/>
              <a:buChar char="-"/>
            </a:pPr>
            <a:r>
              <a:rPr lang="en-US" dirty="0"/>
              <a:t>Let’s discuss the evidence that you found. This slide has</a:t>
            </a:r>
            <a:r>
              <a:rPr lang="en-US" baseline="0" dirty="0"/>
              <a:t> the guidelines for our share out. Please take a minute to read over them.</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baseline="0" dirty="0"/>
              <a:t>[Note to facilitator: Lead a group discussion.]</a:t>
            </a:r>
            <a:r>
              <a:rPr lang="en-US" i="0" baseline="0" dirty="0"/>
              <a:t> </a:t>
            </a:r>
            <a:r>
              <a:rPr lang="en-US" dirty="0"/>
              <a:t>How well did this lesson</a:t>
            </a:r>
            <a:r>
              <a:rPr lang="en-US" baseline="0" dirty="0"/>
              <a:t> address the target disciplinary core ideas? Did you find evidence for DCI element PS3.A? Did you find evidence for DCI element PS4.A? </a:t>
            </a:r>
          </a:p>
          <a:p>
            <a:pPr marL="171450" lvl="0" indent="-171450">
              <a:spcBef>
                <a:spcPts val="0"/>
              </a:spcBef>
              <a:buFontTx/>
              <a:buChar char="-"/>
            </a:pPr>
            <a:endParaRPr lang="en-US" baseline="0" dirty="0"/>
          </a:p>
          <a:p>
            <a:pPr marL="0" lvl="0" indent="0">
              <a:spcBef>
                <a:spcPts val="0"/>
              </a:spcBef>
              <a:buFontTx/>
              <a:buNone/>
            </a:pPr>
            <a:r>
              <a:rPr lang="en-US" i="1" baseline="0" dirty="0"/>
              <a:t>Depending on what participants bring up during the discussion, here are some specific talking points:</a:t>
            </a:r>
          </a:p>
          <a:p>
            <a:pPr marL="171450" lvl="0" indent="-171450">
              <a:spcBef>
                <a:spcPts val="0"/>
              </a:spcBef>
              <a:buFontTx/>
              <a:buChar char="-"/>
            </a:pPr>
            <a:r>
              <a:rPr lang="en-US" i="1" baseline="0" dirty="0"/>
              <a:t>It’s great to think about how you could use some these materials and then modify them in your classroom, but the focus is making sure that there is explicit evidence in the materials</a:t>
            </a:r>
          </a:p>
          <a:p>
            <a:pPr marL="171450" lvl="0" indent="-171450">
              <a:spcBef>
                <a:spcPts val="0"/>
              </a:spcBef>
              <a:buFontTx/>
              <a:buChar char="-"/>
            </a:pPr>
            <a:r>
              <a:rPr lang="en-US" i="1" baseline="0" dirty="0"/>
              <a:t>We may run into situations where the DCIs are out of the target grade band for the lesson. For example, PS4.A is actually in the K-2 grade band.</a:t>
            </a:r>
          </a:p>
          <a:p>
            <a:pPr marL="171450" lvl="0" indent="-171450">
              <a:spcBef>
                <a:spcPts val="0"/>
              </a:spcBef>
              <a:buFontTx/>
              <a:buChar char="-"/>
            </a:pPr>
            <a:r>
              <a:rPr lang="en-US" i="1" baseline="0" dirty="0"/>
              <a:t>We may run into materials that are claiming to address DCIs, but that only address part of what is expected. Whether or not that is “okay” depends on whether or not the other portions are addressed elsewhere in the materials.</a:t>
            </a:r>
          </a:p>
          <a:p>
            <a:pPr lvl="0">
              <a:spcBef>
                <a:spcPts val="0"/>
              </a:spcBef>
              <a:buNone/>
            </a:pPr>
            <a:endParaRPr dirty="0"/>
          </a:p>
        </p:txBody>
      </p:sp>
    </p:spTree>
    <p:extLst>
      <p:ext uri="{BB962C8B-B14F-4D97-AF65-F5344CB8AC3E}">
        <p14:creationId xmlns:p14="http://schemas.microsoft.com/office/powerpoint/2010/main" val="927758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cap="none" dirty="0">
                <a:latin typeface="+mn-lt"/>
                <a:ea typeface="Calibri"/>
                <a:cs typeface="Calibri"/>
                <a:sym typeface="Calibri"/>
              </a:rPr>
              <a:t>Participants</a:t>
            </a:r>
            <a:r>
              <a:rPr lang="en-US" sz="1200" b="0" i="0" u="none" strike="noStrike" cap="none" baseline="0" dirty="0">
                <a:latin typeface="+mn-lt"/>
                <a:ea typeface="Calibri"/>
                <a:cs typeface="Calibri"/>
                <a:sym typeface="Calibri"/>
              </a:rPr>
              <a:t> will focus on finding evidence of the target crosscutting concepts. </a:t>
            </a:r>
            <a:r>
              <a:rPr lang="en-US" b="0" u="none" baseline="0" dirty="0"/>
              <a:t>Participants should look for evidence in the immersion activity they engaged in, the unit overview, the student work, and the classroom video.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See the facilitator note in the fourth talking point for important points to cover in your crosscutting concepts discussion.</a:t>
            </a:r>
            <a:endParaRPr lang="en-US" dirty="0"/>
          </a:p>
          <a:p>
            <a:pPr marL="171450" lvl="0" indent="-171450">
              <a:spcBef>
                <a:spcPts val="0"/>
              </a:spcBef>
              <a:buFontTx/>
              <a:buChar char="-"/>
            </a:pPr>
            <a:r>
              <a:rPr lang="en-US" dirty="0"/>
              <a:t>Participants will</a:t>
            </a:r>
            <a:r>
              <a:rPr lang="en-US" baseline="0" dirty="0"/>
              <a:t> need a copy of or digital access to NGSS Appendix G. </a:t>
            </a:r>
            <a:r>
              <a:rPr lang="en-US" sz="1200" b="0" i="0" u="none" strike="noStrike" cap="none" baseline="0" dirty="0">
                <a:solidFill>
                  <a:schemeClr val="dk1"/>
                </a:solidFill>
                <a:latin typeface="+mn-lt"/>
                <a:ea typeface="Calibri"/>
                <a:cs typeface="Calibri"/>
                <a:sym typeface="Calibri"/>
              </a:rPr>
              <a:t>A copy for it is provided as </a:t>
            </a:r>
            <a:r>
              <a:rPr lang="en-US" sz="1200" b="0" i="1" u="none" strike="noStrike" cap="none" baseline="0" dirty="0">
                <a:solidFill>
                  <a:schemeClr val="dk1"/>
                </a:solidFill>
                <a:latin typeface="+mn-lt"/>
                <a:ea typeface="Calibri"/>
                <a:cs typeface="Calibri"/>
                <a:sym typeface="Calibri"/>
              </a:rPr>
              <a:t>Handout 06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G.</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lvl="0" indent="-171450">
              <a:spcBef>
                <a:spcPts val="0"/>
              </a:spcBef>
              <a:buFontTx/>
              <a:buChar char="-"/>
            </a:pPr>
            <a:r>
              <a:rPr lang="en-US" dirty="0"/>
              <a:t>The</a:t>
            </a:r>
            <a:r>
              <a:rPr lang="en-US" baseline="0" dirty="0"/>
              <a:t> crosscutting concepts are a lens we want students to look through as they are making sense of the world around them.</a:t>
            </a:r>
          </a:p>
          <a:p>
            <a:pPr marL="171450" lvl="0" indent="-171450">
              <a:spcBef>
                <a:spcPts val="0"/>
              </a:spcBef>
              <a:buFontTx/>
              <a:buChar char="-"/>
            </a:pPr>
            <a:r>
              <a:rPr lang="en-US" baseline="0" dirty="0"/>
              <a:t>We want students to not only be able to use each lens, but to be aware enough that they can change the lens for the situation—microscope; magnifying glass; glasses; binoculars; telescope. </a:t>
            </a:r>
          </a:p>
          <a:p>
            <a:pPr marL="171450" lvl="0" indent="-171450">
              <a:spcBef>
                <a:spcPts val="0"/>
              </a:spcBef>
              <a:buFontTx/>
              <a:buChar char="-"/>
            </a:pPr>
            <a:r>
              <a:rPr lang="en-US" baseline="0" dirty="0"/>
              <a:t>There are seven overall crosscutting concepts, but each CCC has specific elements that can be found organized by grade band in NGSS Appendix G. Take a minute to look through some of the elements in NGSS Appendix G. </a:t>
            </a:r>
            <a:r>
              <a:rPr lang="en-US" i="1" baseline="0" dirty="0"/>
              <a:t>[Note to facilitator: Give participants a few minutes to look through the elements in NGSS Appendix G.]</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Turn and talk with a neighbor, what might evidence of the crosscutting concepts look like in instructional materials? </a:t>
            </a:r>
            <a:r>
              <a:rPr lang="en-US" i="1" baseline="0" dirty="0"/>
              <a:t>[Note to facilitator: Give participants a few minutes to discuss the question with their partners. Then, have some participants share out their ideas. Finding evidence for crosscutting concepts can be tricky sometimes and this will be an important conversation. Many times a lesson developer will include a vague statement such as “ask the students to look for patterns.” However, without more details such as the type of questions students are asking about patterns or the types of statements they are making, just including the word “patterns” is in most situations not evidence enough that students are using a grade-appropriate element of the crosscutting concept. It is important that participants understand that simply including the words for a crosscutting concept does not mean the students are actually using that crosscutting concept. You need to read the steps that come before and after those words are used and really think if from what is written, it is guaranteed that all students will use that crosscutting concept. Also, think about it from the shoes of a student. Would a student in that situation understand that they were using a crosscutting concept? Finding evidence for crosscutting concepts often requires a little more digging than finding evidence for the other two DCIs.]</a:t>
            </a:r>
            <a:endParaRPr lang="en-US" baseline="0" dirty="0"/>
          </a:p>
        </p:txBody>
      </p:sp>
      <p:sp>
        <p:nvSpPr>
          <p:cNvPr id="586" name="Shape 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526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77500" lnSpcReduction="20000"/>
          </a:bodyPr>
          <a:lstStyle/>
          <a:p>
            <a:r>
              <a:rPr lang="en-US" b="1" u="none" dirty="0"/>
              <a:t>Facilitator Notes: </a:t>
            </a:r>
          </a:p>
          <a:p>
            <a:pPr marL="171450" indent="-171450">
              <a:buFontTx/>
              <a:buChar char="-"/>
            </a:pPr>
            <a:r>
              <a:rPr lang="en-US" dirty="0"/>
              <a:t>The participants</a:t>
            </a:r>
            <a:r>
              <a:rPr lang="en-US" baseline="0" dirty="0"/>
              <a:t> in the session may be a mix of educators, administrators, and/or parents. Their knowledge about the shift in science standards and the NGSS may vary greatly, and not all participants may understand how or why science education is changing, and in turn, how instructional materials will look different from when they were students. This slide is structured to allow participants time to personally reflect on their experiences and with opportunities to discuss their experiences and their thoughts about how instruction and learning should be changing in the science classroom to match the evolution of science and technology. This will help participants understand the need to update instructional materials.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The thought bubble and conversation bubble icons indicate that the statement/questions listed on the slide are for participants to think about and then discuss with their group. These icons will reappear throughout the professional learning slides to help support the facilitator's talking points in a visual manner for participants. The talking points below provide a recommended structure for this conversation. </a:t>
            </a:r>
          </a:p>
          <a:p>
            <a:pPr marL="171450" indent="-171450">
              <a:buFontTx/>
              <a:buChar char="-"/>
            </a:pPr>
            <a:r>
              <a:rPr lang="en-US" sz="1200" kern="1200" baseline="0" dirty="0">
                <a:solidFill>
                  <a:schemeClr val="tx1"/>
                </a:solidFill>
                <a:effectLst/>
                <a:latin typeface="+mn-lt"/>
                <a:ea typeface="+mn-ea"/>
                <a:cs typeface="+mn-cs"/>
              </a:rPr>
              <a:t>Each group will need chart paper and markers for this activity.</a:t>
            </a:r>
          </a:p>
          <a:p>
            <a:endParaRPr lang="en-US" dirty="0"/>
          </a:p>
          <a:p>
            <a:r>
              <a:rPr lang="en-US" b="1" u="none" dirty="0"/>
              <a:t>Talking Points:</a:t>
            </a:r>
            <a:endParaRPr lang="en-US" b="0" u="none" dirty="0"/>
          </a:p>
          <a:p>
            <a:pPr marL="171450" indent="-171450">
              <a:buFontTx/>
              <a:buChar char="-"/>
            </a:pPr>
            <a:r>
              <a:rPr lang="en-US" dirty="0"/>
              <a:t>What</a:t>
            </a:r>
            <a:r>
              <a:rPr lang="en-US" baseline="0" dirty="0"/>
              <a:t> makes the Next Generation Science Standards (NGSS) new and different from past science standards? </a:t>
            </a:r>
            <a:r>
              <a:rPr lang="en-US" i="1" baseline="0" dirty="0"/>
              <a:t>[Note to facilitator: Click for animation.]</a:t>
            </a:r>
            <a:r>
              <a:rPr lang="en-US" baseline="0" dirty="0"/>
              <a:t> Take a few minutes to think about what science instruction and learning looked like back when you were a student in middle/high school or college. What did instruction look like? What was the role of the student vs. the teacher? </a:t>
            </a:r>
            <a:r>
              <a:rPr lang="en-US" i="1" baseline="0" dirty="0"/>
              <a:t>[Note to facilitator: Give participants a minute for personal reflection.] </a:t>
            </a:r>
            <a:r>
              <a:rPr lang="en-US" baseline="0" dirty="0"/>
              <a:t>Discuss your thoughts with your group. </a:t>
            </a:r>
            <a:r>
              <a:rPr lang="en-US" i="1" baseline="0" dirty="0"/>
              <a:t>[Note to facilitator: Give participants 5 minutes for their group discussions.]</a:t>
            </a:r>
            <a:endParaRPr lang="en-US" baseline="0" dirty="0"/>
          </a:p>
          <a:p>
            <a:pPr marL="171450" indent="-171450">
              <a:buFontTx/>
              <a:buChar char="-"/>
            </a:pPr>
            <a:r>
              <a:rPr lang="en-US" baseline="0" dirty="0"/>
              <a:t>Now think about how science and technology have changed over the years from when you were a student? </a:t>
            </a:r>
            <a:r>
              <a:rPr lang="en-US" i="1" baseline="0" dirty="0"/>
              <a:t>[Note to facilitator: Click for animation.] </a:t>
            </a:r>
            <a:r>
              <a:rPr lang="en-US" baseline="0" dirty="0"/>
              <a:t>How do you think that has changed how science should be taught and learned in the classroom? </a:t>
            </a:r>
            <a:r>
              <a:rPr lang="en-US" i="1" baseline="0" dirty="0"/>
              <a:t>[Note to facilitator: Click for animation.] </a:t>
            </a:r>
            <a:r>
              <a:rPr lang="en-US" baseline="0" dirty="0"/>
              <a:t>Discuss your thoughts with your group. </a:t>
            </a:r>
            <a:r>
              <a:rPr lang="en-US" i="1" baseline="0" dirty="0"/>
              <a:t>[Facilitator Note: Give participants 5 minutes for their group discussions.]</a:t>
            </a:r>
          </a:p>
          <a:p>
            <a:pPr marL="171450" indent="-171450">
              <a:buFontTx/>
              <a:buChar char="-"/>
            </a:pPr>
            <a:r>
              <a:rPr lang="en-US" i="0" baseline="0" dirty="0"/>
              <a:t>On the chart paper provided for you, create a T-chart and list your big ideas about what science education and standards used to look like when you were a student, and what science education and standards are shifting toward now. </a:t>
            </a:r>
            <a:r>
              <a:rPr lang="en-US" i="1" baseline="0" dirty="0"/>
              <a:t>[Note to facilitator: Give participants 5 minutes for this activity. After groups are finished creating their T-chart, have them post their chart where everyone can see it.]</a:t>
            </a:r>
            <a:r>
              <a:rPr lang="en-US" i="0" baseline="0" dirty="0"/>
              <a:t> </a:t>
            </a:r>
          </a:p>
          <a:p>
            <a:pPr marL="171450" indent="-171450">
              <a:buFontTx/>
              <a:buChar char="-"/>
            </a:pPr>
            <a:r>
              <a:rPr lang="en-US" i="0" baseline="0" dirty="0"/>
              <a:t>Let’s have each group share their chart. </a:t>
            </a:r>
            <a:r>
              <a:rPr lang="en-US" i="1" baseline="0" dirty="0"/>
              <a:t>[Note to facilitator: Have each group present their chart to the room.] </a:t>
            </a:r>
            <a:endParaRPr lang="en-US" i="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5</a:t>
            </a:fld>
            <a:endParaRPr lang="en-US"/>
          </a:p>
        </p:txBody>
      </p:sp>
    </p:spTree>
    <p:extLst>
      <p:ext uri="{BB962C8B-B14F-4D97-AF65-F5344CB8AC3E}">
        <p14:creationId xmlns:p14="http://schemas.microsoft.com/office/powerpoint/2010/main" val="768939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Participants will</a:t>
            </a:r>
            <a:r>
              <a:rPr lang="en-US" baseline="0" dirty="0"/>
              <a:t> need a copy of or digital access to NGSS Appendix G. </a:t>
            </a:r>
            <a:r>
              <a:rPr lang="en-US" sz="1200" b="0" i="0" u="none" strike="noStrike" cap="none" baseline="0" dirty="0">
                <a:solidFill>
                  <a:schemeClr val="dk1"/>
                </a:solidFill>
                <a:latin typeface="+mn-lt"/>
                <a:ea typeface="Calibri"/>
                <a:cs typeface="Calibri"/>
                <a:sym typeface="Calibri"/>
              </a:rPr>
              <a:t>A copy for it is provided as </a:t>
            </a:r>
            <a:r>
              <a:rPr lang="en-US" sz="1200" b="0" i="1" u="none" strike="noStrike" cap="none" baseline="0" dirty="0">
                <a:solidFill>
                  <a:schemeClr val="dk1"/>
                </a:solidFill>
                <a:latin typeface="+mn-lt"/>
                <a:ea typeface="Calibri"/>
                <a:cs typeface="Calibri"/>
                <a:sym typeface="Calibri"/>
              </a:rPr>
              <a:t>Handout 06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G.</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lvl="0" indent="-171450">
              <a:spcBef>
                <a:spcPts val="0"/>
              </a:spcBef>
              <a:buFontTx/>
              <a:buChar char="-"/>
            </a:pPr>
            <a:r>
              <a:rPr lang="en-US" baseline="0" dirty="0"/>
              <a:t>Start with the crosscutting concepts that are provided in the handout and identify whether there is evidence of these in the lesson. After recording the evidence, look through Appendix G and determine if there are other CCCs that are a part of the lesson.</a:t>
            </a:r>
          </a:p>
          <a:p>
            <a:pPr marL="171450" lvl="0" indent="-171450">
              <a:spcBef>
                <a:spcPts val="0"/>
              </a:spcBef>
              <a:buFontTx/>
              <a:buChar char="-"/>
            </a:pPr>
            <a:r>
              <a:rPr lang="en-US" baseline="0"/>
              <a:t>Remember Where </a:t>
            </a:r>
            <a:r>
              <a:rPr lang="en-US" baseline="0" dirty="0"/>
              <a:t>is the evidence that students are engaged in the </a:t>
            </a:r>
            <a:r>
              <a:rPr lang="en-US" i="1" baseline="0" dirty="0"/>
              <a:t>elements</a:t>
            </a:r>
            <a:r>
              <a:rPr lang="en-US" baseline="0" dirty="0"/>
              <a:t> of the CCCs? It is particularly important to go to the element level in evaluating the CCCs, because there will be many connections at the larger grain-size. </a:t>
            </a:r>
          </a:p>
          <a:p>
            <a:pPr marL="171450" lvl="0" indent="-171450">
              <a:spcBef>
                <a:spcPts val="0"/>
              </a:spcBef>
              <a:buFontTx/>
              <a:buChar char="-"/>
            </a:pPr>
            <a:r>
              <a:rPr lang="en-US" baseline="0" dirty="0"/>
              <a:t>You will have 10 minutes to individually work and then we will discuss your findings as a group. </a:t>
            </a:r>
            <a:endParaRPr dirty="0"/>
          </a:p>
        </p:txBody>
      </p:sp>
      <p:sp>
        <p:nvSpPr>
          <p:cNvPr id="586" name="Shape 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3473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Participants will</a:t>
            </a:r>
            <a:r>
              <a:rPr lang="en-US" baseline="0" dirty="0"/>
              <a:t> need a copy of or digital access to NGSS Appendix G. </a:t>
            </a:r>
            <a:r>
              <a:rPr lang="en-US" sz="1200" b="0" i="0" u="none" strike="noStrike" cap="none" baseline="0" dirty="0">
                <a:solidFill>
                  <a:schemeClr val="dk1"/>
                </a:solidFill>
                <a:latin typeface="+mn-lt"/>
                <a:ea typeface="Calibri"/>
                <a:cs typeface="Calibri"/>
                <a:sym typeface="Calibri"/>
              </a:rPr>
              <a:t>A copy for it is provided as </a:t>
            </a:r>
            <a:r>
              <a:rPr lang="en-US" sz="1200" b="0" i="1" u="none" strike="noStrike" cap="none" baseline="0" dirty="0">
                <a:solidFill>
                  <a:schemeClr val="dk1"/>
                </a:solidFill>
                <a:latin typeface="+mn-lt"/>
                <a:ea typeface="Calibri"/>
                <a:cs typeface="Calibri"/>
                <a:sym typeface="Calibri"/>
              </a:rPr>
              <a:t>Handout 06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G.</a:t>
            </a: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lvl="0" indent="-171450" rtl="0">
              <a:spcBef>
                <a:spcPts val="0"/>
              </a:spcBef>
              <a:buFontTx/>
              <a:buChar char="-"/>
            </a:pPr>
            <a:r>
              <a:rPr lang="en-US" i="1" baseline="0" dirty="0"/>
              <a:t>[Note to facilitator: Lead a group discussion by asking participants to share the evidence they found.]</a:t>
            </a:r>
            <a:r>
              <a:rPr lang="en-US" i="0" baseline="0" dirty="0"/>
              <a:t> </a:t>
            </a:r>
            <a:r>
              <a:rPr lang="en-US" dirty="0"/>
              <a:t>Let’s share some of </a:t>
            </a:r>
            <a:r>
              <a:rPr lang="en-US" baseline="0" dirty="0"/>
              <a:t>the evidence you found for the crosscutting concepts listed on the evidence organizer.</a:t>
            </a:r>
          </a:p>
          <a:p>
            <a:pPr marL="171450" lvl="0" indent="-171450" rtl="0">
              <a:spcBef>
                <a:spcPts val="0"/>
              </a:spcBef>
              <a:buFontTx/>
              <a:buChar char="-"/>
            </a:pPr>
            <a:r>
              <a:rPr lang="en-US" baseline="0" dirty="0"/>
              <a:t>What are some additional CCC elements that might fit well with this unit? </a:t>
            </a:r>
            <a:r>
              <a:rPr lang="en-US" i="1" baseline="0" dirty="0"/>
              <a:t>[Note to facilitator: Participants might respond that all crosscutting concepts connect with the unit. If this happens, discuss with the group the importance of knowing which CCC to emphasize when working with students. Students need time to develop each “lens”. This happens through questions and modeling the CCCs. If all CCCs are included in a unit, it will become harder for the students to develop deeper understanding for any CCC.]</a:t>
            </a:r>
          </a:p>
        </p:txBody>
      </p:sp>
    </p:spTree>
    <p:extLst>
      <p:ext uri="{BB962C8B-B14F-4D97-AF65-F5344CB8AC3E}">
        <p14:creationId xmlns:p14="http://schemas.microsoft.com/office/powerpoint/2010/main" val="286770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Participants will</a:t>
            </a:r>
            <a:r>
              <a:rPr lang="en-US" baseline="0" dirty="0"/>
              <a:t> need a copy of or digital access to NGSS Appendix F. </a:t>
            </a:r>
            <a:r>
              <a:rPr lang="en-US" sz="1200" b="0" i="0" u="none" strike="noStrike" cap="none" baseline="0" dirty="0">
                <a:solidFill>
                  <a:schemeClr val="dk1"/>
                </a:solidFill>
                <a:latin typeface="+mn-lt"/>
                <a:ea typeface="Calibri"/>
                <a:cs typeface="Calibri"/>
                <a:sym typeface="Calibri"/>
              </a:rPr>
              <a:t>A copy for it is provided as </a:t>
            </a:r>
            <a:r>
              <a:rPr lang="en-US" sz="1200" b="0" i="1" u="none" strike="noStrike" cap="none" baseline="0" dirty="0">
                <a:solidFill>
                  <a:schemeClr val="dk1"/>
                </a:solidFill>
                <a:latin typeface="+mn-lt"/>
                <a:ea typeface="Calibri"/>
                <a:cs typeface="Calibri"/>
                <a:sym typeface="Calibri"/>
              </a:rPr>
              <a:t>Handout 05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F.</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endParaRPr lang="en-US"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There are eight overall science and engineering practices (SEPs), but each SEP has specific elements that can be found organized by grade band in NGSS Appendix F. Take a minute to look through some of the elements in NGSS Appendix F. </a:t>
            </a:r>
            <a:r>
              <a:rPr lang="en-US" i="1" baseline="0" dirty="0"/>
              <a:t>[Note to facilitator: Give participants a few minutes to look through the elements in NGSS Appendix F.]</a:t>
            </a:r>
            <a:endParaRPr lang="en-US" baseline="0" dirty="0"/>
          </a:p>
          <a:p>
            <a:pPr marL="171450" lvl="0" indent="-171450">
              <a:spcBef>
                <a:spcPts val="0"/>
              </a:spcBef>
              <a:buFontTx/>
              <a:buChar char="-"/>
            </a:pPr>
            <a:endParaRPr lang="en-US" baseline="0" dirty="0"/>
          </a:p>
          <a:p>
            <a:pPr lvl="0">
              <a:spcBef>
                <a:spcPts val="0"/>
              </a:spcBef>
              <a:buNone/>
            </a:pPr>
            <a:endParaRPr lang="en-US" dirty="0"/>
          </a:p>
          <a:p>
            <a:pPr lvl="0">
              <a:spcBef>
                <a:spcPts val="0"/>
              </a:spcBef>
              <a:buNone/>
            </a:pPr>
            <a:endParaRPr dirty="0"/>
          </a:p>
        </p:txBody>
      </p:sp>
      <p:sp>
        <p:nvSpPr>
          <p:cNvPr id="606" name="Shape 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0071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Participants will</a:t>
            </a:r>
            <a:r>
              <a:rPr lang="en-US" baseline="0" dirty="0"/>
              <a:t> need a copy of or digital access to NGSS Appendix F. </a:t>
            </a:r>
            <a:r>
              <a:rPr lang="en-US" sz="1200" b="0" i="0" u="none" strike="noStrike" cap="none" baseline="0" dirty="0">
                <a:solidFill>
                  <a:schemeClr val="dk1"/>
                </a:solidFill>
                <a:latin typeface="+mn-lt"/>
                <a:ea typeface="Calibri"/>
                <a:cs typeface="Calibri"/>
                <a:sym typeface="Calibri"/>
              </a:rPr>
              <a:t>A copy for it is provided as </a:t>
            </a:r>
            <a:r>
              <a:rPr lang="en-US" sz="1200" b="0" i="1" u="none" strike="noStrike" cap="none" baseline="0" dirty="0">
                <a:solidFill>
                  <a:schemeClr val="dk1"/>
                </a:solidFill>
                <a:latin typeface="+mn-lt"/>
                <a:ea typeface="Calibri"/>
                <a:cs typeface="Calibri"/>
                <a:sym typeface="Calibri"/>
              </a:rPr>
              <a:t>Handout 05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cap="none" baseline="0" dirty="0">
                <a:solidFill>
                  <a:schemeClr val="dk1"/>
                </a:solidFill>
                <a:latin typeface="+mn-lt"/>
                <a:ea typeface="Calibri"/>
                <a:cs typeface="Calibri"/>
                <a:sym typeface="Calibri"/>
              </a:rPr>
              <a:t>As participants look for and discuss their findings, keep an ear out for anyone saying the overall practice names, instead of the specific elements. If you hear participants saying “I found evidence that students are developing and using models in step 7 when they…” ask them which element of that practice they found evidence for. </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lvl="0" indent="-171450">
              <a:spcBef>
                <a:spcPts val="0"/>
              </a:spcBef>
              <a:buFontTx/>
              <a:buChar char="-"/>
            </a:pPr>
            <a:r>
              <a:rPr lang="en-US" baseline="0" dirty="0"/>
              <a:t>Use NGSS Appendix F and look through the lesson to identify whether there is evidence for any SEP </a:t>
            </a:r>
            <a:r>
              <a:rPr lang="en-US" i="1" baseline="0" dirty="0"/>
              <a:t>element</a:t>
            </a:r>
            <a:r>
              <a:rPr lang="en-US" baseline="0" dirty="0"/>
              <a:t>. It is particularly important to go to the element level in evaluating the SEPs because there will be many connections at the larger grain-size. </a:t>
            </a:r>
          </a:p>
          <a:p>
            <a:pPr marL="171450" lvl="0" indent="-171450">
              <a:spcBef>
                <a:spcPts val="0"/>
              </a:spcBef>
              <a:buFontTx/>
              <a:buChar char="-"/>
            </a:pPr>
            <a:r>
              <a:rPr lang="en-US" baseline="0" dirty="0"/>
              <a:t>You will have 10 minutes to individually work and then we will discuss your findings as a group. </a:t>
            </a:r>
          </a:p>
          <a:p>
            <a:pPr lvl="0">
              <a:spcBef>
                <a:spcPts val="0"/>
              </a:spcBef>
              <a:buNone/>
            </a:pPr>
            <a:endParaRPr lang="en-US" baseline="0" dirty="0"/>
          </a:p>
          <a:p>
            <a:pPr lvl="0">
              <a:spcBef>
                <a:spcPts val="0"/>
              </a:spcBef>
              <a:buNone/>
            </a:pPr>
            <a:endParaRPr lang="en-US" baseline="0" dirty="0"/>
          </a:p>
          <a:p>
            <a:pPr lvl="0">
              <a:spcBef>
                <a:spcPts val="0"/>
              </a:spcBef>
              <a:buNone/>
            </a:pPr>
            <a:endParaRPr lang="en-US" dirty="0"/>
          </a:p>
          <a:p>
            <a:pPr lvl="0">
              <a:spcBef>
                <a:spcPts val="0"/>
              </a:spcBef>
              <a:buNone/>
            </a:pPr>
            <a:endParaRPr dirty="0"/>
          </a:p>
        </p:txBody>
      </p:sp>
      <p:sp>
        <p:nvSpPr>
          <p:cNvPr id="606" name="Shape 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241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1" name="Shape 621"/>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Participants will</a:t>
            </a:r>
            <a:r>
              <a:rPr lang="en-US" baseline="0" dirty="0"/>
              <a:t> need a copy of or digital access to NGSS Appendix F. </a:t>
            </a:r>
            <a:r>
              <a:rPr lang="en-US" sz="1200" b="0" i="0" u="none" strike="noStrike" cap="none" baseline="0" dirty="0">
                <a:solidFill>
                  <a:schemeClr val="dk1"/>
                </a:solidFill>
                <a:latin typeface="+mn-lt"/>
                <a:ea typeface="Calibri"/>
                <a:cs typeface="Calibri"/>
                <a:sym typeface="Calibri"/>
              </a:rPr>
              <a:t>A copy for it is provided as </a:t>
            </a:r>
            <a:r>
              <a:rPr lang="en-US" sz="1200" b="0" i="1" u="none" strike="noStrike" cap="none" baseline="0" dirty="0">
                <a:solidFill>
                  <a:schemeClr val="dk1"/>
                </a:solidFill>
                <a:latin typeface="+mn-lt"/>
                <a:ea typeface="Calibri"/>
                <a:cs typeface="Calibri"/>
                <a:sym typeface="Calibri"/>
              </a:rPr>
              <a:t>Handout 05 </a:t>
            </a:r>
            <a:r>
              <a:rPr lang="mr-IN" sz="1200" b="0" i="1" u="none" strike="noStrike" cap="none" baseline="0" dirty="0">
                <a:solidFill>
                  <a:schemeClr val="dk1"/>
                </a:solidFill>
                <a:latin typeface="+mn-lt"/>
                <a:ea typeface="Calibri"/>
                <a:cs typeface="Calibri"/>
                <a:sym typeface="Calibri"/>
              </a:rPr>
              <a:t>–</a:t>
            </a:r>
            <a:r>
              <a:rPr lang="en-US" sz="1200" b="0" i="1" u="none" strike="noStrike" cap="none" baseline="0" dirty="0">
                <a:solidFill>
                  <a:schemeClr val="dk1"/>
                </a:solidFill>
                <a:latin typeface="+mn-lt"/>
                <a:ea typeface="Calibri"/>
                <a:cs typeface="Calibri"/>
                <a:sym typeface="Calibri"/>
              </a:rPr>
              <a:t> NGSS Appendix F.</a:t>
            </a: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Let’s share some of </a:t>
            </a:r>
            <a:r>
              <a:rPr lang="en-US" baseline="0" dirty="0"/>
              <a:t>the evidence you found for the science and engineering practices. </a:t>
            </a:r>
            <a:r>
              <a:rPr lang="en-US" sz="1100" i="1" baseline="0" dirty="0"/>
              <a:t>[Note to facilitator: </a:t>
            </a:r>
            <a:r>
              <a:rPr lang="en-US" i="1" dirty="0"/>
              <a:t>Select 4-7 people to share an element</a:t>
            </a:r>
            <a:r>
              <a:rPr lang="en-US" i="1" baseline="0" dirty="0"/>
              <a:t> of a practice and the evidence from the unit. When participants share, have them say the page of Appendix F they found the element, the practice, and then the element of the practice.  This will support participants as they move on to looking for elements and evidence in curriculum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609097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b="1" u="none" dirty="0"/>
              <a:t>Facilitator Notes:</a:t>
            </a:r>
          </a:p>
          <a:p>
            <a:pPr marL="171450" lvl="0" indent="-171450">
              <a:spcBef>
                <a:spcPts val="0"/>
              </a:spcBef>
              <a:buFontTx/>
              <a:buChar char="-"/>
            </a:pPr>
            <a:r>
              <a:rPr lang="en-US" b="0" u="none" dirty="0"/>
              <a:t>Before moving on to the next section, check in with the participants to see if they have any questions about finding evidence for the three dimensions. </a:t>
            </a: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We just discussed the evidence you found for the practices, the disciplinary core ideas, and the crosscutting concepts.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Overall, do you think there is evidence for grade-appropriate elements of the practices?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Overall, do you think there is evidence for grade-appropriate elements of the disciplinary core ideas?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Overall, do you think there is evidence for grade-appropriate elements of the crosscutting concepts?</a:t>
            </a:r>
          </a:p>
          <a:p>
            <a:pPr marL="171450" marR="0" lvl="0" indent="-171450" algn="l" defTabSz="914400" rtl="0" eaLnBrk="1" fontAlgn="auto" latinLnBrk="0" hangingPunct="1">
              <a:lnSpc>
                <a:spcPct val="100000"/>
              </a:lnSpc>
              <a:spcBef>
                <a:spcPts val="0"/>
              </a:spcBef>
              <a:spcAft>
                <a:spcPts val="0"/>
              </a:spcAft>
              <a:buClrTx/>
              <a:buSzPct val="25000"/>
              <a:buFontTx/>
              <a:buChar char="-"/>
              <a:tabLst/>
              <a:defRPr/>
            </a:pPr>
            <a:r>
              <a:rPr lang="en-US" b="0" u="none" baseline="0" dirty="0"/>
              <a:t>Do you have any questions about finding evidence for the three dimensions?</a:t>
            </a:r>
          </a:p>
          <a:p>
            <a:pPr lvl="0">
              <a:spcBef>
                <a:spcPts val="0"/>
              </a:spcBef>
              <a:buNone/>
            </a:pPr>
            <a:endParaRPr dirty="0"/>
          </a:p>
        </p:txBody>
      </p:sp>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3762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dirty="0"/>
              <a:t>This section builds participants’ understanding of NGSS Innovation One: Phenomena or Problems. It walks participants through coming up with a definition for phenomena and with the characteristics of an instructionally productive phenomenon. Important points that need to be made about phenomena are included as facilitator notes in the next few slides. Participants will continue to build their understanding of Innovation One throughout the professional learning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r>
              <a:rPr lang="en-US" b="1" u="none" dirty="0"/>
              <a:t>Talking Points:</a:t>
            </a:r>
          </a:p>
          <a:p>
            <a:pPr marL="171450" lvl="0" indent="-171450">
              <a:spcBef>
                <a:spcPts val="0"/>
              </a:spcBef>
              <a:buFontTx/>
              <a:buChar char="-"/>
            </a:pPr>
            <a:r>
              <a:rPr lang="en-US" baseline="0" dirty="0"/>
              <a:t>The NGSS focus on the innovation of three-dimensional learning is critical in supporting another NGSS innovation: phenomena.</a:t>
            </a:r>
          </a:p>
          <a:p>
            <a:pPr marL="171450" lvl="0" indent="-171450">
              <a:spcBef>
                <a:spcPts val="0"/>
              </a:spcBef>
              <a:buFontTx/>
              <a:buChar char="-"/>
            </a:pPr>
            <a:r>
              <a:rPr lang="en-US" baseline="0" dirty="0"/>
              <a:t>Three-dimensional learning supports students in figuring out phenomena or developing solutions to problems. </a:t>
            </a:r>
          </a:p>
          <a:p>
            <a:pPr marL="171450" lvl="0" indent="-171450">
              <a:spcBef>
                <a:spcPts val="0"/>
              </a:spcBef>
              <a:buFontTx/>
              <a:buChar char="-"/>
            </a:pPr>
            <a:r>
              <a:rPr lang="en-US" baseline="0" dirty="0"/>
              <a:t>In the immersion activity that you participated in, were you focused on trying to explain something or develop a solution to a problem? What were you trying to explain as you engaged in the three dimensions? What was the phenomenon? </a:t>
            </a:r>
          </a:p>
          <a:p>
            <a:pPr marL="171450" lvl="0" indent="-171450">
              <a:spcBef>
                <a:spcPts val="0"/>
              </a:spcBef>
              <a:buFontTx/>
              <a:buChar char="-"/>
            </a:pPr>
            <a:endParaRPr lang="en-US" baseline="0" dirty="0"/>
          </a:p>
          <a:p>
            <a:endParaRPr lang="en-US" b="0" u="none" dirty="0"/>
          </a:p>
        </p:txBody>
      </p:sp>
      <p:sp>
        <p:nvSpPr>
          <p:cNvPr id="4" name="Slide Number Placeholder 3"/>
          <p:cNvSpPr>
            <a:spLocks noGrp="1"/>
          </p:cNvSpPr>
          <p:nvPr>
            <p:ph type="sldNum" sz="quarter" idx="10"/>
          </p:nvPr>
        </p:nvSpPr>
        <p:spPr/>
        <p:txBody>
          <a:bodyPr/>
          <a:lstStyle/>
          <a:p>
            <a:fld id="{A666435A-B79D-4125-A84A-60CACF26A778}" type="slidenum">
              <a:rPr lang="en-US" smtClean="0"/>
              <a:t>56</a:t>
            </a:fld>
            <a:endParaRPr lang="en-US"/>
          </a:p>
        </p:txBody>
      </p:sp>
    </p:spTree>
    <p:extLst>
      <p:ext uri="{BB962C8B-B14F-4D97-AF65-F5344CB8AC3E}">
        <p14:creationId xmlns:p14="http://schemas.microsoft.com/office/powerpoint/2010/main" val="1916652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ts val="0"/>
              </a:spcBef>
              <a:buNone/>
            </a:pPr>
            <a:r>
              <a:rPr lang="en-US" b="1" u="none" dirty="0"/>
              <a:t>Facilitator Notes:</a:t>
            </a:r>
          </a:p>
          <a:p>
            <a:pPr marL="171450" lvl="0" indent="-171450">
              <a:spcBef>
                <a:spcPts val="0"/>
              </a:spcBef>
              <a:buFontTx/>
              <a:buChar char="-"/>
            </a:pPr>
            <a:r>
              <a:rPr lang="en-US" b="0" u="none" dirty="0"/>
              <a:t>This slide references the phenomenon from the immersion activity.</a:t>
            </a:r>
            <a:endParaRPr lang="en-US" b="1" u="none" dirty="0"/>
          </a:p>
          <a:p>
            <a:pPr lvl="0">
              <a:spcBef>
                <a:spcPts val="0"/>
              </a:spcBef>
              <a:buNone/>
            </a:pPr>
            <a:endParaRPr lang="en-US" b="1" u="none" dirty="0"/>
          </a:p>
          <a:p>
            <a:pPr lvl="0">
              <a:spcBef>
                <a:spcPts val="0"/>
              </a:spcBef>
              <a:buNone/>
            </a:pPr>
            <a:r>
              <a:rPr lang="en-US" b="1" u="none" dirty="0"/>
              <a:t>Talking Points:</a:t>
            </a:r>
          </a:p>
          <a:p>
            <a:pPr marL="171450" lvl="0" indent="-171450">
              <a:spcBef>
                <a:spcPts val="0"/>
              </a:spcBef>
              <a:buFontTx/>
              <a:buChar char="-"/>
            </a:pPr>
            <a:r>
              <a:rPr lang="en-US" b="0" u="none" dirty="0"/>
              <a:t>Yes, you were trying to explain why a singer was able to shatter a glass with his voice. This was the phenomena that anchored the activity and drove student learning.</a:t>
            </a:r>
          </a:p>
        </p:txBody>
      </p:sp>
      <p:sp>
        <p:nvSpPr>
          <p:cNvPr id="4" name="Slide Number Placeholder 3"/>
          <p:cNvSpPr>
            <a:spLocks noGrp="1"/>
          </p:cNvSpPr>
          <p:nvPr>
            <p:ph type="sldNum" sz="quarter" idx="10"/>
          </p:nvPr>
        </p:nvSpPr>
        <p:spPr/>
        <p:txBody>
          <a:bodyPr/>
          <a:lstStyle/>
          <a:p>
            <a:fld id="{A5D78FC6-CE17-4259-A63C-DDFC12E048FC}" type="slidenum">
              <a:rPr lang="en-US" smtClean="0"/>
              <a:pPr/>
              <a:t>57</a:t>
            </a:fld>
            <a:endParaRPr lang="en-US"/>
          </a:p>
        </p:txBody>
      </p:sp>
    </p:spTree>
    <p:extLst>
      <p:ext uri="{BB962C8B-B14F-4D97-AF65-F5344CB8AC3E}">
        <p14:creationId xmlns:p14="http://schemas.microsoft.com/office/powerpoint/2010/main" val="22771097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ts val="0"/>
              </a:spcBef>
              <a:buNone/>
            </a:pPr>
            <a:r>
              <a:rPr lang="en-US" b="1" u="none" dirty="0"/>
              <a:t>Facilitator Notes:</a:t>
            </a:r>
          </a:p>
          <a:p>
            <a:pPr marL="171450" lvl="0" indent="-171450">
              <a:spcBef>
                <a:spcPts val="0"/>
              </a:spcBef>
              <a:buFontTx/>
              <a:buChar char="-"/>
            </a:pPr>
            <a:r>
              <a:rPr lang="en-US" b="0" u="none" dirty="0"/>
              <a:t>It is important that these points are raised in the discussion:</a:t>
            </a:r>
          </a:p>
          <a:p>
            <a:pPr marL="628650" lvl="1" indent="-171450">
              <a:spcBef>
                <a:spcPts val="0"/>
              </a:spcBef>
              <a:buFontTx/>
              <a:buChar char="-"/>
            </a:pPr>
            <a:r>
              <a:rPr lang="en-US" b="0" u="none" dirty="0"/>
              <a:t>Natural phenomena are observable events that occur in the universe and that we can use our science knowledge to explain or predict. The goal of building knowledge in science is to develop general ideas, based on evidence, that can explain and predict phenomena.</a:t>
            </a:r>
          </a:p>
          <a:p>
            <a:pPr marL="628650" lvl="1" indent="-171450">
              <a:spcBef>
                <a:spcPts val="0"/>
              </a:spcBef>
              <a:buFontTx/>
              <a:buChar char="-"/>
            </a:pPr>
            <a:r>
              <a:rPr lang="en-US" b="0" u="none" dirty="0"/>
              <a:t>Learning to explain phenomena and solve problems is the central reason students engage in the three dimensions of the NGSS. Students explain phenomena by developing and applying the Disciplinary Core Ideas (DCIs) and Crosscutting Concepts (CCCs) through use of the Science and Engineering Practices (SEPs).</a:t>
            </a:r>
          </a:p>
          <a:p>
            <a:pPr marL="628650" lvl="1" indent="-171450">
              <a:spcBef>
                <a:spcPts val="0"/>
              </a:spcBef>
              <a:buFontTx/>
              <a:buChar char="-"/>
            </a:pPr>
            <a:r>
              <a:rPr lang="en-US" b="0" u="none" dirty="0"/>
              <a:t>By centering science education on phenomena that students are motivated to explain, the focus of learning shifts from learning about a topic to figuring out why or how something happens.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i="1" u="none" dirty="0"/>
              <a:t>*these points are from “Using Phenomena in NGSS-Designed Lessons and Units.” Participants will receive this handout later on in the session.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u="none" dirty="0"/>
              <a:t>Every point about a phenomenon does not need to be raised in this discussion. The next few slide will ask participants to think about characteristics of instructionally productive phenomena, and the goal is for participants to slowly build their understanding of phenomena throughout this session</a:t>
            </a:r>
            <a:r>
              <a:rPr lang="en-US" b="0" i="0" u="none"/>
              <a:t>. The next slide will help </a:t>
            </a:r>
          </a:p>
          <a:p>
            <a:pPr marL="457200" lvl="1" indent="0">
              <a:spcBef>
                <a:spcPts val="0"/>
              </a:spcBef>
              <a:buFontTx/>
              <a:buNone/>
            </a:pPr>
            <a:endParaRPr lang="en-US" b="1" u="none"/>
          </a:p>
          <a:p>
            <a:pPr lvl="0">
              <a:spcBef>
                <a:spcPts val="0"/>
              </a:spcBef>
              <a:buNone/>
            </a:pPr>
            <a:r>
              <a:rPr lang="en-US" b="1" u="none"/>
              <a:t>Talking</a:t>
            </a:r>
            <a:r>
              <a:rPr lang="en-US" b="1" u="none" baseline="0"/>
              <a:t> </a:t>
            </a:r>
            <a:r>
              <a:rPr lang="en-US" b="1" u="none" baseline="0" dirty="0"/>
              <a:t>Points:</a:t>
            </a:r>
            <a:endParaRPr lang="en-US" b="1" u="none" dirty="0"/>
          </a:p>
          <a:p>
            <a:pPr marL="171450" lvl="0" indent="-171450">
              <a:spcBef>
                <a:spcPts val="0"/>
              </a:spcBef>
              <a:buFontTx/>
              <a:buChar char="-"/>
            </a:pPr>
            <a:r>
              <a:rPr lang="en-US" dirty="0"/>
              <a:t>So what are phenomena? How would you define</a:t>
            </a:r>
            <a:r>
              <a:rPr lang="en-US" baseline="0" dirty="0"/>
              <a:t> a phenomenon? </a:t>
            </a:r>
            <a:r>
              <a:rPr lang="en-US" i="1" baseline="0" dirty="0"/>
              <a:t>[Note to facilitator: Lead a whole group discussion about what participants think phenomena are. If the points listed above in the facilitator notes are not brought up by participants, then help prompt them towards those ideas. If you find it helpful, you can chart participants’ ideas during the discussion.]</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58</a:t>
            </a:fld>
            <a:endParaRPr lang="en-US"/>
          </a:p>
        </p:txBody>
      </p:sp>
    </p:spTree>
    <p:extLst>
      <p:ext uri="{BB962C8B-B14F-4D97-AF65-F5344CB8AC3E}">
        <p14:creationId xmlns:p14="http://schemas.microsoft.com/office/powerpoint/2010/main" val="4111920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ts val="0"/>
              </a:spcBef>
              <a:buNone/>
            </a:pPr>
            <a:r>
              <a:rPr lang="en-US" b="1" u="none" dirty="0"/>
              <a:t>Facilitator</a:t>
            </a:r>
            <a:r>
              <a:rPr lang="en-US" b="1" u="none" baseline="0" dirty="0"/>
              <a:t> Notes:</a:t>
            </a:r>
            <a:endParaRPr lang="en-US" b="0" u="none" baseline="0" dirty="0"/>
          </a:p>
          <a:p>
            <a:pPr marL="171450" lvl="0" indent="-171450">
              <a:spcBef>
                <a:spcPts val="0"/>
              </a:spcBef>
              <a:buFontTx/>
              <a:buChar char="-"/>
            </a:pPr>
            <a:r>
              <a:rPr lang="en-US" b="0" u="none" baseline="0" dirty="0"/>
              <a:t>In this short activity, participants will explore different phenomena on a website and answer questions about the phenomena. The website www.ngssphenomena.com has may different photos and videos that are phenomena. While a phenomenon may be very cool or interesting, it may not be the best phenomenon to use to anchor a lesson and drive student learning. Participants will be introduced to this idea through this activity as they answer the questions listed on the slide for each phenomenon that they explore.</a:t>
            </a:r>
          </a:p>
          <a:p>
            <a:pPr marL="171450" lvl="0" indent="-171450">
              <a:spcBef>
                <a:spcPts val="0"/>
              </a:spcBef>
              <a:buFontTx/>
              <a:buChar char="-"/>
            </a:pPr>
            <a:r>
              <a:rPr lang="en-US" b="0" u="none" baseline="0" dirty="0"/>
              <a:t>Participants will need a copy of </a:t>
            </a:r>
            <a:r>
              <a:rPr lang="en-US" b="0" i="1" u="none" baseline="0" dirty="0"/>
              <a:t>Handout 08 – What Are Phenomena.</a:t>
            </a:r>
            <a:endParaRPr lang="en-US" b="0" i="0" u="none" baseline="0" dirty="0"/>
          </a:p>
          <a:p>
            <a:pPr marL="171450" lvl="0" indent="-171450">
              <a:spcBef>
                <a:spcPts val="0"/>
              </a:spcBef>
              <a:buFontTx/>
              <a:buChar char="-"/>
            </a:pPr>
            <a:r>
              <a:rPr lang="en-US" b="0" i="0" u="none" baseline="0" dirty="0"/>
              <a:t>Participants will need access to a computer and the internet.</a:t>
            </a:r>
            <a:endParaRPr lang="en-US" b="1" u="sng" dirty="0"/>
          </a:p>
          <a:p>
            <a:pPr lvl="0">
              <a:spcBef>
                <a:spcPts val="0"/>
              </a:spcBef>
              <a:buNone/>
            </a:pPr>
            <a:endParaRPr lang="en-US" b="1" u="sng" dirty="0"/>
          </a:p>
          <a:p>
            <a:pPr lvl="0">
              <a:spcBef>
                <a:spcPts val="0"/>
              </a:spcBef>
              <a:buNone/>
            </a:pPr>
            <a:r>
              <a:rPr lang="en-US" b="1" u="none" dirty="0"/>
              <a:t>Talking</a:t>
            </a:r>
            <a:r>
              <a:rPr lang="en-US" b="1" u="none" baseline="0" dirty="0"/>
              <a:t> Points:</a:t>
            </a:r>
            <a:endParaRPr lang="en-US" b="1" u="none" dirty="0"/>
          </a:p>
          <a:p>
            <a:pPr marL="171450" lvl="0" indent="-171450">
              <a:spcBef>
                <a:spcPts val="0"/>
              </a:spcBef>
              <a:buFontTx/>
              <a:buChar char="-"/>
            </a:pPr>
            <a:r>
              <a:rPr lang="en-US" dirty="0"/>
              <a:t>Let’s look at some examples</a:t>
            </a:r>
            <a:r>
              <a:rPr lang="en-US" baseline="0" dirty="0"/>
              <a:t> of phenomena. </a:t>
            </a:r>
          </a:p>
          <a:p>
            <a:pPr marL="171450" lvl="0" indent="-171450">
              <a:spcBef>
                <a:spcPts val="0"/>
              </a:spcBef>
              <a:buFontTx/>
              <a:buChar char="-"/>
            </a:pPr>
            <a:r>
              <a:rPr lang="en-US" baseline="0" dirty="0"/>
              <a:t>Pull out your copy of the </a:t>
            </a:r>
            <a:r>
              <a:rPr lang="en-US" i="1" baseline="0" dirty="0"/>
              <a:t>What Are Phenomena</a:t>
            </a:r>
            <a:r>
              <a:rPr lang="en-US" i="0" baseline="0" dirty="0"/>
              <a:t> handout. Take 10 minutes to individually explore 3-4 additional phenomena on the website www.ngssphenomena.com and fill out the questions listed in the columns for each phenomenon: </a:t>
            </a:r>
          </a:p>
          <a:p>
            <a:pPr marL="628650" lvl="1" indent="-171450">
              <a:spcBef>
                <a:spcPts val="0"/>
              </a:spcBef>
              <a:buFontTx/>
              <a:buChar char="-"/>
            </a:pPr>
            <a:r>
              <a:rPr lang="en-US" i="0" baseline="0" dirty="0"/>
              <a:t>What happens?</a:t>
            </a:r>
          </a:p>
          <a:p>
            <a:pPr marL="628650" lvl="1" indent="-171450">
              <a:spcBef>
                <a:spcPts val="0"/>
              </a:spcBef>
              <a:buFontTx/>
              <a:buChar char="-"/>
            </a:pPr>
            <a:r>
              <a:rPr lang="en-US" i="0" baseline="0" dirty="0"/>
              <a:t>What questions arise from experiencing or observing this?</a:t>
            </a:r>
          </a:p>
          <a:p>
            <a:pPr marL="628650" lvl="1" indent="-171450">
              <a:spcBef>
                <a:spcPts val="0"/>
              </a:spcBef>
              <a:buFontTx/>
              <a:buChar char="-"/>
            </a:pPr>
            <a:r>
              <a:rPr lang="en-US" i="0" baseline="0" dirty="0"/>
              <a:t>What science ideas could be connected to this?</a:t>
            </a:r>
          </a:p>
          <a:p>
            <a:pPr marL="628650" lvl="1" indent="-171450">
              <a:spcBef>
                <a:spcPts val="0"/>
              </a:spcBef>
              <a:buFontTx/>
              <a:buChar char="-"/>
            </a:pPr>
            <a:r>
              <a:rPr lang="en-US" i="0" baseline="0" dirty="0"/>
              <a:t>Would it be instructionally productive to have kids explain this phenomenon? Why or why not?</a:t>
            </a:r>
          </a:p>
          <a:p>
            <a:pPr marL="171450" lvl="0" indent="-171450">
              <a:spcBef>
                <a:spcPts val="0"/>
              </a:spcBef>
              <a:buFontTx/>
              <a:buChar char="-"/>
            </a:pP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59</a:t>
            </a:fld>
            <a:endParaRPr lang="en-US"/>
          </a:p>
        </p:txBody>
      </p:sp>
    </p:spTree>
    <p:extLst>
      <p:ext uri="{BB962C8B-B14F-4D97-AF65-F5344CB8AC3E}">
        <p14:creationId xmlns:p14="http://schemas.microsoft.com/office/powerpoint/2010/main" val="210076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lnSpcReduction="10000"/>
          </a:bodyPr>
          <a:lstStyle/>
          <a:p>
            <a:r>
              <a:rPr lang="en-US" sz="1000" b="1" u="none" dirty="0"/>
              <a:t>Facilitator Notes: </a:t>
            </a:r>
          </a:p>
          <a:p>
            <a:pPr marL="171450" indent="-171450">
              <a:buFontTx/>
              <a:buChar char="-"/>
            </a:pPr>
            <a:r>
              <a:rPr lang="en-US" sz="1000" dirty="0"/>
              <a:t>The</a:t>
            </a:r>
            <a:r>
              <a:rPr lang="en-US" sz="1000" baseline="0" dirty="0"/>
              <a:t> NGSS innovations will be briefly introduced here to tie into the discussion from the previous slide. Each innovation will be presented further in depth later on in the professional learning sessions as needed for participants to understand the three PEEC phases. The handout that participants will begin to fill out in this slide, </a:t>
            </a:r>
            <a:r>
              <a:rPr lang="en-US" sz="1000" i="1" baseline="0" dirty="0"/>
              <a:t>Handout 1 – NGSS Innovations,</a:t>
            </a:r>
            <a:r>
              <a:rPr lang="en-US" sz="1000" i="0" baseline="0" dirty="0"/>
              <a:t> will help track how participants’ understanding of the NGSS innovations changes throughout the professional learning sessions.</a:t>
            </a:r>
            <a:endParaRPr lang="en-US" sz="1000" baseline="0" dirty="0"/>
          </a:p>
          <a:p>
            <a:pPr marL="171450" indent="-171450">
              <a:buFontTx/>
              <a:buChar char="-"/>
            </a:pPr>
            <a:r>
              <a:rPr lang="en-US" sz="1000" baseline="0" dirty="0"/>
              <a:t>Tailor the talking points to build on any ideas that may have surfaced in the previous discussion when groups shared their ideas in the form of their T-chart.</a:t>
            </a:r>
          </a:p>
          <a:p>
            <a:pPr marL="171450" indent="-171450">
              <a:buFontTx/>
              <a:buChar char="-"/>
            </a:pPr>
            <a:r>
              <a:rPr lang="en-US" sz="1000" baseline="0" dirty="0"/>
              <a:t>Participants will need a copy of </a:t>
            </a:r>
            <a:r>
              <a:rPr lang="en-US" sz="1000" i="1" baseline="0" dirty="0"/>
              <a:t>Handout 1 -</a:t>
            </a:r>
            <a:r>
              <a:rPr lang="en-US" sz="1000" baseline="0" dirty="0"/>
              <a:t> </a:t>
            </a:r>
            <a:r>
              <a:rPr lang="en-US" sz="1000" i="1" baseline="0" dirty="0"/>
              <a:t>NGSS Innovations</a:t>
            </a:r>
            <a:r>
              <a:rPr lang="en-US" sz="1000" i="0" baseline="0" dirty="0"/>
              <a:t>.</a:t>
            </a:r>
            <a:endParaRPr lang="en-US" sz="1000" baseline="0" dirty="0"/>
          </a:p>
          <a:p>
            <a:endParaRPr lang="en-US" sz="1000" dirty="0"/>
          </a:p>
          <a:p>
            <a:r>
              <a:rPr lang="en-US" sz="1000" b="1" u="none" dirty="0"/>
              <a:t>Talking Points:</a:t>
            </a:r>
            <a:endParaRPr lang="en-US" sz="1000" b="0" u="none" dirty="0"/>
          </a:p>
          <a:p>
            <a:pPr marL="171450" marR="0" lvl="0" indent="-171450" algn="l" rtl="0">
              <a:spcBef>
                <a:spcPts val="0"/>
              </a:spcBef>
              <a:spcAft>
                <a:spcPts val="0"/>
              </a:spcAft>
              <a:buClr>
                <a:srgbClr val="0D467A"/>
              </a:buClr>
              <a:buSzPct val="100000"/>
              <a:buFontTx/>
              <a:buChar char="-"/>
            </a:pPr>
            <a:r>
              <a:rPr lang="en-US" sz="1000" b="0" i="0" u="none" strike="noStrike" cap="none" baseline="0" dirty="0">
                <a:solidFill>
                  <a:schemeClr val="dk1"/>
                </a:solidFill>
                <a:latin typeface="Questrial"/>
                <a:ea typeface="Questrial"/>
                <a:cs typeface="Questrial"/>
                <a:sym typeface="Questrial"/>
              </a:rPr>
              <a:t>We just discussed the shifts that we have seen in general for science education. Let’s now talk specifically about the innovations of the NGSS.</a:t>
            </a:r>
          </a:p>
          <a:p>
            <a:pPr marL="171450" marR="0" lvl="0" indent="-171450" algn="l" defTabSz="914400" rtl="0" eaLnBrk="1" fontAlgn="auto" latinLnBrk="0" hangingPunct="1">
              <a:lnSpc>
                <a:spcPct val="100000"/>
              </a:lnSpc>
              <a:spcBef>
                <a:spcPts val="0"/>
              </a:spcBef>
              <a:spcAft>
                <a:spcPts val="0"/>
              </a:spcAft>
              <a:buClr>
                <a:srgbClr val="0D467A"/>
              </a:buClr>
              <a:buSzPct val="100000"/>
              <a:buFontTx/>
              <a:buChar char="-"/>
              <a:tabLst/>
              <a:defRPr/>
            </a:pPr>
            <a:r>
              <a:rPr lang="en-US" sz="1000" b="0" i="0" u="none" strike="noStrike" cap="none" baseline="0" dirty="0">
                <a:solidFill>
                  <a:schemeClr val="dk1"/>
                </a:solidFill>
                <a:latin typeface="Questrial"/>
                <a:ea typeface="Questrial"/>
                <a:cs typeface="Questrial"/>
                <a:sym typeface="Questrial"/>
              </a:rPr>
              <a:t>The vision of the NGSS is based on scientific advances and educational research about how students best learn science. The NGSS are new and different from past science standards in that there are five innovations.</a:t>
            </a:r>
          </a:p>
          <a:p>
            <a:pPr marL="171450" marR="0" lvl="0" indent="-171450" algn="l" rtl="0">
              <a:spcBef>
                <a:spcPts val="0"/>
              </a:spcBef>
              <a:spcAft>
                <a:spcPts val="0"/>
              </a:spcAft>
              <a:buClr>
                <a:srgbClr val="0D467A"/>
              </a:buClr>
              <a:buSzPct val="100000"/>
              <a:buFontTx/>
              <a:buChar char="-"/>
            </a:pPr>
            <a:r>
              <a:rPr lang="en-US" sz="1000" b="0" i="0" u="none" strike="noStrike" cap="none" baseline="0" dirty="0">
                <a:solidFill>
                  <a:schemeClr val="dk1"/>
                </a:solidFill>
                <a:latin typeface="Questrial"/>
                <a:ea typeface="Questrial"/>
                <a:cs typeface="Questrial"/>
                <a:sym typeface="Questrial"/>
              </a:rPr>
              <a:t>The five NGSS innovations are: making sense of phenomenon and designing solutions to problem; three-dimensional learning; building K-12 progressions; alignment with English Language Arts and Mathematics; and all standards, all students.</a:t>
            </a:r>
          </a:p>
          <a:p>
            <a:pPr marL="171450" marR="0" lvl="0" indent="-171450" algn="l" rtl="0">
              <a:spcBef>
                <a:spcPts val="0"/>
              </a:spcBef>
              <a:spcAft>
                <a:spcPts val="0"/>
              </a:spcAft>
              <a:buClr>
                <a:srgbClr val="0D467A"/>
              </a:buClr>
              <a:buSzPct val="100000"/>
              <a:buFontTx/>
              <a:buChar char="-"/>
            </a:pPr>
            <a:r>
              <a:rPr lang="en-US" sz="1000" b="0" i="0" u="none" strike="noStrike" cap="none" baseline="0" dirty="0">
                <a:solidFill>
                  <a:schemeClr val="dk1"/>
                </a:solidFill>
                <a:latin typeface="Questrial"/>
                <a:ea typeface="Questrial"/>
                <a:cs typeface="Questrial"/>
                <a:sym typeface="Questrial"/>
              </a:rPr>
              <a:t>What do each of these innovations mean to you right now? Please take out your </a:t>
            </a:r>
            <a:r>
              <a:rPr lang="en-US" sz="1000" b="0" i="1" u="none" strike="noStrike" cap="none" baseline="0" dirty="0">
                <a:solidFill>
                  <a:schemeClr val="dk1"/>
                </a:solidFill>
                <a:latin typeface="Questrial"/>
                <a:ea typeface="Questrial"/>
                <a:cs typeface="Questrial"/>
                <a:sym typeface="Questrial"/>
              </a:rPr>
              <a:t>NGSS Innovations </a:t>
            </a:r>
            <a:r>
              <a:rPr lang="en-US" sz="1000" b="0" i="0" u="none" strike="noStrike" cap="none" baseline="0" dirty="0">
                <a:solidFill>
                  <a:schemeClr val="dk1"/>
                </a:solidFill>
                <a:latin typeface="Questrial"/>
                <a:ea typeface="Questrial"/>
                <a:cs typeface="Questrial"/>
                <a:sym typeface="Questrial"/>
              </a:rPr>
              <a:t>handout. In the chart on the first page, take a few minutes to write down your description for each innovation and how you would expect each one to appear in instructional materials. </a:t>
            </a:r>
            <a:r>
              <a:rPr lang="en-US" sz="1000" b="0" i="1" u="none" strike="noStrike" cap="none" baseline="0" dirty="0">
                <a:solidFill>
                  <a:schemeClr val="dk1"/>
                </a:solidFill>
                <a:latin typeface="Questrial"/>
                <a:ea typeface="Questrial"/>
                <a:cs typeface="Questrial"/>
                <a:sym typeface="Questrial"/>
              </a:rPr>
              <a:t>[</a:t>
            </a:r>
            <a:r>
              <a:rPr lang="en-US" sz="1000" i="1" baseline="0" dirty="0"/>
              <a:t>Note to facilitator</a:t>
            </a:r>
            <a:r>
              <a:rPr lang="en-US" sz="1000" b="0" i="1" u="none" strike="noStrike" cap="none" baseline="0" dirty="0">
                <a:solidFill>
                  <a:schemeClr val="dk1"/>
                </a:solidFill>
                <a:latin typeface="Questrial"/>
                <a:ea typeface="Questrial"/>
                <a:cs typeface="Questrial"/>
                <a:sym typeface="Questrial"/>
              </a:rPr>
              <a:t>: Give participants about five minutes to write down their initial thoughts.] </a:t>
            </a:r>
          </a:p>
          <a:p>
            <a:pPr marL="171450" marR="0" lvl="0" indent="-171450" algn="l" rtl="0">
              <a:spcBef>
                <a:spcPts val="0"/>
              </a:spcBef>
              <a:spcAft>
                <a:spcPts val="0"/>
              </a:spcAft>
              <a:buClr>
                <a:srgbClr val="0D467A"/>
              </a:buClr>
              <a:buSzPct val="100000"/>
              <a:buFontTx/>
              <a:buChar char="-"/>
            </a:pPr>
            <a:r>
              <a:rPr lang="en-US" sz="1000" b="0" i="0" u="none" strike="noStrike" cap="none" baseline="0" dirty="0">
                <a:solidFill>
                  <a:schemeClr val="dk1"/>
                </a:solidFill>
                <a:latin typeface="Questrial"/>
                <a:ea typeface="Questrial"/>
                <a:cs typeface="Questrial"/>
                <a:sym typeface="Questrial"/>
              </a:rPr>
              <a:t>Take a few minutes to discuss your thoughts with your group. </a:t>
            </a:r>
            <a:r>
              <a:rPr lang="en-US" sz="1000" b="0" i="1" u="none" strike="noStrike" cap="none" baseline="0" dirty="0">
                <a:solidFill>
                  <a:schemeClr val="dk1"/>
                </a:solidFill>
                <a:latin typeface="Questrial"/>
                <a:ea typeface="Questrial"/>
                <a:cs typeface="Questrial"/>
                <a:sym typeface="Questrial"/>
              </a:rPr>
              <a:t>[</a:t>
            </a:r>
            <a:r>
              <a:rPr lang="en-US" sz="1000" i="1" baseline="0" dirty="0"/>
              <a:t>Note to facilitator</a:t>
            </a:r>
            <a:r>
              <a:rPr lang="en-US" sz="1000" b="0" i="1" u="none" strike="noStrike" cap="none" baseline="0" dirty="0">
                <a:solidFill>
                  <a:schemeClr val="dk1"/>
                </a:solidFill>
                <a:latin typeface="Questrial"/>
                <a:ea typeface="Questrial"/>
                <a:cs typeface="Questrial"/>
                <a:sym typeface="Questrial"/>
              </a:rPr>
              <a:t>: Walk around and listen to the group discussion to get an understanding of what participants already know (or do not know) about the innovations. Participants will be building their understanding of the innovations throughout the professional learning.]</a:t>
            </a:r>
            <a:endParaRPr lang="en-US" sz="1000" b="0" i="0" u="none" strike="noStrike" cap="none" baseline="0" dirty="0">
              <a:solidFill>
                <a:schemeClr val="dk1"/>
              </a:solidFill>
              <a:latin typeface="Questrial"/>
              <a:ea typeface="Questrial"/>
              <a:cs typeface="Questrial"/>
              <a:sym typeface="Questrial"/>
            </a:endParaRPr>
          </a:p>
          <a:p>
            <a:pPr marL="171450" marR="0" lvl="0" indent="-171450" algn="l" rtl="0">
              <a:spcBef>
                <a:spcPts val="0"/>
              </a:spcBef>
              <a:spcAft>
                <a:spcPts val="0"/>
              </a:spcAft>
              <a:buClr>
                <a:srgbClr val="0D467A"/>
              </a:buClr>
              <a:buSzPct val="100000"/>
              <a:buFontTx/>
              <a:buChar char="-"/>
            </a:pPr>
            <a:r>
              <a:rPr lang="en-US" sz="1000" b="0" i="0" u="none" strike="noStrike" cap="none" dirty="0">
                <a:solidFill>
                  <a:schemeClr val="dk1"/>
                </a:solidFill>
                <a:latin typeface="Questrial"/>
                <a:ea typeface="Questrial"/>
                <a:cs typeface="Questrial"/>
                <a:sym typeface="Questrial"/>
              </a:rPr>
              <a:t>We</a:t>
            </a:r>
            <a:r>
              <a:rPr lang="en-US" sz="1000" b="0" i="0" u="none" strike="noStrike" cap="none" baseline="0" dirty="0">
                <a:solidFill>
                  <a:schemeClr val="dk1"/>
                </a:solidFill>
                <a:latin typeface="Questrial"/>
                <a:ea typeface="Questrial"/>
                <a:cs typeface="Questrial"/>
                <a:sym typeface="Questrial"/>
              </a:rPr>
              <a:t> will discuss each innovation more in depth over the next few days.</a:t>
            </a:r>
            <a:endParaRPr lang="en-US" sz="1000" b="0" i="0" u="none" strike="noStrike" cap="none" dirty="0">
              <a:solidFill>
                <a:schemeClr val="dk1"/>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endParaRPr lang="en-US" sz="1000" b="0" i="0" u="none" strike="noStrike" cap="none" dirty="0">
              <a:solidFill>
                <a:schemeClr val="dk1"/>
              </a:solidFill>
              <a:latin typeface="Questrial"/>
              <a:ea typeface="Questrial"/>
              <a:cs typeface="Questrial"/>
              <a:sym typeface="Questrial"/>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6</a:t>
            </a:fld>
            <a:endParaRPr lang="en-US"/>
          </a:p>
        </p:txBody>
      </p:sp>
    </p:spTree>
    <p:extLst>
      <p:ext uri="{BB962C8B-B14F-4D97-AF65-F5344CB8AC3E}">
        <p14:creationId xmlns:p14="http://schemas.microsoft.com/office/powerpoint/2010/main" val="3067498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ts val="0"/>
              </a:spcBef>
              <a:buNone/>
            </a:pPr>
            <a:r>
              <a:rPr lang="en-US" b="1" u="none" dirty="0"/>
              <a:t>Facilitator Notes:</a:t>
            </a:r>
          </a:p>
          <a:p>
            <a:pPr marL="171450" lvl="0" indent="-171450">
              <a:spcBef>
                <a:spcPts val="0"/>
              </a:spcBef>
              <a:buFontTx/>
              <a:buChar char="-"/>
            </a:pPr>
            <a:r>
              <a:rPr lang="en-US" b="0" u="none" dirty="0"/>
              <a:t>Participants will have a group discussion about what characteristics/qualities an instructionally productive phenomena has. Groups will share their ideas in the next slide.</a:t>
            </a:r>
          </a:p>
          <a:p>
            <a:pPr lvl="0">
              <a:spcBef>
                <a:spcPts val="0"/>
              </a:spcBef>
              <a:buNone/>
            </a:pPr>
            <a:endParaRPr lang="en-US" b="1" u="none" dirty="0"/>
          </a:p>
          <a:p>
            <a:pPr lvl="0">
              <a:spcBef>
                <a:spcPts val="0"/>
              </a:spcBef>
              <a:buNone/>
            </a:pPr>
            <a:r>
              <a:rPr lang="en-US" b="1" u="none" dirty="0"/>
              <a:t>Talking</a:t>
            </a:r>
            <a:r>
              <a:rPr lang="en-US" b="1" u="none" baseline="0" dirty="0"/>
              <a:t> Points:</a:t>
            </a:r>
            <a:endParaRPr lang="en-US" b="1" u="none" dirty="0"/>
          </a:p>
          <a:p>
            <a:pPr marL="171450" lvl="0" indent="-171450">
              <a:spcBef>
                <a:spcPts val="0"/>
              </a:spcBef>
              <a:buFontTx/>
              <a:buChar char="-"/>
            </a:pPr>
            <a:r>
              <a:rPr lang="en-US" baseline="0" dirty="0"/>
              <a:t>Share a phenomenon you explored individually with your group. Discuss what you found interesting about it. Do you know how and why the phenomenon occurs? </a:t>
            </a:r>
            <a:r>
              <a:rPr lang="en-US" i="1" baseline="0" dirty="0"/>
              <a:t>[Note to facilitator: Give groups 5 minutes for their discussion].</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Then, discuss the shared characteristics and qualities of the phenomena that members of your group explored. What do you think makes them instructionally productive phenomena? Come to a consensus at your table about the common characteristics/qualities of instructionally productive phenomena and record these on chart paper at your table. You will share your characteristics/qualities with all participants after you are done. </a:t>
            </a:r>
            <a:r>
              <a:rPr lang="en-US" i="1" baseline="0" dirty="0"/>
              <a:t>[Note to facilitator: Give the groups 10 minutes to come to a consensus and record the characteristics on the chart paper].</a:t>
            </a:r>
            <a:endParaRPr lang="en-US" baseline="0" dirty="0"/>
          </a:p>
          <a:p>
            <a:pPr marL="0" lvl="0" indent="0">
              <a:spcBef>
                <a:spcPts val="0"/>
              </a:spcBef>
              <a:buFontTx/>
              <a:buNone/>
            </a:pPr>
            <a:endParaRPr lang="en-US" baseline="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60</a:t>
            </a:fld>
            <a:endParaRPr lang="en-US"/>
          </a:p>
        </p:txBody>
      </p:sp>
    </p:spTree>
    <p:extLst>
      <p:ext uri="{BB962C8B-B14F-4D97-AF65-F5344CB8AC3E}">
        <p14:creationId xmlns:p14="http://schemas.microsoft.com/office/powerpoint/2010/main" val="30851286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ts val="0"/>
              </a:spcBef>
              <a:buNone/>
            </a:pPr>
            <a:r>
              <a:rPr lang="en-US" b="1" u="none" dirty="0"/>
              <a:t>Facilitator Notes:</a:t>
            </a:r>
          </a:p>
          <a:p>
            <a:pPr marL="171450" lvl="0" indent="-171450">
              <a:spcBef>
                <a:spcPts val="0"/>
              </a:spcBef>
              <a:buFontTx/>
              <a:buChar char="-"/>
            </a:pPr>
            <a:r>
              <a:rPr lang="en-US" b="0" u="none" dirty="0"/>
              <a:t>One of the biggest characteristics that you need to make sure is emphasized is that a phenomenon is not just a “hook” that is introduced at the beginning of the lesson to grab the attention of the students and then never referred to again in the lesson. Sometimes, people will see evidence of a “hook” in a lesson and say that there is evidence for a phenomenon. For a phenomenon to be a true phenomenon, and for it to be instructionally productive, it needs to drive the lesson and student learning. Everything that students do in the lesson should be to help them build an explanation for the phenomenon, and they should explicitly refer back to the phenomenon throughout the lesson and be able to build an explanation for it by the end.</a:t>
            </a:r>
          </a:p>
          <a:p>
            <a:pPr marL="171450" lvl="0" indent="-171450">
              <a:spcBef>
                <a:spcPts val="0"/>
              </a:spcBef>
              <a:buFontTx/>
              <a:buChar char="-"/>
            </a:pPr>
            <a:r>
              <a:rPr lang="en-US" b="0" u="none" dirty="0"/>
              <a:t>These are some of the characteristics that you want participants to point out during their share out:</a:t>
            </a:r>
          </a:p>
          <a:p>
            <a:pPr marL="628650" lvl="1" indent="-171450">
              <a:spcBef>
                <a:spcPts val="0"/>
              </a:spcBef>
              <a:buFontTx/>
              <a:buChar char="-"/>
            </a:pPr>
            <a:r>
              <a:rPr lang="en-US" b="0" u="none" dirty="0"/>
              <a:t>Culturally or personally relevant or consequential to students</a:t>
            </a:r>
          </a:p>
          <a:p>
            <a:pPr marL="628650" lvl="1" indent="-171450">
              <a:spcBef>
                <a:spcPts val="0"/>
              </a:spcBef>
              <a:buFontTx/>
              <a:buChar char="-"/>
            </a:pPr>
            <a:r>
              <a:rPr lang="en-US" b="0" u="none" dirty="0"/>
              <a:t>Engages all students in working toward the learning goals</a:t>
            </a:r>
          </a:p>
          <a:p>
            <a:pPr marL="628650" lvl="1" indent="-171450">
              <a:spcBef>
                <a:spcPts val="0"/>
              </a:spcBef>
              <a:buFontTx/>
              <a:buChar char="-"/>
            </a:pPr>
            <a:r>
              <a:rPr lang="en-US" b="0" u="none" dirty="0"/>
              <a:t>Should advance students’ understandings when they develop an explanation </a:t>
            </a:r>
          </a:p>
          <a:p>
            <a:pPr marL="628650" lvl="1" indent="-171450">
              <a:spcBef>
                <a:spcPts val="0"/>
              </a:spcBef>
              <a:buFontTx/>
              <a:buChar char="-"/>
            </a:pPr>
            <a:r>
              <a:rPr lang="en-US" b="0" u="none" dirty="0"/>
              <a:t>Takes some investigation (use of practices) to figure out how and why the phenomena work</a:t>
            </a:r>
          </a:p>
          <a:p>
            <a:pPr marL="628650" lvl="1" indent="-171450">
              <a:spcBef>
                <a:spcPts val="0"/>
              </a:spcBef>
              <a:buFontTx/>
              <a:buChar char="-"/>
            </a:pPr>
            <a:r>
              <a:rPr lang="en-US" b="0" u="none" dirty="0"/>
              <a:t>Does not </a:t>
            </a:r>
            <a:r>
              <a:rPr lang="en-US" b="0" u="sng" dirty="0"/>
              <a:t>need</a:t>
            </a:r>
            <a:r>
              <a:rPr lang="en-US" b="0" u="none" dirty="0"/>
              <a:t> to be flashy or unexpected! Instead, it simply needs to create the opportunity for learning</a:t>
            </a:r>
          </a:p>
          <a:p>
            <a:pPr marL="628650" lvl="1" indent="-171450">
              <a:spcBef>
                <a:spcPts val="0"/>
              </a:spcBef>
              <a:buFontTx/>
              <a:buChar char="-"/>
            </a:pPr>
            <a:r>
              <a:rPr lang="en-US" b="0" i="1" u="none" dirty="0"/>
              <a:t>*these characteristics are from “Using Phenomena in NGSS-Designed Lessons and Units.” Participants will receive this handout later on in the session.</a:t>
            </a:r>
          </a:p>
          <a:p>
            <a:pPr lvl="0">
              <a:spcBef>
                <a:spcPts val="0"/>
              </a:spcBef>
              <a:buNone/>
            </a:pPr>
            <a:endParaRPr lang="en-US" b="1" u="none" dirty="0"/>
          </a:p>
          <a:p>
            <a:pPr lvl="0">
              <a:spcBef>
                <a:spcPts val="0"/>
              </a:spcBef>
              <a:buNone/>
            </a:pPr>
            <a:r>
              <a:rPr lang="en-US" b="1" u="none" dirty="0"/>
              <a:t>Talking</a:t>
            </a:r>
            <a:r>
              <a:rPr lang="en-US" b="1" u="none" baseline="0" dirty="0"/>
              <a:t> Points:</a:t>
            </a:r>
            <a:endParaRPr lang="en-US" b="1" u="none" dirty="0"/>
          </a:p>
          <a:p>
            <a:pPr marL="171450" lvl="0" indent="-171450">
              <a:spcBef>
                <a:spcPts val="0"/>
              </a:spcBef>
              <a:buFontTx/>
              <a:buChar char="-"/>
            </a:pPr>
            <a:r>
              <a:rPr lang="en-US" dirty="0"/>
              <a:t>Have</a:t>
            </a:r>
            <a:r>
              <a:rPr lang="en-US" baseline="0" dirty="0"/>
              <a:t> each group share the characteristics and qualities that they think make phenomena instructionally productive. </a:t>
            </a:r>
            <a:r>
              <a:rPr lang="en-US" i="1" baseline="0" dirty="0"/>
              <a:t>[Note to facilitator: Ask groups to post their chart paper on the walls and to use it as they share their ideas. Encourage other groups to add on to points made the presenting group.]</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61</a:t>
            </a:fld>
            <a:endParaRPr lang="en-US"/>
          </a:p>
        </p:txBody>
      </p:sp>
    </p:spTree>
    <p:extLst>
      <p:ext uri="{BB962C8B-B14F-4D97-AF65-F5344CB8AC3E}">
        <p14:creationId xmlns:p14="http://schemas.microsoft.com/office/powerpoint/2010/main" val="22569991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a:t>
            </a:r>
            <a:endParaRPr lang="en-US" b="0" u="none" dirty="0"/>
          </a:p>
          <a:p>
            <a:pPr marL="171450" indent="-171450">
              <a:buFontTx/>
              <a:buChar char="-"/>
            </a:pPr>
            <a:r>
              <a:rPr lang="en-US" sz="1200" kern="1200" dirty="0">
                <a:solidFill>
                  <a:schemeClr val="tx1"/>
                </a:solidFill>
                <a:effectLst/>
                <a:latin typeface="+mn-lt"/>
                <a:ea typeface="+mn-ea"/>
                <a:cs typeface="+mn-cs"/>
              </a:rPr>
              <a:t>Participants will learn about the three prescreen criteria that the leadership team used to determine whether the instructional materials programs showed promise of the NGSS design. Even though they did not participate in the prescreen, participants should understand what criteria the prescreen used to narrow the list of programs. Learning about the criteria will also help them continue to build their understanding of the NGSS Innovations</a:t>
            </a:r>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Tx/>
              <a:buChar char="-"/>
            </a:pPr>
            <a:endParaRPr lang="en-US" b="0" u="none" dirty="0"/>
          </a:p>
          <a:p>
            <a:r>
              <a:rPr lang="en-US" b="1" u="none" dirty="0"/>
              <a:t>Talking Points: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Now that we</a:t>
            </a:r>
            <a:r>
              <a:rPr lang="en-US" baseline="0" dirty="0"/>
              <a:t> all have experienced what three-dimensional learning and phenomena look like, let’s take a look at the PEEC Phase 1 Prescreen criteria that the leadership team used to </a:t>
            </a:r>
            <a:r>
              <a:rPr lang="en-US" sz="1200" kern="1200" dirty="0">
                <a:solidFill>
                  <a:schemeClr val="tx1"/>
                </a:solidFill>
                <a:effectLst/>
                <a:latin typeface="+mn-lt"/>
                <a:ea typeface="+mn-ea"/>
                <a:cs typeface="+mn-cs"/>
              </a:rPr>
              <a:t>determine whether the instructional materials programs showed promise of the NGSS design. </a:t>
            </a:r>
          </a:p>
          <a:p>
            <a:pPr marL="171450" indent="-171450">
              <a:buFontTx/>
              <a:buChar char="-"/>
            </a:pPr>
            <a:r>
              <a:rPr lang="en-US" sz="1200" kern="1200" dirty="0">
                <a:solidFill>
                  <a:schemeClr val="tx1"/>
                </a:solidFill>
                <a:effectLst/>
                <a:latin typeface="+mn-lt"/>
                <a:ea typeface="+mn-ea"/>
                <a:cs typeface="+mn-cs"/>
              </a:rPr>
              <a:t>The prescreen process involves the use of three tools, each for a criterion that should be readily apparent in a program that has been designed for the NGSS.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endParaRPr lang="en-US" b="0" u="none" dirty="0"/>
          </a:p>
          <a:p>
            <a:endParaRPr lang="en-US" b="0" u="none" dirty="0"/>
          </a:p>
        </p:txBody>
      </p:sp>
      <p:sp>
        <p:nvSpPr>
          <p:cNvPr id="4" name="Slide Number Placeholder 3"/>
          <p:cNvSpPr>
            <a:spLocks noGrp="1"/>
          </p:cNvSpPr>
          <p:nvPr>
            <p:ph type="sldNum" sz="quarter" idx="10"/>
          </p:nvPr>
        </p:nvSpPr>
        <p:spPr/>
        <p:txBody>
          <a:bodyPr/>
          <a:lstStyle/>
          <a:p>
            <a:fld id="{A666435A-B79D-4125-A84A-60CACF26A778}" type="slidenum">
              <a:rPr lang="en-US" smtClean="0"/>
              <a:t>62</a:t>
            </a:fld>
            <a:endParaRPr lang="en-US"/>
          </a:p>
        </p:txBody>
      </p:sp>
    </p:spTree>
    <p:extLst>
      <p:ext uri="{BB962C8B-B14F-4D97-AF65-F5344CB8AC3E}">
        <p14:creationId xmlns:p14="http://schemas.microsoft.com/office/powerpoint/2010/main" val="7807243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 </a:t>
            </a:r>
          </a:p>
          <a:p>
            <a:pPr marL="171450" indent="-171450">
              <a:buFontTx/>
              <a:buChar char="-"/>
            </a:pPr>
            <a:r>
              <a:rPr lang="en-US" b="0" u="none" dirty="0"/>
              <a:t>This slide explains the first prescreen criteria.</a:t>
            </a:r>
          </a:p>
          <a:p>
            <a:pPr marL="171450" indent="-171450">
              <a:buFontTx/>
              <a:buChar char="-"/>
            </a:pPr>
            <a:r>
              <a:rPr lang="en-US" b="0" u="none" dirty="0"/>
              <a:t>Build on the conversations that you had earlier this session about phenomena.</a:t>
            </a:r>
          </a:p>
          <a:p>
            <a:endParaRPr lang="en-US" b="1" u="none" dirty="0"/>
          </a:p>
          <a:p>
            <a:r>
              <a:rPr lang="en-US" b="1" u="none" dirty="0"/>
              <a:t>Talking</a:t>
            </a:r>
            <a:r>
              <a:rPr lang="en-US" b="1" u="none" baseline="0" dirty="0"/>
              <a:t> Points:</a:t>
            </a:r>
            <a:endParaRPr lang="en-US" b="0" u="none" baseline="0" dirty="0"/>
          </a:p>
          <a:p>
            <a:pPr marL="171450" indent="-171450">
              <a:buFontTx/>
              <a:buChar char="-"/>
            </a:pPr>
            <a:r>
              <a:rPr lang="en-US" b="0" u="none" baseline="0" dirty="0"/>
              <a:t>The first criteria in the Phase 1 Prescreen process is that the instructional materials program </a:t>
            </a:r>
            <a:r>
              <a:rPr lang="en-US" b="1" u="none" baseline="0" dirty="0"/>
              <a:t>focuses</a:t>
            </a:r>
            <a:r>
              <a:rPr lang="en-US" b="0" u="none" baseline="0" dirty="0"/>
              <a:t> on supporting students to make sense of a phenomenon or design solutions to a problem.</a:t>
            </a:r>
          </a:p>
          <a:p>
            <a:pPr marL="171450" indent="-171450">
              <a:buFontTx/>
              <a:buChar char="-"/>
            </a:pPr>
            <a:r>
              <a:rPr lang="en-US" b="0" u="none" baseline="0" dirty="0"/>
              <a:t>There needs to be explicit evidence in the materials that the purpose and focus of the learning sequences in the materials is to support students in making sense of phenomena and/or designing solutions to problems.</a:t>
            </a:r>
          </a:p>
          <a:p>
            <a:pPr marL="171450" indent="-171450">
              <a:buFontTx/>
              <a:buChar char="-"/>
            </a:pPr>
            <a:r>
              <a:rPr lang="en-US" b="0" u="none" baseline="0" dirty="0"/>
              <a:t>Students should be engaged in all three dimensions throughout the learning sequences to build their explanations for a phenomenon or to help design a solution to a problem. </a:t>
            </a:r>
          </a:p>
          <a:p>
            <a:pPr marL="171450" indent="-171450">
              <a:buFontTx/>
              <a:buChar char="-"/>
            </a:pPr>
            <a:r>
              <a:rPr lang="en-US" b="0" u="none" baseline="0" dirty="0"/>
              <a:t>As students engage in all three dimensions to build a piece of their explanation or solution, they will generate new questions that will lead them to the next learning sequence and there they will re-engage in the three dimensions to continue building their explanations or solutions. Ultimately, all student learning should be linked back to the original anchoring phenomenon or problem. </a:t>
            </a:r>
            <a:endParaRPr lang="en-US" b="1" u="sng"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63</a:t>
            </a:fld>
            <a:endParaRPr lang="en-US"/>
          </a:p>
        </p:txBody>
      </p:sp>
    </p:spTree>
    <p:extLst>
      <p:ext uri="{BB962C8B-B14F-4D97-AF65-F5344CB8AC3E}">
        <p14:creationId xmlns:p14="http://schemas.microsoft.com/office/powerpoint/2010/main" val="36851738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txBox="1">
            <a:spLocks noGrp="1"/>
          </p:cNvSpPr>
          <p:nvPr>
            <p:ph type="body" idx="1"/>
          </p:nvPr>
        </p:nvSpPr>
        <p:spPr>
          <a:xfrm>
            <a:off x="735566" y="4578757"/>
            <a:ext cx="5884553" cy="4337856"/>
          </a:xfrm>
          <a:prstGeom prst="rect">
            <a:avLst/>
          </a:prstGeom>
          <a:noFill/>
          <a:ln>
            <a:noFill/>
          </a:ln>
        </p:spPr>
        <p:txBody>
          <a:bodyPr lIns="94175" tIns="94175" rIns="94175" bIns="94175" anchor="t" anchorCtr="0">
            <a:noAutofit/>
          </a:bodyPr>
          <a:lstStyle/>
          <a:p>
            <a:pPr marL="0" marR="0" lvl="0" indent="0" algn="l" defTabSz="914400" rtl="0" eaLnBrk="1" fontAlgn="auto" latinLnBrk="0" hangingPunct="1">
              <a:lnSpc>
                <a:spcPct val="100000"/>
              </a:lnSpc>
              <a:spcBef>
                <a:spcPct val="0"/>
              </a:spcBef>
              <a:spcAft>
                <a:spcPts val="0"/>
              </a:spcAft>
              <a:buClrTx/>
              <a:buSzPct val="25000"/>
              <a:buFontTx/>
              <a:buNone/>
              <a:tabLst/>
              <a:defRPr/>
            </a:pPr>
            <a:r>
              <a:rPr lang="en-US" sz="2000" b="1" u="none" dirty="0"/>
              <a:t>Talking</a:t>
            </a:r>
            <a:r>
              <a:rPr lang="en-US" sz="2000" b="1" u="none" baseline="0" dirty="0"/>
              <a:t> Points:</a:t>
            </a:r>
            <a:endParaRPr lang="en-US" sz="2000" b="0" u="none" baseline="0" dirty="0"/>
          </a:p>
          <a:p>
            <a:pPr marL="171450" indent="-171450">
              <a:spcBef>
                <a:spcPct val="0"/>
              </a:spcBef>
              <a:buSzPct val="25000"/>
              <a:buFontTx/>
              <a:buChar char="-"/>
            </a:pPr>
            <a:r>
              <a:rPr lang="en-US" sz="2000" dirty="0">
                <a:solidFill>
                  <a:srgbClr val="000000"/>
                </a:solidFill>
                <a:latin typeface="Calibri" charset="0"/>
                <a:ea typeface="MS PGothic" charset="0"/>
                <a:sym typeface="Calibri" charset="0"/>
              </a:rPr>
              <a:t>Let’s look back at the entire learning sequence for the activity</a:t>
            </a:r>
            <a:r>
              <a:rPr lang="en-US" sz="2000" baseline="0" dirty="0">
                <a:solidFill>
                  <a:srgbClr val="000000"/>
                </a:solidFill>
                <a:latin typeface="Calibri" charset="0"/>
                <a:ea typeface="MS PGothic" charset="0"/>
                <a:sym typeface="Calibri" charset="0"/>
              </a:rPr>
              <a:t> that you participated in earlier.</a:t>
            </a:r>
          </a:p>
          <a:p>
            <a:pPr marL="171450" indent="-171450">
              <a:spcBef>
                <a:spcPct val="0"/>
              </a:spcBef>
              <a:buSzPct val="25000"/>
              <a:buFontTx/>
              <a:buChar char="-"/>
            </a:pPr>
            <a:r>
              <a:rPr lang="en-US" sz="2000" baseline="0" dirty="0">
                <a:solidFill>
                  <a:srgbClr val="000000"/>
                </a:solidFill>
                <a:latin typeface="Calibri" charset="0"/>
                <a:ea typeface="MS PGothic" charset="0"/>
                <a:sym typeface="Calibri" charset="0"/>
              </a:rPr>
              <a:t>The goal of this entire learning sequence is for students to make sense of why the singer was able to shatter the glass which is the phenomenon. Students engage in practices, core ideas, and crosscutting concepts to incrementally build their explanations. They generate new questions that lead them to the next step of the learning sequence, and this process continues until students are able to explain the phenomenon. </a:t>
            </a:r>
            <a:endParaRPr lang="en-US" sz="2000" dirty="0">
              <a:solidFill>
                <a:srgbClr val="000000"/>
              </a:solidFill>
              <a:latin typeface="Calibri" charset="0"/>
              <a:ea typeface="MS PGothic" charset="0"/>
              <a:sym typeface="Calibri" charset="0"/>
            </a:endParaRPr>
          </a:p>
          <a:p>
            <a:pPr lvl="0">
              <a:spcBef>
                <a:spcPts val="0"/>
              </a:spcBef>
              <a:buNone/>
            </a:pPr>
            <a:endParaRPr lang="en-US" sz="2000" dirty="0"/>
          </a:p>
        </p:txBody>
      </p:sp>
      <p:sp>
        <p:nvSpPr>
          <p:cNvPr id="502" name="Shape 502"/>
          <p:cNvSpPr>
            <a:spLocks noGrp="1" noRot="1" noChangeAspect="1"/>
          </p:cNvSpPr>
          <p:nvPr>
            <p:ph type="sldImg" idx="2"/>
          </p:nvPr>
        </p:nvSpPr>
        <p:spPr>
          <a:xfrm>
            <a:off x="1268413" y="723900"/>
            <a:ext cx="4818062" cy="3613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854175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Pct val="25000"/>
              <a:buFontTx/>
              <a:buNone/>
              <a:tabLst/>
              <a:defRPr/>
            </a:pPr>
            <a:r>
              <a:rPr lang="en-US" sz="1200" b="1" u="none" dirty="0"/>
              <a:t>Facilitator Notes:</a:t>
            </a:r>
          </a:p>
          <a:p>
            <a:pPr marL="171450" marR="0" lvl="0" indent="-171450" algn="l" defTabSz="914400" rtl="0" eaLnBrk="1" fontAlgn="auto" latinLnBrk="0" hangingPunct="1">
              <a:lnSpc>
                <a:spcPct val="100000"/>
              </a:lnSpc>
              <a:spcBef>
                <a:spcPct val="0"/>
              </a:spcBef>
              <a:spcAft>
                <a:spcPts val="0"/>
              </a:spcAft>
              <a:buClrTx/>
              <a:buSzPct val="25000"/>
              <a:buFontTx/>
              <a:buChar char="-"/>
              <a:tabLst/>
              <a:defRPr/>
            </a:pPr>
            <a:r>
              <a:rPr lang="en-US" sz="1200" b="0" u="none" dirty="0"/>
              <a:t>Participants will need their copy of </a:t>
            </a:r>
            <a:r>
              <a:rPr lang="en-US" sz="1200" b="0" i="1" u="none" dirty="0"/>
              <a:t>Handout 1 –</a:t>
            </a:r>
            <a:r>
              <a:rPr lang="en-US" sz="1200" b="0" u="none" dirty="0"/>
              <a:t> </a:t>
            </a:r>
            <a:r>
              <a:rPr lang="en-US" sz="1200" b="0" i="1" u="none" dirty="0"/>
              <a:t>NGSS Innovations</a:t>
            </a:r>
            <a:r>
              <a:rPr lang="en-US" sz="1200" b="0" i="0" u="none" dirty="0"/>
              <a:t> that they began to fill out earlier in the session</a:t>
            </a:r>
            <a:r>
              <a:rPr lang="en-US" sz="1200" b="0" u="none" dirty="0"/>
              <a:t>.</a:t>
            </a:r>
          </a:p>
          <a:p>
            <a:pPr marL="0" marR="0" lvl="0" indent="0" algn="l" defTabSz="914400" rtl="0" eaLnBrk="1" fontAlgn="auto" latinLnBrk="0" hangingPunct="1">
              <a:lnSpc>
                <a:spcPct val="100000"/>
              </a:lnSpc>
              <a:spcBef>
                <a:spcPct val="0"/>
              </a:spcBef>
              <a:spcAft>
                <a:spcPts val="0"/>
              </a:spcAft>
              <a:buClrTx/>
              <a:buSzPct val="25000"/>
              <a:buFontTx/>
              <a:buNone/>
              <a:tabLst/>
              <a:defRPr/>
            </a:pPr>
            <a:endParaRPr lang="en-US" sz="1200" b="1" u="none" dirty="0"/>
          </a:p>
          <a:p>
            <a:pPr marL="0" marR="0" lvl="0" indent="0" algn="l" defTabSz="914400" rtl="0" eaLnBrk="1" fontAlgn="auto" latinLnBrk="0" hangingPunct="1">
              <a:lnSpc>
                <a:spcPct val="100000"/>
              </a:lnSpc>
              <a:spcBef>
                <a:spcPct val="0"/>
              </a:spcBef>
              <a:spcAft>
                <a:spcPts val="0"/>
              </a:spcAft>
              <a:buClrTx/>
              <a:buSzPct val="25000"/>
              <a:buFontTx/>
              <a:buNone/>
              <a:tabLst/>
              <a:defRPr/>
            </a:pPr>
            <a:r>
              <a:rPr lang="en-US" sz="1200" b="1" u="none" dirty="0"/>
              <a:t>Talking</a:t>
            </a:r>
            <a:r>
              <a:rPr lang="en-US" sz="1200" b="1" u="none" baseline="0" dirty="0"/>
              <a:t> Points:</a:t>
            </a:r>
            <a:endParaRPr lang="en-US" sz="1200" b="0" u="none" baseline="0" dirty="0"/>
          </a:p>
          <a:p>
            <a:pPr marL="171450" indent="-171450">
              <a:spcBef>
                <a:spcPct val="0"/>
              </a:spcBef>
              <a:buSzPct val="25000"/>
              <a:buFontTx/>
              <a:buChar char="-"/>
            </a:pPr>
            <a:r>
              <a:rPr lang="en-US" sz="1200" dirty="0">
                <a:solidFill>
                  <a:srgbClr val="000000"/>
                </a:solidFill>
                <a:latin typeface="Calibri" charset="0"/>
                <a:ea typeface="MS PGothic" charset="0"/>
                <a:sym typeface="Calibri" charset="0"/>
              </a:rPr>
              <a:t>Let’s go back to our </a:t>
            </a:r>
            <a:r>
              <a:rPr lang="en-US" sz="1200" i="1" dirty="0">
                <a:solidFill>
                  <a:srgbClr val="000000"/>
                </a:solidFill>
                <a:latin typeface="Calibri" charset="0"/>
                <a:ea typeface="MS PGothic" charset="0"/>
                <a:sym typeface="Calibri" charset="0"/>
              </a:rPr>
              <a:t>NGSS Innovations</a:t>
            </a:r>
            <a:r>
              <a:rPr lang="en-US" sz="1200" i="0" dirty="0">
                <a:solidFill>
                  <a:srgbClr val="000000"/>
                </a:solidFill>
                <a:latin typeface="Calibri" charset="0"/>
                <a:ea typeface="MS PGothic" charset="0"/>
                <a:sym typeface="Calibri" charset="0"/>
              </a:rPr>
              <a:t> handout.</a:t>
            </a:r>
          </a:p>
          <a:p>
            <a:pPr marL="171450" indent="-171450">
              <a:spcBef>
                <a:spcPct val="0"/>
              </a:spcBef>
              <a:buSzPct val="25000"/>
              <a:buFontTx/>
              <a:buChar char="-"/>
            </a:pPr>
            <a:r>
              <a:rPr lang="en-US" sz="1200" i="0" dirty="0">
                <a:solidFill>
                  <a:srgbClr val="000000"/>
                </a:solidFill>
                <a:latin typeface="Calibri" charset="0"/>
                <a:ea typeface="MS PGothic" charset="0"/>
                <a:sym typeface="Calibri" charset="0"/>
              </a:rPr>
              <a:t>Turn to page 2 in the handout.</a:t>
            </a:r>
          </a:p>
          <a:p>
            <a:pPr marL="171450" indent="-171450">
              <a:spcBef>
                <a:spcPct val="0"/>
              </a:spcBef>
              <a:buSzPct val="25000"/>
              <a:buFontTx/>
              <a:buChar char="-"/>
            </a:pPr>
            <a:r>
              <a:rPr lang="en-US" sz="1200" i="0" dirty="0">
                <a:solidFill>
                  <a:srgbClr val="000000"/>
                </a:solidFill>
                <a:latin typeface="Calibri" charset="0"/>
                <a:ea typeface="MS PGothic" charset="0"/>
                <a:sym typeface="Calibri" charset="0"/>
              </a:rPr>
              <a:t>How has your description of the first NGSS Innovation changed? Take a few minutes to talk to your group and come up with a working group description for making sense of phenomena and designing solutions to problems. Write your new description of this innovation in the second row, second column of the table. </a:t>
            </a:r>
            <a:r>
              <a:rPr lang="en-US" sz="1200" i="1" dirty="0">
                <a:solidFill>
                  <a:srgbClr val="000000"/>
                </a:solidFill>
                <a:latin typeface="Calibri" charset="0"/>
                <a:ea typeface="MS PGothic" charset="0"/>
                <a:sym typeface="Calibri" charset="0"/>
              </a:rPr>
              <a:t>[Note to facilitator: Click for animation.]</a:t>
            </a:r>
            <a:endParaRPr lang="en-US" sz="1200" i="0" dirty="0">
              <a:solidFill>
                <a:srgbClr val="000000"/>
              </a:solidFill>
              <a:latin typeface="Calibri" charset="0"/>
              <a:ea typeface="MS PGothic" charset="0"/>
              <a:sym typeface="Calibri" charset="0"/>
            </a:endParaRPr>
          </a:p>
          <a:p>
            <a:pPr marL="171450" indent="-171450">
              <a:spcBef>
                <a:spcPct val="0"/>
              </a:spcBef>
              <a:buSzPct val="25000"/>
              <a:buFontTx/>
              <a:buChar char="-"/>
            </a:pPr>
            <a:r>
              <a:rPr lang="en-US" sz="1200" i="0" dirty="0">
                <a:solidFill>
                  <a:srgbClr val="000000"/>
                </a:solidFill>
                <a:latin typeface="Calibri" charset="0"/>
                <a:ea typeface="MS PGothic" charset="0"/>
                <a:sym typeface="Calibri" charset="0"/>
              </a:rPr>
              <a:t>Based on what you have learned about phenomena and problems in the immersion activity and through our discussion, what would you look for as evidence that this NGSS innovation is present in instructional materials? Discuss your thoughts with your group and then write your thoughts down in the second row, third column. </a:t>
            </a:r>
            <a:r>
              <a:rPr lang="en-US" sz="1200" i="1" dirty="0">
                <a:solidFill>
                  <a:srgbClr val="000000"/>
                </a:solidFill>
                <a:latin typeface="Calibri" charset="0"/>
                <a:ea typeface="MS PGothic" charset="0"/>
                <a:sym typeface="Calibri" charset="0"/>
              </a:rPr>
              <a:t>[Note to facilitator: Click for animation.]</a:t>
            </a:r>
            <a:endParaRPr lang="en-US" sz="1200" i="0" dirty="0">
              <a:solidFill>
                <a:srgbClr val="000000"/>
              </a:solidFill>
              <a:latin typeface="Calibri" charset="0"/>
              <a:ea typeface="MS PGothic" charset="0"/>
              <a:sym typeface="Calibri" charset="0"/>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65</a:t>
            </a:fld>
            <a:endParaRPr lang="en-US"/>
          </a:p>
        </p:txBody>
      </p:sp>
    </p:spTree>
    <p:extLst>
      <p:ext uri="{BB962C8B-B14F-4D97-AF65-F5344CB8AC3E}">
        <p14:creationId xmlns:p14="http://schemas.microsoft.com/office/powerpoint/2010/main" val="35985587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u="none" kern="1200" dirty="0">
                <a:solidFill>
                  <a:schemeClr val="tx1"/>
                </a:solidFill>
                <a:effectLst/>
                <a:latin typeface="+mn-lt"/>
                <a:ea typeface="+mn-ea"/>
                <a:cs typeface="+mn-cs"/>
              </a:rPr>
              <a:t>Facilitator Notes:</a:t>
            </a:r>
            <a:endParaRPr lang="en-US" sz="1200" b="0" u="non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Pct val="25000"/>
              <a:buFontTx/>
              <a:buChar char="-"/>
              <a:tabLst/>
              <a:defRPr/>
            </a:pPr>
            <a:r>
              <a:rPr lang="en-US" sz="1200" b="0" u="none" dirty="0"/>
              <a:t>Participants will need their copy of </a:t>
            </a:r>
            <a:r>
              <a:rPr lang="en-US" sz="1200" b="0" i="1" u="none" dirty="0"/>
              <a:t>Handout 1 –</a:t>
            </a:r>
            <a:r>
              <a:rPr lang="en-US" sz="1200" b="0" u="none" dirty="0"/>
              <a:t> </a:t>
            </a:r>
            <a:r>
              <a:rPr lang="en-US" sz="1200" b="0" i="1" u="none" dirty="0"/>
              <a:t>NGSS Innovations</a:t>
            </a:r>
            <a:r>
              <a:rPr lang="en-US" sz="1200" b="0" i="0" u="none" dirty="0"/>
              <a:t> that they began to fill out earlier in the session</a:t>
            </a:r>
            <a:r>
              <a:rPr lang="en-US" sz="1200" b="0" u="none" dirty="0"/>
              <a:t>.</a:t>
            </a:r>
          </a:p>
          <a:p>
            <a:pPr marL="171450" marR="0" lvl="0" indent="-171450" algn="l" defTabSz="914400" rtl="0" eaLnBrk="1" fontAlgn="auto" latinLnBrk="0" hangingPunct="1">
              <a:lnSpc>
                <a:spcPct val="100000"/>
              </a:lnSpc>
              <a:spcBef>
                <a:spcPct val="0"/>
              </a:spcBef>
              <a:spcAft>
                <a:spcPts val="0"/>
              </a:spcAft>
              <a:buClrTx/>
              <a:buSzPct val="25000"/>
              <a:buFontTx/>
              <a:buChar char="-"/>
              <a:tabLst/>
              <a:defRPr/>
            </a:pPr>
            <a:r>
              <a:rPr lang="en-US" sz="1200" b="0" u="none" dirty="0"/>
              <a:t>Participants will need a copy of </a:t>
            </a:r>
            <a:r>
              <a:rPr lang="en-US" sz="1200" b="0" i="1" u="none" dirty="0"/>
              <a:t>Handout 13 – Innovation 1.</a:t>
            </a:r>
            <a:r>
              <a:rPr lang="en-US" sz="1200" b="0" u="none" dirty="0"/>
              <a:t> </a:t>
            </a:r>
          </a:p>
          <a:p>
            <a:endParaRPr lang="en-US" sz="1200" b="1" u="sng"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Talking Points:</a:t>
            </a:r>
            <a:endParaRPr lang="en-US" sz="1000" b="1" u="none"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Let’s look at some</a:t>
            </a:r>
            <a:r>
              <a:rPr lang="en-US" sz="1200" kern="1200" baseline="0" dirty="0">
                <a:solidFill>
                  <a:schemeClr val="tx1"/>
                </a:solidFill>
                <a:effectLst/>
                <a:latin typeface="+mn-lt"/>
                <a:ea typeface="+mn-ea"/>
                <a:cs typeface="+mn-cs"/>
              </a:rPr>
              <a:t> more information of what NGSS designed programs should look less like and what they should look more like when considering the phenomena criterion. </a:t>
            </a:r>
            <a:endParaRPr lang="en-US" sz="1200" b="0" i="0" u="none" strike="noStrike" cap="none" baseline="0" dirty="0">
              <a:solidFill>
                <a:schemeClr val="tx1"/>
              </a:solidFill>
              <a:latin typeface="+mn-lt"/>
              <a:ea typeface="+mn-ea"/>
              <a:cs typeface="+mn-cs"/>
              <a:sym typeface="Arial"/>
            </a:endParaRPr>
          </a:p>
          <a:p>
            <a:pPr marL="171450" indent="-171450">
              <a:buFontTx/>
              <a:buChar char="-"/>
            </a:pPr>
            <a:r>
              <a:rPr lang="en-US" sz="1200" b="0" i="0" u="none" strike="noStrike" cap="none" baseline="0" dirty="0">
                <a:solidFill>
                  <a:schemeClr val="tx1"/>
                </a:solidFill>
                <a:latin typeface="+mn-lt"/>
                <a:ea typeface="+mn-ea"/>
                <a:cs typeface="+mn-cs"/>
                <a:sym typeface="Arial"/>
              </a:rPr>
              <a:t>Pull out your copy </a:t>
            </a:r>
            <a:r>
              <a:rPr lang="en-US" sz="1200" b="0" u="none" kern="1200" baseline="0" dirty="0">
                <a:solidFill>
                  <a:schemeClr val="tx1"/>
                </a:solidFill>
                <a:effectLst/>
                <a:latin typeface="+mn-lt"/>
                <a:ea typeface="+mn-ea"/>
                <a:cs typeface="+mn-cs"/>
              </a:rPr>
              <a:t>of the </a:t>
            </a:r>
            <a:r>
              <a:rPr lang="en-US" sz="1200" b="0" i="1" u="none" kern="1200" baseline="0" dirty="0">
                <a:solidFill>
                  <a:schemeClr val="tx1"/>
                </a:solidFill>
                <a:effectLst/>
                <a:latin typeface="+mn-lt"/>
                <a:ea typeface="+mn-ea"/>
                <a:cs typeface="+mn-cs"/>
              </a:rPr>
              <a:t>Innovation One </a:t>
            </a:r>
            <a:r>
              <a:rPr lang="en-US" sz="1200" b="0" i="0" u="none" kern="1200" baseline="0" dirty="0">
                <a:solidFill>
                  <a:schemeClr val="tx1"/>
                </a:solidFill>
                <a:effectLst/>
                <a:latin typeface="+mn-lt"/>
                <a:ea typeface="+mn-ea"/>
                <a:cs typeface="+mn-cs"/>
              </a:rPr>
              <a:t>handout.</a:t>
            </a:r>
          </a:p>
          <a:p>
            <a:pPr marL="171450" indent="-171450">
              <a:buFontTx/>
              <a:buChar char="-"/>
            </a:pPr>
            <a:r>
              <a:rPr lang="en-US" sz="1200" b="0" i="0" u="none" kern="1200" baseline="0" dirty="0">
                <a:solidFill>
                  <a:schemeClr val="tx1"/>
                </a:solidFill>
                <a:effectLst/>
                <a:latin typeface="+mn-lt"/>
                <a:ea typeface="+mn-ea"/>
                <a:cs typeface="+mn-cs"/>
              </a:rPr>
              <a:t>Take a few minutes to read over this handout.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kern="1200" baseline="0" dirty="0">
                <a:solidFill>
                  <a:schemeClr val="tx1"/>
                </a:solidFill>
                <a:effectLst/>
                <a:latin typeface="+mn-lt"/>
                <a:ea typeface="+mn-ea"/>
                <a:cs typeface="+mn-cs"/>
              </a:rPr>
              <a:t>Turn to the Explaining Phenomena or Designing Solutions chart in the handout.</a:t>
            </a:r>
          </a:p>
          <a:p>
            <a:pPr marL="171450" indent="-171450">
              <a:buFontTx/>
              <a:buChar char="-"/>
            </a:pPr>
            <a:r>
              <a:rPr lang="en-US" sz="1200" b="0" i="0" u="none" kern="1200" baseline="0" dirty="0">
                <a:solidFill>
                  <a:schemeClr val="tx1"/>
                </a:solidFill>
                <a:effectLst/>
                <a:latin typeface="+mn-lt"/>
                <a:ea typeface="+mn-ea"/>
                <a:cs typeface="+mn-cs"/>
              </a:rPr>
              <a:t>You probably see many the points from the left hand side in the textbooks you have in your classroom right now.</a:t>
            </a:r>
          </a:p>
          <a:p>
            <a:pPr marL="171450" indent="-171450">
              <a:buFontTx/>
              <a:buChar char="-"/>
            </a:pPr>
            <a:r>
              <a:rPr lang="en-US" sz="1200" b="0" i="0" u="none" kern="1200" baseline="0" dirty="0">
                <a:solidFill>
                  <a:schemeClr val="tx1"/>
                </a:solidFill>
                <a:effectLst/>
                <a:latin typeface="+mn-lt"/>
                <a:ea typeface="+mn-ea"/>
                <a:cs typeface="+mn-cs"/>
              </a:rPr>
              <a:t>As you dig through instructional materials programs in the next two sessions, you will be searching for evidence of the points on the right hand side. </a:t>
            </a:r>
            <a:r>
              <a:rPr lang="en-US" sz="1200" kern="1200" baseline="0" dirty="0">
                <a:solidFill>
                  <a:schemeClr val="tx1"/>
                </a:solidFill>
                <a:effectLst/>
                <a:latin typeface="+mn-lt"/>
                <a:ea typeface="+mn-ea"/>
                <a:cs typeface="+mn-cs"/>
              </a:rPr>
              <a:t>These are all of the things we are looked for in the instructional materials programs in the prescreen. If a lot of the ideas from the right column appeared in the instructional materials, there was at least some evidence of NGSS design.</a:t>
            </a:r>
          </a:p>
          <a:p>
            <a:pPr marL="171450" lvl="0" indent="-171450">
              <a:buFontTx/>
              <a:buChar char="-"/>
            </a:pPr>
            <a:r>
              <a:rPr lang="en-US" sz="1200" kern="1200" baseline="0" dirty="0">
                <a:solidFill>
                  <a:schemeClr val="tx1"/>
                </a:solidFill>
                <a:effectLst/>
                <a:latin typeface="+mn-lt"/>
                <a:ea typeface="+mn-ea"/>
                <a:cs typeface="+mn-cs"/>
              </a:rPr>
              <a:t>If a lot of the ideas from the left column appear in the instructional materials, there is some evidence of the materials not being completely designed for the NGSS.</a:t>
            </a:r>
          </a:p>
          <a:p>
            <a:pPr marL="171450" lvl="0" indent="-171450">
              <a:buFontTx/>
              <a:buChar char="-"/>
            </a:pPr>
            <a:r>
              <a:rPr lang="en-US" sz="1200" kern="1200" baseline="0" dirty="0">
                <a:solidFill>
                  <a:schemeClr val="tx1"/>
                </a:solidFill>
                <a:effectLst/>
                <a:latin typeface="+mn-lt"/>
                <a:ea typeface="+mn-ea"/>
                <a:cs typeface="+mn-cs"/>
              </a:rPr>
              <a:t>Take a few minutes to go back to your </a:t>
            </a:r>
            <a:r>
              <a:rPr lang="en-US" sz="1200" i="1" kern="1200" baseline="0" dirty="0">
                <a:solidFill>
                  <a:schemeClr val="tx1"/>
                </a:solidFill>
                <a:effectLst/>
                <a:latin typeface="+mn-lt"/>
                <a:ea typeface="+mn-ea"/>
                <a:cs typeface="+mn-cs"/>
              </a:rPr>
              <a:t>NGSS Innovations</a:t>
            </a:r>
            <a:r>
              <a:rPr lang="en-US" sz="1200" i="0" kern="1200" baseline="0" dirty="0">
                <a:solidFill>
                  <a:schemeClr val="tx1"/>
                </a:solidFill>
                <a:effectLst/>
                <a:latin typeface="+mn-lt"/>
                <a:ea typeface="+mn-ea"/>
                <a:cs typeface="+mn-cs"/>
              </a:rPr>
              <a:t> handout and add in any additional thoughts in the second row of page two in the handout. Discuss your thoughts with your group. Especially focus on any new ideas about what </a:t>
            </a:r>
            <a:r>
              <a:rPr lang="en-US" sz="1200" kern="1200" baseline="0" dirty="0">
                <a:solidFill>
                  <a:schemeClr val="tx1"/>
                </a:solidFill>
                <a:effectLst/>
                <a:latin typeface="+mn-lt"/>
                <a:ea typeface="+mn-ea"/>
                <a:cs typeface="+mn-cs"/>
              </a:rPr>
              <a:t>you would look for as evidence that this NGSS Innovation is present in instructional materials.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t>[Note to facilitator: It may be helpful to have a whole group share out after individual teams have completed their discussions.]</a:t>
            </a:r>
            <a:endParaRPr lang="en-US" sz="1200" kern="1200" baseline="0" dirty="0">
              <a:solidFill>
                <a:schemeClr val="tx1"/>
              </a:solidFill>
              <a:effectLst/>
              <a:latin typeface="+mn-lt"/>
              <a:ea typeface="+mn-ea"/>
              <a:cs typeface="+mn-cs"/>
            </a:endParaRP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66</a:t>
            </a:fld>
            <a:endParaRPr lang="en-US"/>
          </a:p>
        </p:txBody>
      </p:sp>
    </p:spTree>
    <p:extLst>
      <p:ext uri="{BB962C8B-B14F-4D97-AF65-F5344CB8AC3E}">
        <p14:creationId xmlns:p14="http://schemas.microsoft.com/office/powerpoint/2010/main" val="27040776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 </a:t>
            </a:r>
          </a:p>
          <a:p>
            <a:pPr marL="171450" indent="-171450">
              <a:buFontTx/>
              <a:buChar char="-"/>
            </a:pPr>
            <a:r>
              <a:rPr lang="en-US" b="0" u="none" dirty="0"/>
              <a:t>This slide explains the second prescreen criteria.</a:t>
            </a:r>
          </a:p>
          <a:p>
            <a:pPr marL="171450" indent="-171450">
              <a:buFontTx/>
              <a:buChar char="-"/>
            </a:pPr>
            <a:r>
              <a:rPr lang="en-US" b="0" u="none" dirty="0"/>
              <a:t>Build on the conversations that you had earlier this session about the three dimensions.</a:t>
            </a:r>
          </a:p>
          <a:p>
            <a:endParaRPr lang="en-US" b="1" u="none" dirty="0"/>
          </a:p>
          <a:p>
            <a:r>
              <a:rPr lang="en-US" b="1" u="none" dirty="0"/>
              <a:t>Talking</a:t>
            </a:r>
            <a:r>
              <a:rPr lang="en-US" b="1" u="none" baseline="0" dirty="0"/>
              <a:t> Points:</a:t>
            </a:r>
            <a:endParaRPr lang="en-US" b="0" u="none" baseline="0" dirty="0"/>
          </a:p>
          <a:p>
            <a:pPr marL="171450" indent="-171450">
              <a:buFontTx/>
              <a:buChar char="-"/>
            </a:pPr>
            <a:r>
              <a:rPr lang="en-US" b="0" u="none" baseline="0" dirty="0"/>
              <a:t>The second criterion specifically and only focuses on whether or not each of the three dimensions are present in the materials. This is extremely similar to the evidence you looked in the immersion activity.</a:t>
            </a:r>
          </a:p>
          <a:p>
            <a:pPr marL="171450" indent="-171450">
              <a:buFontTx/>
              <a:buChar char="-"/>
            </a:pPr>
            <a:r>
              <a:rPr lang="en-US" b="0" u="none" baseline="0" dirty="0"/>
              <a:t>Take a minute to read the criterion on the slide.</a:t>
            </a:r>
          </a:p>
          <a:p>
            <a:pPr marL="171450" indent="-171450">
              <a:buFontTx/>
              <a:buChar char="-"/>
            </a:pPr>
            <a:r>
              <a:rPr lang="en-US" b="0" u="none" baseline="0" dirty="0"/>
              <a:t>Note that the second half of the criterion where it says that the elements for all three dimensions should be “deliberately selected to aid sense-making of phenomena or designing solutions.” It is extremely important that the elements that chosen for a lesson are selected for a purpose and are not random. The elements should always help students make sense of the phenomenon or to design a solution to a problem for the entire learning sequence.</a:t>
            </a:r>
          </a:p>
          <a:p>
            <a:pPr marL="171450" indent="-171450">
              <a:buFontTx/>
              <a:buChar char="-"/>
            </a:pPr>
            <a:endParaRPr lang="en-US" b="1" u="sng"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67</a:t>
            </a:fld>
            <a:endParaRPr lang="en-US"/>
          </a:p>
        </p:txBody>
      </p:sp>
    </p:spTree>
    <p:extLst>
      <p:ext uri="{BB962C8B-B14F-4D97-AF65-F5344CB8AC3E}">
        <p14:creationId xmlns:p14="http://schemas.microsoft.com/office/powerpoint/2010/main" val="990780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 </a:t>
            </a:r>
          </a:p>
          <a:p>
            <a:pPr marL="171450" indent="-171450">
              <a:buFontTx/>
              <a:buChar char="-"/>
            </a:pPr>
            <a:r>
              <a:rPr lang="en-US" b="0" u="none" dirty="0"/>
              <a:t>This slide explains the third prescreen criteria.</a:t>
            </a:r>
          </a:p>
          <a:p>
            <a:pPr marL="171450" indent="-171450">
              <a:buFontTx/>
              <a:buChar char="-"/>
            </a:pPr>
            <a:r>
              <a:rPr lang="en-US" b="0" u="none" dirty="0"/>
              <a:t>Build on the conversations that you had earlier this session about the three dimensions.</a:t>
            </a:r>
          </a:p>
          <a:p>
            <a:endParaRPr lang="en-US" b="1" u="none" dirty="0"/>
          </a:p>
          <a:p>
            <a:r>
              <a:rPr lang="en-US" b="1" u="none" dirty="0"/>
              <a:t>Talking</a:t>
            </a:r>
            <a:r>
              <a:rPr lang="en-US" b="1" u="none" baseline="0" dirty="0"/>
              <a:t> Points:</a:t>
            </a:r>
            <a:endParaRPr lang="en-US" b="0" u="none" baseline="0" dirty="0"/>
          </a:p>
          <a:p>
            <a:pPr marL="171450" indent="-171450">
              <a:buFontTx/>
              <a:buChar char="-"/>
            </a:pPr>
            <a:r>
              <a:rPr lang="en-US" b="0" u="none" baseline="0" dirty="0"/>
              <a:t>The second criterion specifically and only focuses on whether or not each of the three dimensions are present in the materials. The third criterion focuses on whether the three dimensions are integrated for instruction and assessment.</a:t>
            </a:r>
          </a:p>
          <a:p>
            <a:pPr marL="171450" indent="-171450">
              <a:buFontTx/>
              <a:buChar char="-"/>
            </a:pPr>
            <a:r>
              <a:rPr lang="en-US" b="0" u="none" baseline="0" dirty="0"/>
              <a:t>Take a minute to read the criterion on the slide.</a:t>
            </a:r>
          </a:p>
          <a:p>
            <a:pPr marL="171450" indent="-171450">
              <a:buFontTx/>
              <a:buChar char="-"/>
            </a:pPr>
            <a:endParaRPr lang="en-US" b="1" u="sng"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68</a:t>
            </a:fld>
            <a:endParaRPr lang="en-US"/>
          </a:p>
        </p:txBody>
      </p:sp>
    </p:spTree>
    <p:extLst>
      <p:ext uri="{BB962C8B-B14F-4D97-AF65-F5344CB8AC3E}">
        <p14:creationId xmlns:p14="http://schemas.microsoft.com/office/powerpoint/2010/main" val="42687682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Talking Points:</a:t>
            </a:r>
            <a:endParaRPr lang="en-US" b="0" u="none" dirty="0"/>
          </a:p>
          <a:p>
            <a:pPr marL="171450" indent="-171450">
              <a:buFontTx/>
              <a:buChar char="-"/>
            </a:pPr>
            <a:r>
              <a:rPr lang="en-US" b="0" u="none" baseline="0" dirty="0"/>
              <a:t>The previous criterion looked for evidence to see if the three dimensions were present.</a:t>
            </a:r>
          </a:p>
          <a:p>
            <a:pPr marL="171450" indent="-171450">
              <a:buFontTx/>
              <a:buChar char="-"/>
            </a:pPr>
            <a:r>
              <a:rPr lang="en-US" b="0" u="none" baseline="0" dirty="0"/>
              <a:t>However, the three dimensions need to work together, and they should not be taught in isolation. In instruction and assessment, when students makes sense of phenomena or design solutions to problems, their performances should integrate elements of all three dimensions.</a:t>
            </a:r>
          </a:p>
          <a:p>
            <a:pPr marL="171450" indent="-171450">
              <a:buFontTx/>
              <a:buChar char="-"/>
            </a:pPr>
            <a:r>
              <a:rPr lang="en-US" b="0" u="none" baseline="0" dirty="0"/>
              <a:t>The standards are written as three-dimensional performance expectations and this was both intentional and significant, as it signals that three-dimensional performances should be reflected in the learning experiences in instructional materials. </a:t>
            </a:r>
          </a:p>
          <a:p>
            <a:pPr marL="171450" indent="-171450">
              <a:buFontTx/>
              <a:buChar char="-"/>
            </a:pPr>
            <a:r>
              <a:rPr lang="en-US" b="0" u="none" baseline="0" dirty="0"/>
              <a:t>Therefore, it is not enough to see just the presence of the practices, or crosscutting concepts, or core ideas in instructional materials. There needs to be evidence that all three of these are purposefully integrated in student performances for both instruction and assessment.</a:t>
            </a:r>
          </a:p>
          <a:p>
            <a:pPr marL="171450" indent="-171450">
              <a:buFontTx/>
              <a:buChar char="-"/>
            </a:pPr>
            <a:endParaRPr lang="en-US" b="0" u="none" baseline="0" dirty="0"/>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69</a:t>
            </a:fld>
            <a:endParaRPr lang="en-US"/>
          </a:p>
        </p:txBody>
      </p:sp>
    </p:spTree>
    <p:extLst>
      <p:ext uri="{BB962C8B-B14F-4D97-AF65-F5344CB8AC3E}">
        <p14:creationId xmlns:p14="http://schemas.microsoft.com/office/powerpoint/2010/main" val="374894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lnSpcReduction="10000"/>
          </a:bodyPr>
          <a:lstStyle/>
          <a:p>
            <a:r>
              <a:rPr lang="en-US" b="1" u="none" dirty="0"/>
              <a:t>Facilitator Notes: </a:t>
            </a:r>
          </a:p>
          <a:p>
            <a:pPr marL="171450" indent="-171450">
              <a:buFontTx/>
              <a:buChar char="-"/>
            </a:pPr>
            <a:r>
              <a:rPr lang="en-US" dirty="0"/>
              <a:t>This</a:t>
            </a:r>
            <a:r>
              <a:rPr lang="en-US" baseline="0" dirty="0"/>
              <a:t> slide can help clarify and emphasize the innovations of the NGSS and the change from old to new standards. This slide will not be needed if participants are already well versed in the NGSS, but could be a helpful visual for any participants who do not know how the performance expectations are different from old standards or how they are structured. </a:t>
            </a:r>
          </a:p>
          <a:p>
            <a:pPr marL="171450" indent="-171450">
              <a:buFontTx/>
              <a:buChar char="-"/>
            </a:pPr>
            <a:r>
              <a:rPr lang="en-US" baseline="0" dirty="0"/>
              <a:t>The key takeaway for participants is that the NGSS performance expectations are three-dimensional. Depending on the background of participants, they may need additional explanations and support as to what performance expectations are (that they are what students should be able to do by the end of a certain grade, etc.).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a:t>
            </a:r>
            <a:r>
              <a:rPr lang="en-US" baseline="0" dirty="0"/>
              <a:t>sert in an example of one of your old state standards and a comparable performance expectation from the NGSS.</a:t>
            </a:r>
            <a:endParaRPr lang="en-US" dirty="0"/>
          </a:p>
          <a:p>
            <a:endParaRPr lang="en-US" dirty="0"/>
          </a:p>
          <a:p>
            <a:r>
              <a:rPr lang="en-US" b="1" u="none" dirty="0"/>
              <a:t>Talking Points:</a:t>
            </a:r>
            <a:endParaRPr lang="en-US" b="0" u="none" dirty="0"/>
          </a:p>
          <a:p>
            <a:pPr marL="171450" indent="-171450">
              <a:buFontTx/>
              <a:buChar char="-"/>
            </a:pPr>
            <a:r>
              <a:rPr lang="en-US" dirty="0"/>
              <a:t>So</a:t>
            </a:r>
            <a:r>
              <a:rPr lang="en-US" baseline="0" dirty="0"/>
              <a:t> what does the difference actually look like for the standards and themselves? </a:t>
            </a:r>
          </a:p>
          <a:p>
            <a:pPr marL="171450" indent="-171450">
              <a:buFontTx/>
              <a:buChar char="-"/>
            </a:pPr>
            <a:r>
              <a:rPr lang="en-US" baseline="0" dirty="0"/>
              <a:t>Let’s take a look at a performance expectation from the NGSS and a similar standard from the old state standards. What is similar? What is different? What are the new standards really asking students to do? </a:t>
            </a:r>
            <a:r>
              <a:rPr lang="en-US" i="1" baseline="0" dirty="0"/>
              <a:t>[Note to facilitator: Engage participants in a discussion about the differences between the standards.]</a:t>
            </a:r>
            <a:endParaRPr lang="en-US" baseline="0"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7</a:t>
            </a:fld>
            <a:endParaRPr lang="en-US"/>
          </a:p>
        </p:txBody>
      </p:sp>
    </p:spTree>
    <p:extLst>
      <p:ext uri="{BB962C8B-B14F-4D97-AF65-F5344CB8AC3E}">
        <p14:creationId xmlns:p14="http://schemas.microsoft.com/office/powerpoint/2010/main" val="31357791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Pct val="25000"/>
              <a:buFontTx/>
              <a:buNone/>
              <a:tabLst/>
              <a:defRPr/>
            </a:pPr>
            <a:r>
              <a:rPr lang="en-US" sz="1200" b="1" u="none" dirty="0"/>
              <a:t>Facilitator Notes:</a:t>
            </a:r>
          </a:p>
          <a:p>
            <a:pPr marL="171450" marR="0" lvl="0" indent="-171450" algn="l" defTabSz="914400" rtl="0" eaLnBrk="1" fontAlgn="auto" latinLnBrk="0" hangingPunct="1">
              <a:lnSpc>
                <a:spcPct val="100000"/>
              </a:lnSpc>
              <a:spcBef>
                <a:spcPct val="0"/>
              </a:spcBef>
              <a:spcAft>
                <a:spcPts val="0"/>
              </a:spcAft>
              <a:buClrTx/>
              <a:buSzPct val="25000"/>
              <a:buFontTx/>
              <a:buChar char="-"/>
              <a:tabLst/>
              <a:defRPr/>
            </a:pPr>
            <a:r>
              <a:rPr lang="en-US" sz="1200" b="0" u="none" dirty="0"/>
              <a:t>Participants will need their copy of </a:t>
            </a:r>
            <a:r>
              <a:rPr lang="en-US" sz="1200" b="0" i="1" u="none" dirty="0"/>
              <a:t>Handout 1 –</a:t>
            </a:r>
            <a:r>
              <a:rPr lang="en-US" sz="1200" b="0" u="none" dirty="0"/>
              <a:t> </a:t>
            </a:r>
            <a:r>
              <a:rPr lang="en-US" sz="1200" b="0" i="1" u="none" dirty="0"/>
              <a:t>NGSS Innovations</a:t>
            </a:r>
            <a:r>
              <a:rPr lang="en-US" sz="1200" b="0" i="0" u="none" dirty="0"/>
              <a:t> that they began to fill out earlier in the session</a:t>
            </a:r>
            <a:r>
              <a:rPr lang="en-US" sz="1200" b="0" u="none" dirty="0"/>
              <a:t>.</a:t>
            </a:r>
          </a:p>
          <a:p>
            <a:pPr marL="0" marR="0" lvl="0" indent="0" algn="l" defTabSz="914400" rtl="0" eaLnBrk="1" fontAlgn="auto" latinLnBrk="0" hangingPunct="1">
              <a:lnSpc>
                <a:spcPct val="100000"/>
              </a:lnSpc>
              <a:spcBef>
                <a:spcPct val="0"/>
              </a:spcBef>
              <a:spcAft>
                <a:spcPts val="0"/>
              </a:spcAft>
              <a:buClrTx/>
              <a:buSzPct val="25000"/>
              <a:buFontTx/>
              <a:buNone/>
              <a:tabLst/>
              <a:defRPr/>
            </a:pPr>
            <a:endParaRPr lang="en-US" sz="1200" b="1" u="none" dirty="0"/>
          </a:p>
          <a:p>
            <a:pPr marL="0" marR="0" lvl="0" indent="0" algn="l" defTabSz="914400" rtl="0" eaLnBrk="1" fontAlgn="auto" latinLnBrk="0" hangingPunct="1">
              <a:lnSpc>
                <a:spcPct val="100000"/>
              </a:lnSpc>
              <a:spcBef>
                <a:spcPct val="0"/>
              </a:spcBef>
              <a:spcAft>
                <a:spcPts val="0"/>
              </a:spcAft>
              <a:buClrTx/>
              <a:buSzPct val="25000"/>
              <a:buFontTx/>
              <a:buNone/>
              <a:tabLst/>
              <a:defRPr/>
            </a:pPr>
            <a:r>
              <a:rPr lang="en-US" sz="1200" b="1" u="none" dirty="0"/>
              <a:t>Talking</a:t>
            </a:r>
            <a:r>
              <a:rPr lang="en-US" sz="1200" b="1" u="none" baseline="0" dirty="0"/>
              <a:t> Points:</a:t>
            </a:r>
            <a:endParaRPr lang="en-US" sz="1200" b="0" u="none" baseline="0" dirty="0"/>
          </a:p>
          <a:p>
            <a:pPr marL="171450" indent="-171450">
              <a:spcBef>
                <a:spcPct val="0"/>
              </a:spcBef>
              <a:buSzPct val="25000"/>
              <a:buFontTx/>
              <a:buChar char="-"/>
            </a:pPr>
            <a:r>
              <a:rPr lang="en-US" sz="1200" dirty="0">
                <a:solidFill>
                  <a:srgbClr val="000000"/>
                </a:solidFill>
                <a:latin typeface="Calibri" charset="0"/>
                <a:ea typeface="MS PGothic" charset="0"/>
                <a:sym typeface="Calibri" charset="0"/>
              </a:rPr>
              <a:t>Let’s go back to our </a:t>
            </a:r>
            <a:r>
              <a:rPr lang="en-US" sz="1200" i="1" dirty="0">
                <a:solidFill>
                  <a:srgbClr val="000000"/>
                </a:solidFill>
                <a:latin typeface="Calibri" charset="0"/>
                <a:ea typeface="MS PGothic" charset="0"/>
                <a:sym typeface="Calibri" charset="0"/>
              </a:rPr>
              <a:t>NGSS Innovations</a:t>
            </a:r>
            <a:r>
              <a:rPr lang="en-US" sz="1200" i="0" dirty="0">
                <a:solidFill>
                  <a:srgbClr val="000000"/>
                </a:solidFill>
                <a:latin typeface="Calibri" charset="0"/>
                <a:ea typeface="MS PGothic" charset="0"/>
                <a:sym typeface="Calibri" charset="0"/>
              </a:rPr>
              <a:t> handout.</a:t>
            </a:r>
          </a:p>
          <a:p>
            <a:pPr marL="171450" indent="-171450">
              <a:spcBef>
                <a:spcPct val="0"/>
              </a:spcBef>
              <a:buSzPct val="25000"/>
              <a:buFontTx/>
              <a:buChar char="-"/>
            </a:pPr>
            <a:r>
              <a:rPr lang="en-US" sz="1200" i="0" dirty="0">
                <a:solidFill>
                  <a:srgbClr val="000000"/>
                </a:solidFill>
                <a:latin typeface="Calibri" charset="0"/>
                <a:ea typeface="MS PGothic" charset="0"/>
                <a:sym typeface="Calibri" charset="0"/>
              </a:rPr>
              <a:t>Turn to page 2 in the handout.</a:t>
            </a:r>
          </a:p>
          <a:p>
            <a:pPr marL="171450" indent="-171450">
              <a:spcBef>
                <a:spcPct val="0"/>
              </a:spcBef>
              <a:buSzPct val="25000"/>
              <a:buFontTx/>
              <a:buChar char="-"/>
            </a:pPr>
            <a:r>
              <a:rPr lang="en-US" sz="1200" i="0" dirty="0">
                <a:solidFill>
                  <a:srgbClr val="000000"/>
                </a:solidFill>
                <a:latin typeface="Calibri" charset="0"/>
                <a:ea typeface="MS PGothic" charset="0"/>
                <a:sym typeface="Calibri" charset="0"/>
              </a:rPr>
              <a:t>How has your description of the second NGSS Innovation changed? Take a few minutes to talk to your group and come up with a working group description for three dimensional learning. Write your new description of this innovation in the table. </a:t>
            </a:r>
            <a:r>
              <a:rPr lang="en-US" sz="1200" i="1" dirty="0">
                <a:solidFill>
                  <a:srgbClr val="000000"/>
                </a:solidFill>
                <a:latin typeface="Calibri" charset="0"/>
                <a:ea typeface="MS PGothic" charset="0"/>
                <a:sym typeface="Calibri" charset="0"/>
              </a:rPr>
              <a:t>[Note to facilitator: Click for animation.]</a:t>
            </a:r>
            <a:endParaRPr lang="en-US" sz="1200" i="0" dirty="0">
              <a:solidFill>
                <a:srgbClr val="000000"/>
              </a:solidFill>
              <a:latin typeface="Calibri" charset="0"/>
              <a:ea typeface="MS PGothic" charset="0"/>
              <a:sym typeface="Calibri" charset="0"/>
            </a:endParaRPr>
          </a:p>
          <a:p>
            <a:pPr marL="171450" indent="-171450">
              <a:spcBef>
                <a:spcPct val="0"/>
              </a:spcBef>
              <a:buSzPct val="25000"/>
              <a:buFontTx/>
              <a:buChar char="-"/>
            </a:pPr>
            <a:r>
              <a:rPr lang="en-US" sz="1200" i="0" dirty="0">
                <a:solidFill>
                  <a:srgbClr val="000000"/>
                </a:solidFill>
                <a:latin typeface="Calibri" charset="0"/>
                <a:ea typeface="MS PGothic" charset="0"/>
                <a:sym typeface="Calibri" charset="0"/>
              </a:rPr>
              <a:t>Based on what you have learned about three dimensional learning in the immersion activity and through our discussion, what would look for as evidence that this NGSS innovation is present in instructional materials? Discuss your thoughts with your group and then write your thoughts down in the table. </a:t>
            </a:r>
            <a:r>
              <a:rPr lang="en-US" sz="1200" i="1" dirty="0">
                <a:solidFill>
                  <a:srgbClr val="000000"/>
                </a:solidFill>
                <a:latin typeface="Calibri" charset="0"/>
                <a:ea typeface="MS PGothic" charset="0"/>
                <a:sym typeface="Calibri" charset="0"/>
              </a:rPr>
              <a:t>[Note to facilitator: Click for animation.]</a:t>
            </a:r>
            <a:endParaRPr lang="en-US" sz="1200" i="0" dirty="0">
              <a:solidFill>
                <a:srgbClr val="000000"/>
              </a:solidFill>
              <a:latin typeface="Calibri" charset="0"/>
              <a:ea typeface="MS PGothic" charset="0"/>
              <a:sym typeface="Calibri" charset="0"/>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70</a:t>
            </a:fld>
            <a:endParaRPr lang="en-US"/>
          </a:p>
        </p:txBody>
      </p:sp>
    </p:spTree>
    <p:extLst>
      <p:ext uri="{BB962C8B-B14F-4D97-AF65-F5344CB8AC3E}">
        <p14:creationId xmlns:p14="http://schemas.microsoft.com/office/powerpoint/2010/main" val="2804343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u="none" kern="1200" dirty="0">
                <a:solidFill>
                  <a:schemeClr val="tx1"/>
                </a:solidFill>
                <a:effectLst/>
                <a:latin typeface="+mn-lt"/>
                <a:ea typeface="+mn-ea"/>
                <a:cs typeface="+mn-cs"/>
              </a:rPr>
              <a:t>Facilitator Notes:</a:t>
            </a:r>
            <a:endParaRPr lang="en-US" sz="1200" b="0" u="none" kern="1200" dirty="0">
              <a:solidFill>
                <a:schemeClr val="tx1"/>
              </a:solidFill>
              <a:effectLst/>
              <a:latin typeface="+mn-lt"/>
              <a:ea typeface="+mn-ea"/>
              <a:cs typeface="+mn-cs"/>
            </a:endParaRPr>
          </a:p>
          <a:p>
            <a:pPr marL="171450" indent="-171450">
              <a:buFontTx/>
              <a:buChar char="-"/>
            </a:pPr>
            <a:r>
              <a:rPr lang="en-US" sz="1200" b="0" u="none" kern="1200" baseline="0" dirty="0">
                <a:solidFill>
                  <a:schemeClr val="tx1"/>
                </a:solidFill>
                <a:effectLst/>
                <a:latin typeface="+mn-lt"/>
                <a:ea typeface="+mn-ea"/>
                <a:cs typeface="+mn-cs"/>
              </a:rPr>
              <a:t>Participants will need a copy of </a:t>
            </a:r>
            <a:r>
              <a:rPr lang="en-US" sz="1200" b="0" i="1" u="none" kern="1200" baseline="0" dirty="0">
                <a:solidFill>
                  <a:schemeClr val="tx1"/>
                </a:solidFill>
                <a:effectLst/>
                <a:latin typeface="+mn-lt"/>
                <a:ea typeface="+mn-ea"/>
                <a:cs typeface="+mn-cs"/>
              </a:rPr>
              <a:t>Handout 14 –</a:t>
            </a:r>
            <a:r>
              <a:rPr lang="en-US" sz="1200" b="0" u="none" kern="1200" baseline="0" dirty="0">
                <a:solidFill>
                  <a:schemeClr val="tx1"/>
                </a:solidFill>
                <a:effectLst/>
                <a:latin typeface="+mn-lt"/>
                <a:ea typeface="+mn-ea"/>
                <a:cs typeface="+mn-cs"/>
              </a:rPr>
              <a:t> </a:t>
            </a:r>
            <a:r>
              <a:rPr lang="en-US" sz="1200" b="0" i="1" u="none" kern="1200" baseline="0" dirty="0">
                <a:solidFill>
                  <a:schemeClr val="tx1"/>
                </a:solidFill>
                <a:effectLst/>
                <a:latin typeface="+mn-lt"/>
                <a:ea typeface="+mn-ea"/>
                <a:cs typeface="+mn-cs"/>
              </a:rPr>
              <a:t>Innovation Two</a:t>
            </a:r>
            <a:r>
              <a:rPr lang="en-US" sz="1200" b="0" i="0" u="none" kern="1200" baseline="0" dirty="0">
                <a:solidFill>
                  <a:schemeClr val="tx1"/>
                </a:solidFill>
                <a:effectLst/>
                <a:latin typeface="+mn-lt"/>
                <a:ea typeface="+mn-ea"/>
                <a:cs typeface="+mn-cs"/>
              </a:rPr>
              <a:t>. </a:t>
            </a:r>
            <a:endParaRPr lang="en-US" sz="1200" b="0" u="none" kern="1200" baseline="0" dirty="0">
              <a:solidFill>
                <a:schemeClr val="tx1"/>
              </a:solidFill>
              <a:effectLst/>
              <a:latin typeface="+mn-lt"/>
              <a:ea typeface="+mn-ea"/>
              <a:cs typeface="+mn-cs"/>
            </a:endParaRPr>
          </a:p>
          <a:p>
            <a:endParaRPr lang="en-US" sz="1200" b="1" u="sng"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Talking Points:</a:t>
            </a:r>
            <a:endParaRPr lang="en-US" sz="1000" b="1" u="none"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Let’s look at some</a:t>
            </a:r>
            <a:r>
              <a:rPr lang="en-US" sz="1200" kern="1200" baseline="0" dirty="0">
                <a:solidFill>
                  <a:schemeClr val="tx1"/>
                </a:solidFill>
                <a:effectLst/>
                <a:latin typeface="+mn-lt"/>
                <a:ea typeface="+mn-ea"/>
                <a:cs typeface="+mn-cs"/>
              </a:rPr>
              <a:t> statements of what NGSS designed programs should look less like and what they should look more like when considering the two three-dimensional learning criteria.</a:t>
            </a:r>
            <a:endParaRPr lang="en-US" sz="1200" b="0" i="0" u="none" strike="noStrike" cap="none" baseline="0" dirty="0">
              <a:solidFill>
                <a:schemeClr val="tx1"/>
              </a:solidFill>
              <a:latin typeface="+mn-lt"/>
              <a:ea typeface="+mn-ea"/>
              <a:cs typeface="+mn-cs"/>
              <a:sym typeface="Arial"/>
            </a:endParaRPr>
          </a:p>
          <a:p>
            <a:pPr marL="171450" indent="-171450">
              <a:buFontTx/>
              <a:buChar char="-"/>
            </a:pPr>
            <a:r>
              <a:rPr lang="en-US" sz="1200" b="0" i="0" u="none" strike="noStrike" cap="none" baseline="0" dirty="0">
                <a:solidFill>
                  <a:schemeClr val="tx1"/>
                </a:solidFill>
                <a:latin typeface="+mn-lt"/>
                <a:ea typeface="+mn-ea"/>
                <a:cs typeface="+mn-cs"/>
                <a:sym typeface="Arial"/>
              </a:rPr>
              <a:t>Pull out your copy of the </a:t>
            </a:r>
            <a:r>
              <a:rPr lang="en-US" sz="1200" b="0" u="none" kern="1200" baseline="0" dirty="0">
                <a:solidFill>
                  <a:schemeClr val="tx1"/>
                </a:solidFill>
                <a:effectLst/>
                <a:latin typeface="+mn-lt"/>
                <a:ea typeface="+mn-ea"/>
                <a:cs typeface="+mn-cs"/>
              </a:rPr>
              <a:t>copy of the </a:t>
            </a:r>
            <a:r>
              <a:rPr lang="en-US" sz="1200" b="0" i="1" u="none" kern="1200" baseline="0" dirty="0">
                <a:solidFill>
                  <a:schemeClr val="tx1"/>
                </a:solidFill>
                <a:effectLst/>
                <a:latin typeface="+mn-lt"/>
                <a:ea typeface="+mn-ea"/>
                <a:cs typeface="+mn-cs"/>
              </a:rPr>
              <a:t>Innovation Two </a:t>
            </a:r>
            <a:r>
              <a:rPr lang="en-US" sz="1200" b="0" i="0" u="none" kern="1200" baseline="0" dirty="0">
                <a:solidFill>
                  <a:schemeClr val="tx1"/>
                </a:solidFill>
                <a:effectLst/>
                <a:latin typeface="+mn-lt"/>
                <a:ea typeface="+mn-ea"/>
                <a:cs typeface="+mn-cs"/>
              </a:rPr>
              <a:t>handout.</a:t>
            </a:r>
          </a:p>
          <a:p>
            <a:pPr marL="171450" indent="-171450">
              <a:buFontTx/>
              <a:buChar char="-"/>
            </a:pPr>
            <a:r>
              <a:rPr lang="en-US" sz="1200" b="0" i="0" u="none" kern="1200" baseline="0" dirty="0">
                <a:solidFill>
                  <a:schemeClr val="tx1"/>
                </a:solidFill>
                <a:effectLst/>
                <a:latin typeface="+mn-lt"/>
                <a:ea typeface="+mn-ea"/>
                <a:cs typeface="+mn-cs"/>
              </a:rPr>
              <a:t>Take a few minutes to read over this handout.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kern="1200" baseline="0" dirty="0">
                <a:solidFill>
                  <a:schemeClr val="tx1"/>
                </a:solidFill>
                <a:effectLst/>
                <a:latin typeface="+mn-lt"/>
                <a:ea typeface="+mn-ea"/>
                <a:cs typeface="+mn-cs"/>
              </a:rPr>
              <a:t>Turn to the Three Dimensional Learning table in the handout.</a:t>
            </a:r>
          </a:p>
          <a:p>
            <a:pPr marL="171450" indent="-171450">
              <a:buFontTx/>
              <a:buChar char="-"/>
            </a:pPr>
            <a:r>
              <a:rPr lang="en-US" sz="1200" b="0" i="0" u="none" kern="1200" baseline="0" dirty="0">
                <a:solidFill>
                  <a:schemeClr val="tx1"/>
                </a:solidFill>
                <a:effectLst/>
                <a:latin typeface="+mn-lt"/>
                <a:ea typeface="+mn-ea"/>
                <a:cs typeface="+mn-cs"/>
              </a:rPr>
              <a:t>As you dig through instructional materials programs in the next two sessions, you will be searching for evidence of the points on the right hand side. </a:t>
            </a:r>
            <a:r>
              <a:rPr lang="en-US" sz="1200" kern="1200" baseline="0" dirty="0">
                <a:solidFill>
                  <a:schemeClr val="tx1"/>
                </a:solidFill>
                <a:effectLst/>
                <a:latin typeface="+mn-lt"/>
                <a:ea typeface="+mn-ea"/>
                <a:cs typeface="+mn-cs"/>
              </a:rPr>
              <a:t>These are all of the things we are looked for in the instructional materials programs in the prescreen. If a lot of the ideas from the right column appeared in the instructional materials, there was at least some evidence of NGSS design.</a:t>
            </a:r>
          </a:p>
          <a:p>
            <a:pPr marL="171450" lvl="0" indent="-171450">
              <a:buFontTx/>
              <a:buChar char="-"/>
            </a:pPr>
            <a:r>
              <a:rPr lang="en-US" sz="1200" kern="1200" baseline="0" dirty="0">
                <a:solidFill>
                  <a:schemeClr val="tx1"/>
                </a:solidFill>
                <a:effectLst/>
                <a:latin typeface="+mn-lt"/>
                <a:ea typeface="+mn-ea"/>
                <a:cs typeface="+mn-cs"/>
              </a:rPr>
              <a:t>If a lot of the ideas from the left column appear in the instructional materials, there is some evidence of the materials not being completely designed for the NGSS.</a:t>
            </a:r>
          </a:p>
          <a:p>
            <a:pPr marL="171450" lvl="0" indent="-171450">
              <a:buFontTx/>
              <a:buChar char="-"/>
            </a:pPr>
            <a:r>
              <a:rPr lang="en-US" sz="1200" kern="1200" baseline="0" dirty="0">
                <a:solidFill>
                  <a:schemeClr val="tx1"/>
                </a:solidFill>
                <a:effectLst/>
                <a:latin typeface="+mn-lt"/>
                <a:ea typeface="+mn-ea"/>
                <a:cs typeface="+mn-cs"/>
              </a:rPr>
              <a:t>Take a few minutes to go back to your </a:t>
            </a:r>
            <a:r>
              <a:rPr lang="en-US" sz="1200" i="1" kern="1200" baseline="0" dirty="0">
                <a:solidFill>
                  <a:schemeClr val="tx1"/>
                </a:solidFill>
                <a:effectLst/>
                <a:latin typeface="+mn-lt"/>
                <a:ea typeface="+mn-ea"/>
                <a:cs typeface="+mn-cs"/>
              </a:rPr>
              <a:t>NGSS Innovations</a:t>
            </a:r>
            <a:r>
              <a:rPr lang="en-US" sz="1200" i="0" kern="1200" baseline="0" dirty="0">
                <a:solidFill>
                  <a:schemeClr val="tx1"/>
                </a:solidFill>
                <a:effectLst/>
                <a:latin typeface="+mn-lt"/>
                <a:ea typeface="+mn-ea"/>
                <a:cs typeface="+mn-cs"/>
              </a:rPr>
              <a:t> handout and add in any additional thoughts in the third row of page two in the handout. Discuss your thoughts with your group. Especially focus on any new ideas about what </a:t>
            </a:r>
            <a:r>
              <a:rPr lang="en-US" sz="1200" kern="1200" baseline="0" dirty="0">
                <a:solidFill>
                  <a:schemeClr val="tx1"/>
                </a:solidFill>
                <a:effectLst/>
                <a:latin typeface="+mn-lt"/>
                <a:ea typeface="+mn-ea"/>
                <a:cs typeface="+mn-cs"/>
              </a:rPr>
              <a:t>you would look for as evidence that this NGSS Innovation is present in instructional materials.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t>Note to facilitator: It may be helpful to have a whole group share out after individual teams have completed their discussions.</a:t>
            </a:r>
          </a:p>
          <a:p>
            <a:pPr marL="171450" lvl="0" indent="-171450">
              <a:buFontTx/>
              <a:buChar cha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71</a:t>
            </a:fld>
            <a:endParaRPr lang="en-US"/>
          </a:p>
        </p:txBody>
      </p:sp>
    </p:spTree>
    <p:extLst>
      <p:ext uri="{BB962C8B-B14F-4D97-AF65-F5344CB8AC3E}">
        <p14:creationId xmlns:p14="http://schemas.microsoft.com/office/powerpoint/2010/main" val="300258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u="none" dirty="0"/>
              <a:t>Talking</a:t>
            </a:r>
            <a:r>
              <a:rPr lang="en-US" b="1" u="none" baseline="0" dirty="0"/>
              <a:t> Points:</a:t>
            </a:r>
            <a:endParaRPr lang="en-US" b="0" u="none" baseline="0" dirty="0"/>
          </a:p>
          <a:p>
            <a:pPr marL="171450" indent="-171450">
              <a:buFontTx/>
              <a:buChar char="-"/>
            </a:pPr>
            <a:r>
              <a:rPr lang="en-US" b="0" u="none" baseline="0" dirty="0"/>
              <a:t>The leadership team used the tool associated with each of the three prescreen criteria to look for evidence of that criteria in all of the instructional materials programs that were submitted.</a:t>
            </a:r>
          </a:p>
          <a:p>
            <a:pPr marL="171450" indent="-171450">
              <a:buFontTx/>
              <a:buChar char="-"/>
            </a:pPr>
            <a:r>
              <a:rPr lang="en-US" b="0" u="none" baseline="0" dirty="0"/>
              <a:t>The programs that showed evidence for this criteria in the tools, show that there is some promise of NGSS design. These programs will be further evaluated to see if there is NGSS design at the unit level and at the entire program level. </a:t>
            </a:r>
            <a:endParaRPr lang="en-US" b="1" u="sng"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72</a:t>
            </a:fld>
            <a:endParaRPr lang="en-US"/>
          </a:p>
        </p:txBody>
      </p:sp>
    </p:spTree>
    <p:extLst>
      <p:ext uri="{BB962C8B-B14F-4D97-AF65-F5344CB8AC3E}">
        <p14:creationId xmlns:p14="http://schemas.microsoft.com/office/powerpoint/2010/main" val="479265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a:t>
            </a:r>
            <a:r>
              <a:rPr lang="en-US" b="1" u="none" baseline="0" dirty="0"/>
              <a:t> Notes: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Make sure participants understand what they will be doing in the next two sessions.</a:t>
            </a:r>
            <a:endParaRPr lang="en-US" b="0" u="none"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Talking Points:</a:t>
            </a:r>
          </a:p>
          <a:p>
            <a:pPr marL="171450" indent="-171450">
              <a:buFontTx/>
              <a:buChar char="-"/>
            </a:pPr>
            <a:r>
              <a:rPr lang="en-US" b="0" dirty="0"/>
              <a:t>You will learn about and apply the unit evaluation process from the second phase of PEEC during our next session. The programs that pass that evaluation phase will go through to the final evaluation round. In Session 3, you will learn about and use the program evaluation process, which is the final part of the PEEC process.</a:t>
            </a:r>
          </a:p>
          <a:p>
            <a:pPr marL="171450" indent="-171450">
              <a:buFontTx/>
              <a:buChar char="-"/>
            </a:pPr>
            <a:r>
              <a:rPr lang="en-US" b="0" dirty="0"/>
              <a:t>Do you have any questions about the prescreen criteria, what the leadership team did during the prescreen, or what you will be doing in the next two sessions?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66435A-B79D-4125-A84A-60CACF26A778}" type="slidenum">
              <a:rPr lang="en-US" smtClean="0"/>
              <a:t>73</a:t>
            </a:fld>
            <a:endParaRPr lang="en-US"/>
          </a:p>
        </p:txBody>
      </p:sp>
    </p:spTree>
    <p:extLst>
      <p:ext uri="{BB962C8B-B14F-4D97-AF65-F5344CB8AC3E}">
        <p14:creationId xmlns:p14="http://schemas.microsoft.com/office/powerpoint/2010/main" val="95178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Talking Points:</a:t>
            </a:r>
            <a:endParaRPr lang="en-US" b="0" u="none" dirty="0"/>
          </a:p>
          <a:p>
            <a:pPr marL="171450" indent="-171450">
              <a:buFontTx/>
              <a:buChar char="-"/>
            </a:pPr>
            <a:r>
              <a:rPr lang="en-US" dirty="0"/>
              <a:t>The NGSS do not shy away from the complexity of effectively teaching and learning science. They challenge us to better support teachers as they create learning environments that support all students to make sense of the world around them and design solutions to problems. This vision is summarized in the following excerpt from the </a:t>
            </a:r>
            <a:r>
              <a:rPr lang="en-US" i="1" dirty="0"/>
              <a:t>Framework</a:t>
            </a:r>
            <a:r>
              <a:rPr lang="en-US" dirty="0"/>
              <a:t>. </a:t>
            </a:r>
            <a:r>
              <a:rPr lang="en-US" i="1" dirty="0"/>
              <a:t>[Note to facilitator</a:t>
            </a:r>
            <a:r>
              <a:rPr lang="en-US" i="1" baseline="0" dirty="0"/>
              <a:t>: Pause to give time to participants to read the quote.]</a:t>
            </a:r>
            <a:endParaRPr lang="en-US"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The research and resulting vision for science education have implications for instructional materials.</a:t>
            </a:r>
            <a:r>
              <a:rPr lang="en-US" baseline="0"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old versions of textbooks and instructional materials do not support the innovations and vision of the NGSS, and there need to be shifts in instructional materials to fully support both teachers and students as schools transition to the NGSS.</a:t>
            </a:r>
            <a:endParaRPr lang="en-US" dirty="0"/>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8</a:t>
            </a:fld>
            <a:endParaRPr lang="en-US"/>
          </a:p>
        </p:txBody>
      </p:sp>
    </p:spTree>
    <p:extLst>
      <p:ext uri="{BB962C8B-B14F-4D97-AF65-F5344CB8AC3E}">
        <p14:creationId xmlns:p14="http://schemas.microsoft.com/office/powerpoint/2010/main" val="142942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Facilitator Notes: </a:t>
            </a:r>
          </a:p>
          <a:p>
            <a:pPr marL="171450" indent="-171450">
              <a:buFontTx/>
              <a:buChar char="-"/>
            </a:pPr>
            <a:r>
              <a:rPr lang="en-US" b="0" u="none" dirty="0"/>
              <a:t>Many of the new resources for the NGSS use the word “designed” instead of “aligned” when referring to programs for the NGSS. There is a reason behind this shift, and the talking points below walk participants through the reasoning behind the use of the word “designed,” as it appears throughout PEEC and this professional learning.</a:t>
            </a:r>
          </a:p>
          <a:p>
            <a:endParaRPr lang="en-US" b="1" u="none" dirty="0"/>
          </a:p>
          <a:p>
            <a:r>
              <a:rPr lang="en-US" b="1" u="none" dirty="0"/>
              <a:t>Talking Points:</a:t>
            </a:r>
            <a:endParaRPr lang="en-US" b="0" u="none" dirty="0"/>
          </a:p>
          <a:p>
            <a:pPr marL="171450" indent="-171450">
              <a:buFontTx/>
              <a:buChar char="-"/>
            </a:pPr>
            <a:r>
              <a:rPr lang="en-US" baseline="0" dirty="0"/>
              <a:t>The research and resulting vision for science education have implications for instructional materials that reach far beyond minor adjustments to lessons, adding callout boxes to margins, crafting a few new activities, or adding supplements to curriculum units.</a:t>
            </a:r>
          </a:p>
          <a:p>
            <a:pPr marL="171450" indent="-171450">
              <a:buFontTx/>
              <a:buChar char="-"/>
            </a:pPr>
            <a:r>
              <a:rPr lang="en-US" baseline="0" dirty="0"/>
              <a:t>The advances in the NGSS will be more successfully supported if entire science instructional materials programs are designed with the NGSS innovations and if states, districts, and schools use a tool and process to ensure that the materials they choose really measure up.</a:t>
            </a:r>
          </a:p>
          <a:p>
            <a:pPr marL="171450" indent="-171450">
              <a:buFontTx/>
              <a:buChar char="-"/>
            </a:pPr>
            <a:r>
              <a:rPr lang="en-US" dirty="0"/>
              <a:t>The word “designed” is intentionally and deliberately used here</a:t>
            </a:r>
            <a:r>
              <a:rPr lang="en-US" baseline="0" dirty="0"/>
              <a:t> instead </a:t>
            </a:r>
            <a:r>
              <a:rPr lang="en-US" dirty="0"/>
              <a:t>of “aligned.” This choice was made because alignment has come to represent a practice that is insufficient to address the innovations in these standards.</a:t>
            </a:r>
          </a:p>
          <a:p>
            <a:pPr marL="171450" indent="-171450">
              <a:buFontTx/>
              <a:buChar char="-"/>
            </a:pPr>
            <a:r>
              <a:rPr lang="en-US" dirty="0"/>
              <a:t>When new standards are released, educators traditionally create a checklist or map in order to tally how well their instructional materials match up with the standards. If enough of the pieces of the standards match up with the pieces in the lessons or units or chapters, the instructional materials are said to be “aligned.” In this sense, “alignment” is primarily correlational and, if the correlation is not high enough, the only shift that is needed is to add additional materials or re-move particular pieces. This traditional approach to alignment assumes that (1) matching content between the language of the standards and the instructional materials is sufficient for ensuring that students meet the standards, and (2) that all approaches to the way instructional experiences are designed in materials are created equally as long as the content described by the standards appears.</a:t>
            </a:r>
          </a:p>
          <a:p>
            <a:pPr marL="171450" indent="-171450">
              <a:buFontTx/>
              <a:buChar char="-"/>
            </a:pPr>
            <a:r>
              <a:rPr lang="en-US" dirty="0"/>
              <a:t>However, the innovations of the Framework and NGSS cannot be supported by instructional materials that simply have the same pieces and words as the standards. In the NGSS, academic goals for students are stated as performance expectations that combine disciplinary core ideas, cross-cutting concepts, and science and engineering practices. The nature of this multidimensional combination is as important as the presence of the constituent components, and has implications for how students build the knowledge and skill needed to be able to meet multidimensional standards. Thus, the word “designed” was chosen because it reflects the degree to which the innovations represented by the standards are a foundational aspect of both the design and content of the instructional materials.</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9</a:t>
            </a:fld>
            <a:endParaRPr lang="en-US"/>
          </a:p>
        </p:txBody>
      </p:sp>
    </p:spTree>
    <p:extLst>
      <p:ext uri="{BB962C8B-B14F-4D97-AF65-F5344CB8AC3E}">
        <p14:creationId xmlns:p14="http://schemas.microsoft.com/office/powerpoint/2010/main" val="368325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75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293887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247440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lgn="ctr">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lgn="ctr">
              <a:spcBef>
                <a:spcPts val="0"/>
              </a:spcBef>
              <a:spcAft>
                <a:spcPts val="600"/>
              </a:spcAft>
              <a:buNone/>
              <a:defRPr sz="2000" b="1">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423835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1" y="240885"/>
            <a:ext cx="7543800" cy="737524"/>
          </a:xfrm>
        </p:spPr>
        <p:txBody>
          <a:bodyPr/>
          <a:lstStyle/>
          <a:p>
            <a:r>
              <a:rPr lang="en-US"/>
              <a:t>Click to edit Master title style</a:t>
            </a:r>
            <a:endParaRPr lang="en-US" dirty="0"/>
          </a:p>
        </p:txBody>
      </p:sp>
      <p:sp>
        <p:nvSpPr>
          <p:cNvPr id="3" name="Content Placeholder 2"/>
          <p:cNvSpPr>
            <a:spLocks noGrp="1"/>
          </p:cNvSpPr>
          <p:nvPr>
            <p:ph idx="1"/>
          </p:nvPr>
        </p:nvSpPr>
        <p:spPr>
          <a:xfrm>
            <a:off x="801289" y="1918886"/>
            <a:ext cx="7543801"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3244596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03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5135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43328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10676"/>
          </a:xfrm>
        </p:spPr>
        <p:txBody>
          <a:bodyPr/>
          <a:lstStyle/>
          <a:p>
            <a:r>
              <a:rPr lang="en-US" dirty="0"/>
              <a:t>Click to edit Master title style</a:t>
            </a:r>
          </a:p>
        </p:txBody>
      </p:sp>
      <p:sp>
        <p:nvSpPr>
          <p:cNvPr id="3" name="Date Placeholder 2"/>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420554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46124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fld id="{7AB587B8-0F5E-4420-A235-9D802679C017}" type="datetimeFigureOut">
              <a:rPr lang="en-US" smtClean="0"/>
              <a:t>4/11/2018</a:t>
            </a:fld>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2D578DC3-50FD-460B-B673-5F03ED967869}" type="slidenum">
              <a:rPr lang="en-US" smtClean="0"/>
              <a:t>‹#›</a:t>
            </a:fld>
            <a:endParaRPr lang="en-US"/>
          </a:p>
        </p:txBody>
      </p:sp>
    </p:spTree>
    <p:extLst>
      <p:ext uri="{BB962C8B-B14F-4D97-AF65-F5344CB8AC3E}">
        <p14:creationId xmlns:p14="http://schemas.microsoft.com/office/powerpoint/2010/main" val="201988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fld id="{7AB587B8-0F5E-4420-A235-9D802679C017}" type="datetimeFigureOut">
              <a:rPr lang="en-US" smtClean="0"/>
              <a:t>4/11/2018</a:t>
            </a:fld>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2D578DC3-50FD-460B-B673-5F03ED967869}" type="slidenum">
              <a:rPr lang="en-US" smtClean="0"/>
              <a:t>‹#›</a:t>
            </a:fld>
            <a:endParaRPr lang="en-US"/>
          </a:p>
        </p:txBody>
      </p:sp>
    </p:spTree>
    <p:extLst>
      <p:ext uri="{BB962C8B-B14F-4D97-AF65-F5344CB8AC3E}">
        <p14:creationId xmlns:p14="http://schemas.microsoft.com/office/powerpoint/2010/main" val="273124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13748"/>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00100" y="197370"/>
            <a:ext cx="7543800" cy="74666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53729" y="1136265"/>
            <a:ext cx="7543801"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a:off x="873251" y="1040151"/>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7430887-3CA5-46EB-822B-4F20F19ABB29}"/>
              </a:ext>
            </a:extLst>
          </p:cNvPr>
          <p:cNvPicPr>
            <a:picLocks noChangeAspect="1"/>
          </p:cNvPicPr>
          <p:nvPr userDrawn="1"/>
        </p:nvPicPr>
        <p:blipFill>
          <a:blip r:embed="rId14"/>
          <a:stretch>
            <a:fillRect/>
          </a:stretch>
        </p:blipFill>
        <p:spPr>
          <a:xfrm>
            <a:off x="128016" y="272123"/>
            <a:ext cx="625713" cy="614845"/>
          </a:xfrm>
          <a:prstGeom prst="rect">
            <a:avLst/>
          </a:prstGeom>
        </p:spPr>
      </p:pic>
    </p:spTree>
    <p:extLst>
      <p:ext uri="{BB962C8B-B14F-4D97-AF65-F5344CB8AC3E}">
        <p14:creationId xmlns:p14="http://schemas.microsoft.com/office/powerpoint/2010/main" val="32975155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85000"/>
        </a:lnSpc>
        <a:spcBef>
          <a:spcPct val="0"/>
        </a:spcBef>
        <a:buNone/>
        <a:defRPr sz="4000" b="1" kern="1200" spc="-50" baseline="0">
          <a:solidFill>
            <a:srgbClr val="0070C0"/>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10lWpHyN0O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youtube.com/watch?v=dU0OqVDl7kc"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8.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sv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hyperlink" Target="https://psu.app.box.com/s/zhkni88ygtc8qv4rqo2c"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10lWpHyN0Ok"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youtube.com/watch?v=dU0OqVDl7kc" TargetMode="Externa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ngssphenomena.com/"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250" b="1" dirty="0"/>
              <a:t>PEEC Professional Learning</a:t>
            </a:r>
          </a:p>
        </p:txBody>
      </p:sp>
      <p:sp>
        <p:nvSpPr>
          <p:cNvPr id="2" name="Text Placeholder 1"/>
          <p:cNvSpPr>
            <a:spLocks noGrp="1"/>
          </p:cNvSpPr>
          <p:nvPr>
            <p:ph type="body" idx="1"/>
          </p:nvPr>
        </p:nvSpPr>
        <p:spPr/>
        <p:txBody>
          <a:bodyPr/>
          <a:lstStyle/>
          <a:p>
            <a:r>
              <a:rPr lang="en-US" dirty="0"/>
              <a:t>Primary Evaluation of Essential Criteria (PEEC) for NGSS Instructional Materials Design</a:t>
            </a:r>
          </a:p>
        </p:txBody>
      </p:sp>
    </p:spTree>
    <p:extLst>
      <p:ext uri="{BB962C8B-B14F-4D97-AF65-F5344CB8AC3E}">
        <p14:creationId xmlns:p14="http://schemas.microsoft.com/office/powerpoint/2010/main" val="300638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5E45-3B5C-46FD-A8E4-F07FAD5A230D}"/>
              </a:ext>
            </a:extLst>
          </p:cNvPr>
          <p:cNvSpPr>
            <a:spLocks noGrp="1"/>
          </p:cNvSpPr>
          <p:nvPr>
            <p:ph type="title"/>
          </p:nvPr>
        </p:nvSpPr>
        <p:spPr/>
        <p:txBody>
          <a:bodyPr>
            <a:noAutofit/>
          </a:bodyPr>
          <a:lstStyle/>
          <a:p>
            <a:r>
              <a:rPr lang="en-US" sz="2700" dirty="0">
                <a:solidFill>
                  <a:schemeClr val="accent2">
                    <a:lumMod val="75000"/>
                  </a:schemeClr>
                </a:solidFill>
              </a:rPr>
              <a:t>Primary Evaluation of Essential Criteria (PEEC) for NGSS Instructional Materials Design</a:t>
            </a:r>
          </a:p>
        </p:txBody>
      </p:sp>
      <p:sp>
        <p:nvSpPr>
          <p:cNvPr id="3" name="Content Placeholder 2">
            <a:extLst>
              <a:ext uri="{FF2B5EF4-FFF2-40B4-BE49-F238E27FC236}">
                <a16:creationId xmlns:a16="http://schemas.microsoft.com/office/drawing/2014/main" id="{39EF7E45-B7E6-4DE3-9545-2A111CF9508E}"/>
              </a:ext>
            </a:extLst>
          </p:cNvPr>
          <p:cNvSpPr>
            <a:spLocks noGrp="1"/>
          </p:cNvSpPr>
          <p:nvPr>
            <p:ph idx="1"/>
          </p:nvPr>
        </p:nvSpPr>
        <p:spPr>
          <a:xfrm>
            <a:off x="798920" y="2190751"/>
            <a:ext cx="7543800" cy="3017520"/>
          </a:xfrm>
        </p:spPr>
        <p:txBody>
          <a:bodyPr>
            <a:normAutofit/>
          </a:bodyPr>
          <a:lstStyle/>
          <a:p>
            <a:pPr marL="0" indent="0" algn="ctr">
              <a:buNone/>
            </a:pPr>
            <a:r>
              <a:rPr lang="en-US" sz="2800" dirty="0">
                <a:solidFill>
                  <a:schemeClr val="tx1"/>
                </a:solidFill>
              </a:rPr>
              <a:t>PEEC evaluates instructional materials programs</a:t>
            </a:r>
          </a:p>
          <a:p>
            <a:pPr marL="0" indent="0" algn="ctr">
              <a:buNone/>
            </a:pPr>
            <a:endParaRPr lang="en-US" sz="2800" dirty="0">
              <a:solidFill>
                <a:schemeClr val="tx1"/>
              </a:solidFill>
            </a:endParaRPr>
          </a:p>
          <a:p>
            <a:pPr marL="0" indent="0" algn="ctr">
              <a:buNone/>
            </a:pPr>
            <a:r>
              <a:rPr lang="en-US" sz="2800" dirty="0">
                <a:solidFill>
                  <a:schemeClr val="tx1"/>
                </a:solidFill>
              </a:rPr>
              <a:t>PEEC describes the innovations of the NGSS</a:t>
            </a:r>
          </a:p>
          <a:p>
            <a:pPr marL="0" indent="0" algn="ctr">
              <a:buNone/>
            </a:pPr>
            <a:endParaRPr lang="en-US" sz="2800" dirty="0">
              <a:solidFill>
                <a:schemeClr val="tx1"/>
              </a:solidFill>
            </a:endParaRPr>
          </a:p>
          <a:p>
            <a:pPr marL="0" indent="0" algn="ctr">
              <a:buNone/>
            </a:pPr>
            <a:r>
              <a:rPr lang="en-US" sz="2800" dirty="0">
                <a:solidFill>
                  <a:schemeClr val="tx1"/>
                </a:solidFill>
              </a:rPr>
              <a:t>PEEC is a process</a:t>
            </a:r>
          </a:p>
        </p:txBody>
      </p:sp>
    </p:spTree>
    <p:extLst>
      <p:ext uri="{BB962C8B-B14F-4D97-AF65-F5344CB8AC3E}">
        <p14:creationId xmlns:p14="http://schemas.microsoft.com/office/powerpoint/2010/main" val="2841617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D42-8561-4340-AD21-F11C757ECCEA}"/>
              </a:ext>
            </a:extLst>
          </p:cNvPr>
          <p:cNvSpPr>
            <a:spLocks noGrp="1"/>
          </p:cNvSpPr>
          <p:nvPr>
            <p:ph type="title"/>
          </p:nvPr>
        </p:nvSpPr>
        <p:spPr/>
        <p:txBody>
          <a:bodyPr/>
          <a:lstStyle/>
          <a:p>
            <a:r>
              <a:rPr lang="en-US" dirty="0">
                <a:solidFill>
                  <a:schemeClr val="accent2">
                    <a:lumMod val="75000"/>
                  </a:schemeClr>
                </a:solidFill>
              </a:rPr>
              <a:t>Purpose of PEEC</a:t>
            </a:r>
          </a:p>
        </p:txBody>
      </p:sp>
      <p:sp>
        <p:nvSpPr>
          <p:cNvPr id="3" name="Content Placeholder 2">
            <a:extLst>
              <a:ext uri="{FF2B5EF4-FFF2-40B4-BE49-F238E27FC236}">
                <a16:creationId xmlns:a16="http://schemas.microsoft.com/office/drawing/2014/main" id="{1F9EA617-5127-4411-BE31-E739C7769396}"/>
              </a:ext>
            </a:extLst>
          </p:cNvPr>
          <p:cNvSpPr>
            <a:spLocks noGrp="1"/>
          </p:cNvSpPr>
          <p:nvPr>
            <p:ph idx="1"/>
          </p:nvPr>
        </p:nvSpPr>
        <p:spPr>
          <a:xfrm>
            <a:off x="822960" y="1583606"/>
            <a:ext cx="7543801" cy="4023360"/>
          </a:xfrm>
        </p:spPr>
        <p:txBody>
          <a:bodyPr>
            <a:normAutofit/>
          </a:bodyPr>
          <a:lstStyle/>
          <a:p>
            <a:pPr>
              <a:buFont typeface="Wingdings" panose="05000000000000000000" pitchFamily="2" charset="2"/>
              <a:buChar char="§"/>
            </a:pPr>
            <a:r>
              <a:rPr lang="en-US" sz="2800" dirty="0">
                <a:solidFill>
                  <a:schemeClr val="tx1"/>
                </a:solidFill>
              </a:rPr>
              <a:t>   To help educators determine how well instructional materials have been designed for the </a:t>
            </a:r>
            <a:r>
              <a:rPr lang="en-US" sz="2800" i="1" dirty="0">
                <a:solidFill>
                  <a:schemeClr val="tx1"/>
                </a:solidFill>
              </a:rPr>
              <a:t>Framework</a:t>
            </a:r>
            <a:r>
              <a:rPr lang="en-US" sz="2800" dirty="0">
                <a:solidFill>
                  <a:schemeClr val="tx1"/>
                </a:solidFill>
              </a:rPr>
              <a:t> and NGSS</a:t>
            </a:r>
          </a:p>
          <a:p>
            <a:pPr>
              <a:buFont typeface="Wingdings" panose="05000000000000000000" pitchFamily="2" charset="2"/>
              <a:buChar char="§"/>
            </a:pPr>
            <a:endParaRPr lang="en-US" sz="2800" dirty="0">
              <a:solidFill>
                <a:schemeClr val="tx1"/>
              </a:solidFill>
            </a:endParaRPr>
          </a:p>
          <a:p>
            <a:pPr>
              <a:buFont typeface="Wingdings" panose="05000000000000000000" pitchFamily="2" charset="2"/>
              <a:buChar char="§"/>
            </a:pPr>
            <a:r>
              <a:rPr lang="en-US" sz="2800" dirty="0">
                <a:solidFill>
                  <a:schemeClr val="tx1"/>
                </a:solidFill>
              </a:rPr>
              <a:t>   To help curriculum developers construct and write instructional materials that are designed for the </a:t>
            </a:r>
            <a:r>
              <a:rPr lang="en-US" sz="2800" i="1" dirty="0">
                <a:solidFill>
                  <a:schemeClr val="tx1"/>
                </a:solidFill>
              </a:rPr>
              <a:t>Framework</a:t>
            </a:r>
            <a:r>
              <a:rPr lang="en-US" sz="2800" dirty="0">
                <a:solidFill>
                  <a:schemeClr val="tx1"/>
                </a:solidFill>
              </a:rPr>
              <a:t> and NGSS</a:t>
            </a:r>
          </a:p>
          <a:p>
            <a:endParaRPr lang="en-US" sz="2800" dirty="0">
              <a:solidFill>
                <a:schemeClr val="tx1"/>
              </a:solidFill>
            </a:endParaRPr>
          </a:p>
        </p:txBody>
      </p:sp>
    </p:spTree>
    <p:extLst>
      <p:ext uri="{BB962C8B-B14F-4D97-AF65-F5344CB8AC3E}">
        <p14:creationId xmlns:p14="http://schemas.microsoft.com/office/powerpoint/2010/main" val="2621897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How will we use PEEC?</a:t>
            </a:r>
          </a:p>
        </p:txBody>
      </p:sp>
      <p:sp>
        <p:nvSpPr>
          <p:cNvPr id="3" name="Content Placeholder 2"/>
          <p:cNvSpPr>
            <a:spLocks noGrp="1"/>
          </p:cNvSpPr>
          <p:nvPr>
            <p:ph idx="1"/>
          </p:nvPr>
        </p:nvSpPr>
        <p:spPr>
          <a:xfrm>
            <a:off x="804506" y="1518039"/>
            <a:ext cx="7562255" cy="3933274"/>
          </a:xfrm>
        </p:spPr>
        <p:txBody>
          <a:bodyPr>
            <a:normAutofit/>
          </a:bodyPr>
          <a:lstStyle/>
          <a:p>
            <a:pPr>
              <a:buFont typeface="Wingdings" panose="05000000000000000000" pitchFamily="2" charset="2"/>
              <a:buChar char="§"/>
            </a:pPr>
            <a:r>
              <a:rPr lang="en-US" sz="2800" dirty="0">
                <a:solidFill>
                  <a:schemeClr val="tx1"/>
                </a:solidFill>
              </a:rPr>
              <a:t>   To focus on the critical innovations within the NGSS as we evaluate curriculum materials</a:t>
            </a:r>
          </a:p>
          <a:p>
            <a:pPr>
              <a:buFont typeface="Wingdings" panose="05000000000000000000" pitchFamily="2" charset="2"/>
              <a:buChar char="§"/>
            </a:pPr>
            <a:endParaRPr lang="en-US" sz="2800" dirty="0">
              <a:solidFill>
                <a:schemeClr val="tx1"/>
              </a:solidFill>
            </a:endParaRPr>
          </a:p>
          <a:p>
            <a:pPr>
              <a:buFont typeface="Wingdings" panose="05000000000000000000" pitchFamily="2" charset="2"/>
              <a:buChar char="§"/>
            </a:pPr>
            <a:r>
              <a:rPr lang="en-US" sz="2800" dirty="0">
                <a:solidFill>
                  <a:schemeClr val="tx1"/>
                </a:solidFill>
              </a:rPr>
              <a:t>   To answer the question “How thoroughly are these science instructional materials programs designed for the NGSS?”</a:t>
            </a:r>
          </a:p>
        </p:txBody>
      </p:sp>
    </p:spTree>
    <p:extLst>
      <p:ext uri="{BB962C8B-B14F-4D97-AF65-F5344CB8AC3E}">
        <p14:creationId xmlns:p14="http://schemas.microsoft.com/office/powerpoint/2010/main" val="282789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PEEC is a Process</a:t>
            </a:r>
          </a:p>
        </p:txBody>
      </p:sp>
      <p:sp>
        <p:nvSpPr>
          <p:cNvPr id="3" name="Content Placeholder 2"/>
          <p:cNvSpPr>
            <a:spLocks noGrp="1"/>
          </p:cNvSpPr>
          <p:nvPr>
            <p:ph idx="1"/>
          </p:nvPr>
        </p:nvSpPr>
        <p:spPr>
          <a:xfrm>
            <a:off x="868681" y="1824990"/>
            <a:ext cx="6115050" cy="3086100"/>
          </a:xfrm>
        </p:spPr>
        <p:txBody>
          <a:bodyPr>
            <a:normAutofit/>
          </a:bodyPr>
          <a:lstStyle/>
          <a:p>
            <a:pPr marL="0" indent="0">
              <a:buNone/>
            </a:pPr>
            <a:r>
              <a:rPr lang="en-US" sz="2800" dirty="0">
                <a:solidFill>
                  <a:schemeClr val="tx1"/>
                </a:solidFill>
              </a:rPr>
              <a:t>Phase 1 – Prescreen</a:t>
            </a:r>
          </a:p>
          <a:p>
            <a:pPr marL="0" indent="0">
              <a:buNone/>
            </a:pPr>
            <a:endParaRPr lang="en-US" sz="2800" dirty="0">
              <a:solidFill>
                <a:schemeClr val="tx1"/>
              </a:solidFill>
            </a:endParaRPr>
          </a:p>
          <a:p>
            <a:pPr marL="0" indent="0">
              <a:buNone/>
            </a:pPr>
            <a:r>
              <a:rPr lang="en-US" sz="2800" dirty="0">
                <a:solidFill>
                  <a:schemeClr val="tx1"/>
                </a:solidFill>
              </a:rPr>
              <a:t>Phase 2 – Unit Evaluation </a:t>
            </a:r>
          </a:p>
          <a:p>
            <a:pPr marL="0" indent="0">
              <a:buNone/>
            </a:pPr>
            <a:endParaRPr lang="en-US" sz="2800" dirty="0">
              <a:solidFill>
                <a:schemeClr val="tx1"/>
              </a:solidFill>
            </a:endParaRPr>
          </a:p>
          <a:p>
            <a:pPr marL="0" indent="0">
              <a:buNone/>
            </a:pPr>
            <a:r>
              <a:rPr lang="en-US" sz="2800" dirty="0">
                <a:solidFill>
                  <a:schemeClr val="tx1"/>
                </a:solidFill>
              </a:rPr>
              <a:t>Phase 3 – Program Level Evaluation</a:t>
            </a:r>
          </a:p>
        </p:txBody>
      </p:sp>
    </p:spTree>
    <p:extLst>
      <p:ext uri="{BB962C8B-B14F-4D97-AF65-F5344CB8AC3E}">
        <p14:creationId xmlns:p14="http://schemas.microsoft.com/office/powerpoint/2010/main" val="2182053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1693" y="2114934"/>
            <a:ext cx="7589520" cy="822960"/>
          </a:xfrm>
        </p:spPr>
        <p:txBody>
          <a:bodyPr/>
          <a:lstStyle/>
          <a:p>
            <a:pPr algn="ctr"/>
            <a:r>
              <a:rPr lang="en-US" sz="4400" b="1">
                <a:solidFill>
                  <a:schemeClr val="accent2"/>
                </a:solidFill>
              </a:rPr>
              <a:t>Immersion Activity:</a:t>
            </a:r>
            <a:br>
              <a:rPr lang="en-US" sz="4400" b="1">
                <a:solidFill>
                  <a:schemeClr val="accent2"/>
                </a:solidFill>
              </a:rPr>
            </a:br>
            <a:r>
              <a:rPr lang="en-US" sz="4400" b="1">
                <a:solidFill>
                  <a:schemeClr val="accent2"/>
                </a:solidFill>
              </a:rPr>
              <a:t>Student Perspective</a:t>
            </a:r>
            <a:endParaRPr lang="en-US" sz="4400" b="1" dirty="0">
              <a:solidFill>
                <a:schemeClr val="accent2"/>
              </a:solidFill>
            </a:endParaRPr>
          </a:p>
        </p:txBody>
      </p:sp>
    </p:spTree>
    <p:extLst>
      <p:ext uri="{BB962C8B-B14F-4D97-AF65-F5344CB8AC3E}">
        <p14:creationId xmlns:p14="http://schemas.microsoft.com/office/powerpoint/2010/main" val="1249105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Immersion Activity</a:t>
            </a:r>
          </a:p>
        </p:txBody>
      </p:sp>
      <p:pic>
        <p:nvPicPr>
          <p:cNvPr id="4" name="Shape 114" descr="Fotosearch_k0488604.jpg"/>
          <p:cNvPicPr preferRelativeResize="0">
            <a:picLocks/>
          </p:cNvPicPr>
          <p:nvPr/>
        </p:nvPicPr>
        <p:blipFill rotWithShape="1">
          <a:blip r:embed="rId3">
            <a:alphaModFix/>
          </a:blip>
          <a:srcRect t="2811" b="2811"/>
          <a:stretch/>
        </p:blipFill>
        <p:spPr>
          <a:xfrm>
            <a:off x="1546860" y="1866901"/>
            <a:ext cx="2608650" cy="1643175"/>
          </a:xfrm>
          <a:prstGeom prst="rect">
            <a:avLst/>
          </a:prstGeom>
          <a:noFill/>
          <a:ln>
            <a:noFill/>
          </a:ln>
        </p:spPr>
      </p:pic>
      <p:pic>
        <p:nvPicPr>
          <p:cNvPr id="5" name="Shape 115" descr="Fotosearch_k2885629.jpg"/>
          <p:cNvPicPr preferRelativeResize="0"/>
          <p:nvPr/>
        </p:nvPicPr>
        <p:blipFill rotWithShape="1">
          <a:blip r:embed="rId4">
            <a:alphaModFix/>
          </a:blip>
          <a:srcRect/>
          <a:stretch/>
        </p:blipFill>
        <p:spPr>
          <a:xfrm>
            <a:off x="4594861" y="2914650"/>
            <a:ext cx="2570559" cy="1714500"/>
          </a:xfrm>
          <a:prstGeom prst="rect">
            <a:avLst/>
          </a:prstGeom>
          <a:noFill/>
          <a:ln>
            <a:noFill/>
          </a:ln>
        </p:spPr>
      </p:pic>
    </p:spTree>
    <p:extLst>
      <p:ext uri="{BB962C8B-B14F-4D97-AF65-F5344CB8AC3E}">
        <p14:creationId xmlns:p14="http://schemas.microsoft.com/office/powerpoint/2010/main" val="26960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855045" y="674021"/>
            <a:ext cx="7543800" cy="737524"/>
          </a:xfrm>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dirty="0">
                <a:solidFill>
                  <a:schemeClr val="accent2">
                    <a:lumMod val="75000"/>
                  </a:schemeClr>
                </a:solidFill>
              </a:rPr>
              <a:t>Immersion Part 1:</a:t>
            </a:r>
            <a:br>
              <a:rPr lang="en-US" i="0" u="none" strike="noStrike" cap="none" dirty="0">
                <a:solidFill>
                  <a:schemeClr val="accent2">
                    <a:lumMod val="75000"/>
                  </a:schemeClr>
                </a:solidFill>
              </a:rPr>
            </a:br>
            <a:r>
              <a:rPr lang="en-US" i="0" u="none" strike="noStrike" cap="none" dirty="0">
                <a:solidFill>
                  <a:schemeClr val="accent2">
                    <a:lumMod val="75000"/>
                  </a:schemeClr>
                </a:solidFill>
              </a:rPr>
              <a:t>Breaking Glass with Sound</a:t>
            </a:r>
          </a:p>
        </p:txBody>
      </p:sp>
      <p:pic>
        <p:nvPicPr>
          <p:cNvPr id="351" name="Shape 351">
            <a:hlinkClick r:id="rId3"/>
          </p:cNvPr>
          <p:cNvPicPr preferRelativeResize="0"/>
          <p:nvPr/>
        </p:nvPicPr>
        <p:blipFill rotWithShape="1">
          <a:blip r:embed="rId4">
            <a:alphaModFix/>
          </a:blip>
          <a:srcRect l="33492" t="14675" r="26464" b="14674"/>
          <a:stretch/>
        </p:blipFill>
        <p:spPr>
          <a:xfrm>
            <a:off x="5143504" y="2283444"/>
            <a:ext cx="2514599" cy="2494451"/>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4999" dist="18000" dir="5400000" algn="tl" rotWithShape="0">
              <a:srgbClr val="000000">
                <a:alpha val="40000"/>
              </a:srgbClr>
            </a:outerShdw>
          </a:effectLst>
        </p:spPr>
      </p:pic>
      <p:pic>
        <p:nvPicPr>
          <p:cNvPr id="352" name="Shape 352">
            <a:hlinkClick r:id="rId5"/>
          </p:cNvPr>
          <p:cNvPicPr preferRelativeResize="0"/>
          <p:nvPr/>
        </p:nvPicPr>
        <p:blipFill rotWithShape="1">
          <a:blip r:embed="rId6">
            <a:alphaModFix/>
          </a:blip>
          <a:srcRect l="23412" t="2871" r="23107" b="2768"/>
          <a:stretch/>
        </p:blipFill>
        <p:spPr>
          <a:xfrm>
            <a:off x="1506811" y="3020272"/>
            <a:ext cx="2514599" cy="2494451"/>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4999" dist="18000" dir="5400000" algn="tl" rotWithShape="0">
              <a:srgbClr val="000000">
                <a:alpha val="40000"/>
              </a:srgbClr>
            </a:outerShdw>
          </a:effectLst>
        </p:spPr>
      </p:pic>
    </p:spTree>
    <p:extLst>
      <p:ext uri="{BB962C8B-B14F-4D97-AF65-F5344CB8AC3E}">
        <p14:creationId xmlns:p14="http://schemas.microsoft.com/office/powerpoint/2010/main" val="46934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spcBef>
                <a:spcPts val="0"/>
              </a:spcBef>
              <a:buClr>
                <a:srgbClr val="444D26"/>
              </a:buClr>
              <a:buSzPct val="25000"/>
            </a:pPr>
            <a:r>
              <a:rPr lang="en-US">
                <a:solidFill>
                  <a:schemeClr val="accent2">
                    <a:lumMod val="75000"/>
                  </a:schemeClr>
                </a:solidFill>
              </a:rPr>
              <a:t>Phenomenon</a:t>
            </a:r>
          </a:p>
        </p:txBody>
      </p:sp>
      <p:sp>
        <p:nvSpPr>
          <p:cNvPr id="370" name="Shape 370"/>
          <p:cNvSpPr txBox="1">
            <a:spLocks noGrp="1"/>
          </p:cNvSpPr>
          <p:nvPr>
            <p:ph idx="1"/>
          </p:nvPr>
        </p:nvSpPr>
        <p:spPr>
          <a:xfrm>
            <a:off x="1106089" y="1339766"/>
            <a:ext cx="7543801" cy="4023360"/>
          </a:xfrm>
          <a:prstGeom prst="rect">
            <a:avLst/>
          </a:prstGeom>
          <a:noFill/>
          <a:ln>
            <a:noFill/>
          </a:ln>
        </p:spPr>
        <p:txBody>
          <a:bodyPr vert="horz" lIns="34275" tIns="34275" rIns="34275" bIns="34275" rtlCol="0" anchor="t" anchorCtr="0">
            <a:noAutofit/>
          </a:bodyPr>
          <a:lstStyle/>
          <a:p>
            <a:pPr>
              <a:lnSpc>
                <a:spcPct val="100000"/>
              </a:lnSpc>
              <a:spcBef>
                <a:spcPts val="0"/>
              </a:spcBef>
              <a:spcAft>
                <a:spcPts val="0"/>
              </a:spcAft>
              <a:buClr>
                <a:srgbClr val="0D467A"/>
              </a:buClr>
              <a:buFont typeface="Wingdings" charset="2"/>
              <a:buChar char="§"/>
            </a:pPr>
            <a:r>
              <a:rPr lang="en-US" sz="2800" dirty="0">
                <a:solidFill>
                  <a:srgbClr val="000000"/>
                </a:solidFill>
              </a:rPr>
              <a:t>What did you see and hear?</a:t>
            </a:r>
          </a:p>
          <a:p>
            <a:pPr>
              <a:lnSpc>
                <a:spcPct val="100000"/>
              </a:lnSpc>
              <a:spcBef>
                <a:spcPts val="525"/>
              </a:spcBef>
              <a:spcAft>
                <a:spcPts val="0"/>
              </a:spcAft>
              <a:buClr>
                <a:srgbClr val="0D467A"/>
              </a:buClr>
              <a:buFont typeface="Wingdings" charset="2"/>
              <a:buChar char="§"/>
            </a:pPr>
            <a:r>
              <a:rPr lang="en-US" sz="2800" dirty="0">
                <a:solidFill>
                  <a:srgbClr val="000000"/>
                </a:solidFill>
              </a:rPr>
              <a:t>What happens at the beginning, middle, and end?</a:t>
            </a:r>
          </a:p>
          <a:p>
            <a:pPr marL="240024" indent="-240024">
              <a:lnSpc>
                <a:spcPct val="100000"/>
              </a:lnSpc>
              <a:spcBef>
                <a:spcPts val="525"/>
              </a:spcBef>
              <a:spcAft>
                <a:spcPts val="0"/>
              </a:spcAft>
              <a:buClr>
                <a:srgbClr val="0D467A"/>
              </a:buClr>
              <a:buNone/>
            </a:pPr>
            <a:endParaRPr sz="2800" dirty="0">
              <a:solidFill>
                <a:srgbClr val="000000"/>
              </a:solidFill>
            </a:endParaRPr>
          </a:p>
          <a:p>
            <a:pPr marL="0" indent="0">
              <a:lnSpc>
                <a:spcPct val="100000"/>
              </a:lnSpc>
              <a:spcBef>
                <a:spcPts val="525"/>
              </a:spcBef>
              <a:spcAft>
                <a:spcPts val="0"/>
              </a:spcAft>
              <a:buClr>
                <a:srgbClr val="0D467A"/>
              </a:buClr>
              <a:buSzPct val="25000"/>
              <a:buNone/>
            </a:pPr>
            <a:endParaRPr sz="2800" dirty="0">
              <a:solidFill>
                <a:srgbClr val="000000"/>
              </a:solidFill>
            </a:endParaRPr>
          </a:p>
        </p:txBody>
      </p:sp>
      <p:pic>
        <p:nvPicPr>
          <p:cNvPr id="371" name="Shape 371"/>
          <p:cNvPicPr preferRelativeResize="0"/>
          <p:nvPr/>
        </p:nvPicPr>
        <p:blipFill rotWithShape="1">
          <a:blip r:embed="rId3">
            <a:alphaModFix/>
          </a:blip>
          <a:srcRect/>
          <a:stretch/>
        </p:blipFill>
        <p:spPr>
          <a:xfrm>
            <a:off x="3568814" y="3072132"/>
            <a:ext cx="1600086" cy="2624206"/>
          </a:xfrm>
          <a:prstGeom prst="rect">
            <a:avLst/>
          </a:prstGeom>
          <a:noFill/>
          <a:ln>
            <a:noFill/>
          </a:ln>
        </p:spPr>
      </p:pic>
      <p:pic>
        <p:nvPicPr>
          <p:cNvPr id="6" name="Graphic 4" descr="Chat">
            <a:extLst>
              <a:ext uri="{FF2B5EF4-FFF2-40B4-BE49-F238E27FC236}">
                <a16:creationId xmlns:a16="http://schemas.microsoft.com/office/drawing/2014/main" id="{E57A582E-66CF-47A8-A4FB-D01FDA916F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689" y="1339766"/>
            <a:ext cx="914400" cy="914400"/>
          </a:xfrm>
          <a:prstGeom prst="rect">
            <a:avLst/>
          </a:prstGeom>
        </p:spPr>
      </p:pic>
      <p:sp>
        <p:nvSpPr>
          <p:cNvPr id="2" name="TextBox 1"/>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1</a:t>
            </a:r>
          </a:p>
        </p:txBody>
      </p:sp>
    </p:spTree>
    <p:extLst>
      <p:ext uri="{BB962C8B-B14F-4D97-AF65-F5344CB8AC3E}">
        <p14:creationId xmlns:p14="http://schemas.microsoft.com/office/powerpoint/2010/main" val="269378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spcBef>
                <a:spcPts val="0"/>
              </a:spcBef>
              <a:buClr>
                <a:srgbClr val="444D26"/>
              </a:buClr>
              <a:buSzPct val="25000"/>
            </a:pPr>
            <a:r>
              <a:rPr lang="en-US" dirty="0">
                <a:solidFill>
                  <a:schemeClr val="accent2">
                    <a:lumMod val="75000"/>
                  </a:schemeClr>
                </a:solidFill>
              </a:rPr>
              <a:t>Observation Chart</a:t>
            </a:r>
          </a:p>
        </p:txBody>
      </p:sp>
      <p:graphicFrame>
        <p:nvGraphicFramePr>
          <p:cNvPr id="377" name="Shape 377"/>
          <p:cNvGraphicFramePr/>
          <p:nvPr>
            <p:extLst>
              <p:ext uri="{D42A27DB-BD31-4B8C-83A1-F6EECF244321}">
                <p14:modId xmlns:p14="http://schemas.microsoft.com/office/powerpoint/2010/main" val="2076936590"/>
              </p:ext>
            </p:extLst>
          </p:nvPr>
        </p:nvGraphicFramePr>
        <p:xfrm>
          <a:off x="822961" y="1348938"/>
          <a:ext cx="7543800" cy="4840484"/>
        </p:xfrm>
        <a:graphic>
          <a:graphicData uri="http://schemas.openxmlformats.org/drawingml/2006/table">
            <a:tbl>
              <a:tblPr firstRow="1" bandRow="1">
                <a:noFill/>
              </a:tblPr>
              <a:tblGrid>
                <a:gridCol w="4230302">
                  <a:extLst>
                    <a:ext uri="{9D8B030D-6E8A-4147-A177-3AD203B41FA5}">
                      <a16:colId xmlns:a16="http://schemas.microsoft.com/office/drawing/2014/main" val="20000"/>
                    </a:ext>
                  </a:extLst>
                </a:gridCol>
                <a:gridCol w="3313498">
                  <a:extLst>
                    <a:ext uri="{9D8B030D-6E8A-4147-A177-3AD203B41FA5}">
                      <a16:colId xmlns:a16="http://schemas.microsoft.com/office/drawing/2014/main" val="20001"/>
                    </a:ext>
                  </a:extLst>
                </a:gridCol>
              </a:tblGrid>
              <a:tr h="687436">
                <a:tc>
                  <a:txBody>
                    <a:bodyPr/>
                    <a:lstStyle/>
                    <a:p>
                      <a:pPr marL="0" marR="0" lvl="0" indent="0" algn="ctr" rtl="0">
                        <a:lnSpc>
                          <a:spcPct val="100000"/>
                        </a:lnSpc>
                        <a:spcBef>
                          <a:spcPts val="0"/>
                        </a:spcBef>
                        <a:spcAft>
                          <a:spcPts val="0"/>
                        </a:spcAft>
                        <a:buClr>
                          <a:schemeClr val="dk1"/>
                        </a:buClr>
                        <a:buSzPct val="25000"/>
                        <a:buFont typeface="Calibri"/>
                        <a:buNone/>
                      </a:pPr>
                      <a:r>
                        <a:rPr lang="en-US" sz="2800" b="1" u="none" strike="noStrike" cap="none" dirty="0">
                          <a:solidFill>
                            <a:schemeClr val="dk1"/>
                          </a:solidFill>
                        </a:rPr>
                        <a:t>Observations</a:t>
                      </a:r>
                    </a:p>
                  </a:txBody>
                  <a:tcPr marL="68588" marR="68588" marT="34294" marB="34294">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800" b="1" u="none" strike="noStrike" cap="none" dirty="0">
                          <a:solidFill>
                            <a:schemeClr val="dk1"/>
                          </a:solidFill>
                        </a:rPr>
                        <a:t>Initial Ideas and Hypotheses</a:t>
                      </a:r>
                    </a:p>
                  </a:txBody>
                  <a:tcPr marL="68588" marR="68588" marT="34294" marB="34294">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3918456">
                <a:tc>
                  <a:txBody>
                    <a:bodyPr/>
                    <a:lstStyle/>
                    <a:p>
                      <a:pPr marL="0" marR="0" lvl="0" indent="0" algn="r" rtl="0">
                        <a:lnSpc>
                          <a:spcPct val="100000"/>
                        </a:lnSpc>
                        <a:spcBef>
                          <a:spcPts val="0"/>
                        </a:spcBef>
                        <a:spcAft>
                          <a:spcPts val="0"/>
                        </a:spcAft>
                        <a:buClr>
                          <a:schemeClr val="dk1"/>
                        </a:buClr>
                        <a:buSzPct val="25000"/>
                        <a:buFont typeface="Calibri"/>
                        <a:buNone/>
                      </a:pPr>
                      <a:endParaRPr sz="900" u="none" strike="noStrike" cap="none" dirty="0"/>
                    </a:p>
                  </a:txBody>
                  <a:tcPr marL="68588" marR="68588" marT="34294" marB="34294">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endParaRPr sz="900" u="none" strike="noStrike" cap="none" dirty="0"/>
                    </a:p>
                  </a:txBody>
                  <a:tcPr marL="68588" marR="68588" marT="34294" marB="34294">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3"/>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1</a:t>
            </a:r>
          </a:p>
        </p:txBody>
      </p:sp>
    </p:spTree>
    <p:extLst>
      <p:ext uri="{BB962C8B-B14F-4D97-AF65-F5344CB8AC3E}">
        <p14:creationId xmlns:p14="http://schemas.microsoft.com/office/powerpoint/2010/main" val="3124207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spcBef>
                <a:spcPts val="0"/>
              </a:spcBef>
              <a:buClr>
                <a:srgbClr val="444D26"/>
              </a:buClr>
              <a:buSzPct val="25000"/>
            </a:pPr>
            <a:r>
              <a:rPr lang="en-US" dirty="0">
                <a:solidFill>
                  <a:schemeClr val="accent2">
                    <a:lumMod val="75000"/>
                  </a:schemeClr>
                </a:solidFill>
              </a:rPr>
              <a:t>Phenomenon</a:t>
            </a:r>
          </a:p>
        </p:txBody>
      </p:sp>
      <p:sp>
        <p:nvSpPr>
          <p:cNvPr id="383" name="Shape 383"/>
          <p:cNvSpPr txBox="1">
            <a:spLocks noGrp="1"/>
          </p:cNvSpPr>
          <p:nvPr>
            <p:ph idx="1"/>
          </p:nvPr>
        </p:nvSpPr>
        <p:spPr>
          <a:xfrm>
            <a:off x="1175886" y="1415966"/>
            <a:ext cx="7543801" cy="4023360"/>
          </a:xfrm>
          <a:prstGeom prst="rect">
            <a:avLst/>
          </a:prstGeom>
          <a:noFill/>
          <a:ln>
            <a:noFill/>
          </a:ln>
        </p:spPr>
        <p:txBody>
          <a:bodyPr vert="horz" lIns="34275" tIns="34275" rIns="34275" bIns="34275" rtlCol="0" anchor="t" anchorCtr="0">
            <a:noAutofit/>
          </a:bodyPr>
          <a:lstStyle/>
          <a:p>
            <a:pPr marL="514350" indent="-514350">
              <a:lnSpc>
                <a:spcPct val="100000"/>
              </a:lnSpc>
              <a:spcBef>
                <a:spcPts val="0"/>
              </a:spcBef>
              <a:spcAft>
                <a:spcPts val="0"/>
              </a:spcAft>
              <a:buClr>
                <a:srgbClr val="0D467A"/>
              </a:buClr>
              <a:buFont typeface="+mj-lt"/>
              <a:buAutoNum type="arabicPeriod"/>
            </a:pPr>
            <a:r>
              <a:rPr lang="en-US" sz="2800" dirty="0">
                <a:solidFill>
                  <a:srgbClr val="000000"/>
                </a:solidFill>
              </a:rPr>
              <a:t>Think about your observation. Think about what you think caused it to happen.</a:t>
            </a:r>
          </a:p>
          <a:p>
            <a:pPr lvl="1">
              <a:lnSpc>
                <a:spcPct val="100000"/>
              </a:lnSpc>
              <a:spcBef>
                <a:spcPts val="0"/>
              </a:spcBef>
              <a:spcAft>
                <a:spcPts val="0"/>
              </a:spcAft>
              <a:buClr>
                <a:srgbClr val="0D467A"/>
              </a:buClr>
              <a:buFont typeface="Arial" charset="0"/>
              <a:buChar char="•"/>
            </a:pPr>
            <a:endParaRPr lang="en-US" sz="2600" dirty="0">
              <a:solidFill>
                <a:srgbClr val="000000"/>
              </a:solidFill>
            </a:endParaRPr>
          </a:p>
          <a:p>
            <a:pPr marL="514350" indent="-514350">
              <a:lnSpc>
                <a:spcPct val="100000"/>
              </a:lnSpc>
              <a:spcBef>
                <a:spcPts val="0"/>
              </a:spcBef>
              <a:spcAft>
                <a:spcPts val="0"/>
              </a:spcAft>
              <a:buClr>
                <a:srgbClr val="0D467A"/>
              </a:buClr>
              <a:buFont typeface="+mj-lt"/>
              <a:buAutoNum type="arabicPeriod"/>
            </a:pPr>
            <a:r>
              <a:rPr lang="en-US" sz="2800" dirty="0">
                <a:solidFill>
                  <a:srgbClr val="000000"/>
                </a:solidFill>
              </a:rPr>
              <a:t>Talk with a table partner about your observation. Use the following stems in your discussion.</a:t>
            </a:r>
          </a:p>
          <a:p>
            <a:pPr marL="514350" indent="-514350">
              <a:lnSpc>
                <a:spcPct val="100000"/>
              </a:lnSpc>
              <a:spcBef>
                <a:spcPts val="0"/>
              </a:spcBef>
              <a:spcAft>
                <a:spcPts val="0"/>
              </a:spcAft>
              <a:buClr>
                <a:srgbClr val="0D467A"/>
              </a:buClr>
              <a:buFont typeface="+mj-lt"/>
              <a:buAutoNum type="arabicPeriod"/>
            </a:pPr>
            <a:endParaRPr lang="en-US" sz="2800" dirty="0">
              <a:solidFill>
                <a:srgbClr val="000000"/>
              </a:solidFill>
            </a:endParaRPr>
          </a:p>
          <a:p>
            <a:pPr lvl="1">
              <a:lnSpc>
                <a:spcPct val="100000"/>
              </a:lnSpc>
              <a:spcBef>
                <a:spcPts val="0"/>
              </a:spcBef>
              <a:spcAft>
                <a:spcPts val="0"/>
              </a:spcAft>
              <a:buClr>
                <a:srgbClr val="0D467A"/>
              </a:buClr>
              <a:buFont typeface="Arial" charset="0"/>
              <a:buChar char="•"/>
            </a:pPr>
            <a:r>
              <a:rPr lang="en-US" sz="2600" dirty="0">
                <a:solidFill>
                  <a:srgbClr val="000000"/>
                </a:solidFill>
              </a:rPr>
              <a:t>I chose the observation… </a:t>
            </a:r>
          </a:p>
          <a:p>
            <a:pPr lvl="1">
              <a:lnSpc>
                <a:spcPct val="100000"/>
              </a:lnSpc>
              <a:spcBef>
                <a:spcPts val="0"/>
              </a:spcBef>
              <a:spcAft>
                <a:spcPts val="0"/>
              </a:spcAft>
              <a:buClr>
                <a:srgbClr val="0D467A"/>
              </a:buClr>
              <a:buFont typeface="Arial" charset="0"/>
              <a:buChar char="•"/>
            </a:pPr>
            <a:r>
              <a:rPr lang="en-US" sz="2600" dirty="0">
                <a:solidFill>
                  <a:srgbClr val="000000"/>
                </a:solidFill>
              </a:rPr>
              <a:t>I think this happened because… </a:t>
            </a:r>
          </a:p>
          <a:p>
            <a:pPr lvl="1">
              <a:lnSpc>
                <a:spcPct val="100000"/>
              </a:lnSpc>
              <a:spcBef>
                <a:spcPts val="0"/>
              </a:spcBef>
              <a:spcAft>
                <a:spcPts val="0"/>
              </a:spcAft>
              <a:buClr>
                <a:srgbClr val="0D467A"/>
              </a:buClr>
              <a:buFont typeface="Arial" charset="0"/>
              <a:buChar char="•"/>
            </a:pPr>
            <a:r>
              <a:rPr lang="en-US" sz="2600" dirty="0">
                <a:solidFill>
                  <a:srgbClr val="000000"/>
                </a:solidFill>
              </a:rPr>
              <a:t>I think the singer has to _______ because…</a:t>
            </a:r>
          </a:p>
          <a:p>
            <a:pPr marL="488435" indent="-514350">
              <a:lnSpc>
                <a:spcPct val="100000"/>
              </a:lnSpc>
              <a:spcBef>
                <a:spcPts val="525"/>
              </a:spcBef>
              <a:spcAft>
                <a:spcPts val="0"/>
              </a:spcAft>
              <a:buClr>
                <a:srgbClr val="0D467A"/>
              </a:buClr>
              <a:buSzPct val="70000"/>
              <a:buFont typeface="+mj-lt"/>
              <a:buAutoNum type="arabicPeriod"/>
            </a:pPr>
            <a:endParaRPr lang="en-US" sz="2800" dirty="0">
              <a:solidFill>
                <a:srgbClr val="000000"/>
              </a:solidFill>
            </a:endParaRPr>
          </a:p>
        </p:txBody>
      </p:sp>
      <p:pic>
        <p:nvPicPr>
          <p:cNvPr id="5" name="Graphic 4" descr="Chat">
            <a:extLst>
              <a:ext uri="{FF2B5EF4-FFF2-40B4-BE49-F238E27FC236}">
                <a16:creationId xmlns:a16="http://schemas.microsoft.com/office/drawing/2014/main" id="{E57A582E-66CF-47A8-A4FB-D01FDA916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86" y="3063686"/>
            <a:ext cx="914400" cy="914400"/>
          </a:xfrm>
          <a:prstGeom prst="rect">
            <a:avLst/>
          </a:prstGeom>
        </p:spPr>
      </p:pic>
      <p:pic>
        <p:nvPicPr>
          <p:cNvPr id="6" name="Graphic 6" descr="Thought bubble">
            <a:extLst>
              <a:ext uri="{FF2B5EF4-FFF2-40B4-BE49-F238E27FC236}">
                <a16:creationId xmlns:a16="http://schemas.microsoft.com/office/drawing/2014/main" id="{E7E2A63F-FD97-422B-9F12-857FFD84AA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1486" y="1602447"/>
            <a:ext cx="914400" cy="914400"/>
          </a:xfrm>
          <a:prstGeom prst="rect">
            <a:avLst/>
          </a:prstGeom>
        </p:spPr>
      </p:pic>
      <p:sp>
        <p:nvSpPr>
          <p:cNvPr id="7" name="TextBox 6"/>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1</a:t>
            </a:r>
          </a:p>
        </p:txBody>
      </p:sp>
    </p:spTree>
    <p:extLst>
      <p:ext uri="{BB962C8B-B14F-4D97-AF65-F5344CB8AC3E}">
        <p14:creationId xmlns:p14="http://schemas.microsoft.com/office/powerpoint/2010/main" val="4868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70746B-5222-45D7-9582-9F053F88385F}"/>
              </a:ext>
            </a:extLst>
          </p:cNvPr>
          <p:cNvSpPr>
            <a:spLocks noGrp="1"/>
          </p:cNvSpPr>
          <p:nvPr>
            <p:ph idx="1"/>
          </p:nvPr>
        </p:nvSpPr>
        <p:spPr>
          <a:xfrm>
            <a:off x="3298992" y="2287808"/>
            <a:ext cx="4857750" cy="510540"/>
          </a:xfrm>
        </p:spPr>
        <p:txBody>
          <a:bodyPr>
            <a:noAutofit/>
          </a:bodyPr>
          <a:lstStyle/>
          <a:p>
            <a:r>
              <a:rPr lang="en-US" sz="4000" dirty="0">
                <a:solidFill>
                  <a:schemeClr val="tx1"/>
                </a:solidFill>
              </a:rPr>
              <a:t>Session One</a:t>
            </a:r>
          </a:p>
          <a:p>
            <a:r>
              <a:rPr lang="en-US" sz="3200" dirty="0">
                <a:solidFill>
                  <a:schemeClr val="tx1">
                    <a:lumMod val="65000"/>
                    <a:lumOff val="35000"/>
                  </a:schemeClr>
                </a:solidFill>
              </a:rPr>
              <a:t>Day 1</a:t>
            </a:r>
          </a:p>
          <a:p>
            <a:r>
              <a:rPr lang="en-US" sz="3200" dirty="0">
                <a:solidFill>
                  <a:schemeClr val="tx1">
                    <a:lumMod val="65000"/>
                    <a:lumOff val="35000"/>
                  </a:schemeClr>
                </a:solidFill>
              </a:rPr>
              <a:t>Immersion</a:t>
            </a:r>
          </a:p>
        </p:txBody>
      </p:sp>
    </p:spTree>
    <p:extLst>
      <p:ext uri="{BB962C8B-B14F-4D97-AF65-F5344CB8AC3E}">
        <p14:creationId xmlns:p14="http://schemas.microsoft.com/office/powerpoint/2010/main" val="1446943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spcBef>
                <a:spcPts val="0"/>
              </a:spcBef>
              <a:buClr>
                <a:srgbClr val="444D26"/>
              </a:buClr>
              <a:buSzPct val="25000"/>
            </a:pPr>
            <a:r>
              <a:rPr lang="en-US" dirty="0">
                <a:solidFill>
                  <a:schemeClr val="accent2">
                    <a:lumMod val="75000"/>
                  </a:schemeClr>
                </a:solidFill>
              </a:rPr>
              <a:t>Initial Ideas</a:t>
            </a:r>
          </a:p>
        </p:txBody>
      </p:sp>
      <p:sp>
        <p:nvSpPr>
          <p:cNvPr id="389" name="Shape 389"/>
          <p:cNvSpPr txBox="1">
            <a:spLocks noGrp="1"/>
          </p:cNvSpPr>
          <p:nvPr>
            <p:ph idx="1"/>
          </p:nvPr>
        </p:nvSpPr>
        <p:spPr>
          <a:xfrm>
            <a:off x="1047549" y="1577991"/>
            <a:ext cx="7543801" cy="4023360"/>
          </a:xfrm>
          <a:prstGeom prst="rect">
            <a:avLst/>
          </a:prstGeom>
          <a:noFill/>
          <a:ln>
            <a:noFill/>
          </a:ln>
        </p:spPr>
        <p:txBody>
          <a:bodyPr vert="horz" lIns="34275" tIns="34275" rIns="34275" bIns="34275" rtlCol="0" anchor="t" anchorCtr="0">
            <a:noAutofit/>
          </a:bodyPr>
          <a:lstStyle/>
          <a:p>
            <a:pPr marL="514350" indent="-514350">
              <a:lnSpc>
                <a:spcPct val="100000"/>
              </a:lnSpc>
              <a:spcBef>
                <a:spcPts val="0"/>
              </a:spcBef>
              <a:spcAft>
                <a:spcPts val="0"/>
              </a:spcAft>
              <a:buClr>
                <a:srgbClr val="0D467A"/>
              </a:buClr>
              <a:buFont typeface="+mj-lt"/>
              <a:buAutoNum type="arabicPeriod"/>
            </a:pPr>
            <a:r>
              <a:rPr lang="en-US" sz="2800" dirty="0">
                <a:solidFill>
                  <a:srgbClr val="000000"/>
                </a:solidFill>
              </a:rPr>
              <a:t>Choose another observation and think about what caused this to happen.</a:t>
            </a:r>
          </a:p>
          <a:p>
            <a:pPr marL="818388" lvl="2" indent="-342900">
              <a:lnSpc>
                <a:spcPct val="100000"/>
              </a:lnSpc>
              <a:spcBef>
                <a:spcPts val="0"/>
              </a:spcBef>
              <a:spcAft>
                <a:spcPts val="0"/>
              </a:spcAft>
              <a:buClr>
                <a:srgbClr val="0D467A"/>
              </a:buClr>
              <a:buFont typeface="Wingdings" charset="2"/>
              <a:buChar char="§"/>
            </a:pPr>
            <a:r>
              <a:rPr lang="en-US" sz="2400" dirty="0">
                <a:solidFill>
                  <a:srgbClr val="000000"/>
                </a:solidFill>
              </a:rPr>
              <a:t>What do you predict if the singer is farther away? Or didn’t sing as loud?</a:t>
            </a:r>
          </a:p>
          <a:p>
            <a:pPr marL="818388" lvl="2" indent="-342900">
              <a:lnSpc>
                <a:spcPct val="100000"/>
              </a:lnSpc>
              <a:spcBef>
                <a:spcPts val="0"/>
              </a:spcBef>
              <a:spcAft>
                <a:spcPts val="0"/>
              </a:spcAft>
              <a:buClr>
                <a:srgbClr val="0D467A"/>
              </a:buClr>
              <a:buFont typeface="Wingdings" charset="2"/>
              <a:buChar char="§"/>
            </a:pPr>
            <a:r>
              <a:rPr lang="en-US" sz="2400" dirty="0">
                <a:solidFill>
                  <a:srgbClr val="000000"/>
                </a:solidFill>
              </a:rPr>
              <a:t>What happened here?</a:t>
            </a:r>
          </a:p>
          <a:p>
            <a:pPr marL="781043" lvl="1" indent="-514350">
              <a:lnSpc>
                <a:spcPct val="100000"/>
              </a:lnSpc>
              <a:spcBef>
                <a:spcPts val="525"/>
              </a:spcBef>
              <a:spcAft>
                <a:spcPts val="0"/>
              </a:spcAft>
              <a:buClr>
                <a:srgbClr val="0D467A"/>
              </a:buClr>
              <a:buSzPct val="70000"/>
              <a:buFont typeface="+mj-lt"/>
              <a:buAutoNum type="arabicPeriod"/>
            </a:pPr>
            <a:endParaRPr lang="en-US" sz="2800" dirty="0">
              <a:solidFill>
                <a:srgbClr val="000000"/>
              </a:solidFill>
            </a:endParaRPr>
          </a:p>
          <a:p>
            <a:pPr marL="514350" indent="-514350">
              <a:lnSpc>
                <a:spcPct val="100000"/>
              </a:lnSpc>
              <a:spcBef>
                <a:spcPts val="525"/>
              </a:spcBef>
              <a:spcAft>
                <a:spcPts val="0"/>
              </a:spcAft>
              <a:buClr>
                <a:srgbClr val="0D467A"/>
              </a:buClr>
              <a:buFont typeface="+mj-lt"/>
              <a:buAutoNum type="arabicPeriod"/>
            </a:pPr>
            <a:r>
              <a:rPr lang="en-US" sz="2800" dirty="0">
                <a:solidFill>
                  <a:srgbClr val="000000"/>
                </a:solidFill>
              </a:rPr>
              <a:t>Turn to a partner and share your observations and ideas.</a:t>
            </a:r>
          </a:p>
          <a:p>
            <a:pPr>
              <a:lnSpc>
                <a:spcPct val="100000"/>
              </a:lnSpc>
              <a:spcBef>
                <a:spcPts val="525"/>
              </a:spcBef>
              <a:spcAft>
                <a:spcPts val="0"/>
              </a:spcAft>
              <a:buClr>
                <a:srgbClr val="0D467A"/>
              </a:buClr>
              <a:buFont typeface="Wingdings" charset="2"/>
              <a:buChar char="§"/>
            </a:pPr>
            <a:endParaRPr sz="2175" dirty="0">
              <a:solidFill>
                <a:srgbClr val="000000"/>
              </a:solidFill>
            </a:endParaRPr>
          </a:p>
          <a:p>
            <a:pPr marL="0" indent="0">
              <a:lnSpc>
                <a:spcPct val="100000"/>
              </a:lnSpc>
              <a:spcBef>
                <a:spcPts val="525"/>
              </a:spcBef>
              <a:spcAft>
                <a:spcPts val="0"/>
              </a:spcAft>
              <a:buClr>
                <a:srgbClr val="0D467A"/>
              </a:buClr>
              <a:buSzPct val="25000"/>
              <a:buNone/>
            </a:pPr>
            <a:endParaRPr sz="2175" dirty="0">
              <a:solidFill>
                <a:srgbClr val="000000"/>
              </a:solidFill>
            </a:endParaRPr>
          </a:p>
        </p:txBody>
      </p:sp>
      <p:pic>
        <p:nvPicPr>
          <p:cNvPr id="4" name="Graphic 3" descr="Chat">
            <a:extLst>
              <a:ext uri="{FF2B5EF4-FFF2-40B4-BE49-F238E27FC236}">
                <a16:creationId xmlns:a16="http://schemas.microsoft.com/office/drawing/2014/main" id="{B7530460-42D2-4801-8192-CBD0730A76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149" y="4247792"/>
            <a:ext cx="914400" cy="914400"/>
          </a:xfrm>
          <a:prstGeom prst="rect">
            <a:avLst/>
          </a:prstGeom>
        </p:spPr>
      </p:pic>
      <p:pic>
        <p:nvPicPr>
          <p:cNvPr id="5" name="Graphic 6" descr="Thought bubble">
            <a:extLst>
              <a:ext uri="{FF2B5EF4-FFF2-40B4-BE49-F238E27FC236}">
                <a16:creationId xmlns:a16="http://schemas.microsoft.com/office/drawing/2014/main" id="{E7E2A63F-FD97-422B-9F12-857FFD84AA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149" y="1998492"/>
            <a:ext cx="914400" cy="914400"/>
          </a:xfrm>
          <a:prstGeom prst="rect">
            <a:avLst/>
          </a:prstGeom>
        </p:spPr>
      </p:pic>
      <p:sp>
        <p:nvSpPr>
          <p:cNvPr id="6" name="TextBox 5"/>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1</a:t>
            </a:r>
          </a:p>
        </p:txBody>
      </p:sp>
    </p:spTree>
    <p:extLst>
      <p:ext uri="{BB962C8B-B14F-4D97-AF65-F5344CB8AC3E}">
        <p14:creationId xmlns:p14="http://schemas.microsoft.com/office/powerpoint/2010/main" val="157176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a:solidFill>
                  <a:srgbClr val="0B5394"/>
                </a:solidFill>
              </a:rPr>
              <a:t>Model Sheet</a:t>
            </a:r>
          </a:p>
        </p:txBody>
      </p:sp>
      <p:sp>
        <p:nvSpPr>
          <p:cNvPr id="402" name="Shape 402"/>
          <p:cNvSpPr txBox="1">
            <a:spLocks noGrp="1"/>
          </p:cNvSpPr>
          <p:nvPr>
            <p:ph idx="1"/>
          </p:nvPr>
        </p:nvSpPr>
        <p:spPr>
          <a:xfrm>
            <a:off x="822961" y="1172126"/>
            <a:ext cx="7543801" cy="4023360"/>
          </a:xfrm>
          <a:prstGeom prst="rect">
            <a:avLst/>
          </a:prstGeom>
          <a:noFill/>
          <a:ln>
            <a:noFill/>
          </a:ln>
        </p:spPr>
        <p:txBody>
          <a:bodyPr vert="horz" lIns="34275" tIns="34275" rIns="34275" bIns="34275" rtlCol="0" anchor="t" anchorCtr="0">
            <a:noAutofit/>
          </a:bodyPr>
          <a:lstStyle/>
          <a:p>
            <a:pPr>
              <a:lnSpc>
                <a:spcPct val="100000"/>
              </a:lnSpc>
              <a:spcBef>
                <a:spcPts val="0"/>
              </a:spcBef>
              <a:spcAft>
                <a:spcPts val="0"/>
              </a:spcAft>
              <a:buClr>
                <a:srgbClr val="0D467A"/>
              </a:buClr>
              <a:buFont typeface="Wingdings" charset="2"/>
              <a:buChar char="§"/>
            </a:pPr>
            <a:r>
              <a:rPr lang="en-US" sz="2500" dirty="0">
                <a:solidFill>
                  <a:srgbClr val="000000"/>
                </a:solidFill>
              </a:rPr>
              <a:t>Complete the model handout</a:t>
            </a:r>
          </a:p>
          <a:p>
            <a:pPr marL="609593" lvl="1" indent="-342900">
              <a:lnSpc>
                <a:spcPct val="100000"/>
              </a:lnSpc>
              <a:spcBef>
                <a:spcPts val="525"/>
              </a:spcBef>
              <a:spcAft>
                <a:spcPts val="0"/>
              </a:spcAft>
              <a:buClr>
                <a:srgbClr val="0D467A"/>
              </a:buClr>
              <a:buSzPct val="70000"/>
              <a:buFont typeface="Wingdings" charset="2"/>
              <a:buChar char="§"/>
            </a:pPr>
            <a:r>
              <a:rPr lang="en-US" sz="2500" dirty="0">
                <a:solidFill>
                  <a:srgbClr val="000000"/>
                </a:solidFill>
              </a:rPr>
              <a:t>Record your thinking for before, during, and after the glass shattered</a:t>
            </a:r>
          </a:p>
          <a:p>
            <a:pPr marL="609593" lvl="1" indent="-342900">
              <a:lnSpc>
                <a:spcPct val="100000"/>
              </a:lnSpc>
              <a:spcBef>
                <a:spcPts val="525"/>
              </a:spcBef>
              <a:spcAft>
                <a:spcPts val="0"/>
              </a:spcAft>
              <a:buClr>
                <a:srgbClr val="0D467A"/>
              </a:buClr>
              <a:buSzPct val="70000"/>
              <a:buFont typeface="Wingdings" charset="2"/>
              <a:buChar char="§"/>
            </a:pPr>
            <a:endParaRPr sz="2500" dirty="0">
              <a:solidFill>
                <a:srgbClr val="000000"/>
              </a:solidFill>
            </a:endParaRPr>
          </a:p>
          <a:p>
            <a:pPr>
              <a:lnSpc>
                <a:spcPct val="100000"/>
              </a:lnSpc>
              <a:spcBef>
                <a:spcPts val="525"/>
              </a:spcBef>
              <a:spcAft>
                <a:spcPts val="0"/>
              </a:spcAft>
              <a:buClr>
                <a:srgbClr val="0D467A"/>
              </a:buClr>
              <a:buFont typeface="Wingdings" charset="2"/>
              <a:buChar char="§"/>
            </a:pPr>
            <a:r>
              <a:rPr lang="en-US" sz="2500" dirty="0">
                <a:solidFill>
                  <a:srgbClr val="000000"/>
                </a:solidFill>
              </a:rPr>
              <a:t>Record your questions and wonderings on the back of your model</a:t>
            </a:r>
          </a:p>
        </p:txBody>
      </p:sp>
      <p:pic>
        <p:nvPicPr>
          <p:cNvPr id="403" name="Shape 403"/>
          <p:cNvPicPr preferRelativeResize="0"/>
          <p:nvPr/>
        </p:nvPicPr>
        <p:blipFill rotWithShape="1">
          <a:blip r:embed="rId3">
            <a:alphaModFix/>
          </a:blip>
          <a:srcRect/>
          <a:stretch/>
        </p:blipFill>
        <p:spPr>
          <a:xfrm>
            <a:off x="3180671" y="3986304"/>
            <a:ext cx="2828379" cy="2046901"/>
          </a:xfrm>
          <a:prstGeom prst="rect">
            <a:avLst/>
          </a:prstGeom>
          <a:solidFill>
            <a:srgbClr val="ECECEC"/>
          </a:solidFill>
          <a:ln w="190500" cap="sq" cmpd="sng">
            <a:solidFill>
              <a:srgbClr val="FFFFFF"/>
            </a:solidFill>
            <a:prstDash val="solid"/>
            <a:miter lim="800000"/>
            <a:headEnd type="none" w="med" len="med"/>
            <a:tailEnd type="none" w="med" len="med"/>
          </a:ln>
          <a:effectLst>
            <a:outerShdw blurRad="65000" dist="50800" dir="12900000" kx="195000" ky="195000" algn="tl" rotWithShape="0">
              <a:srgbClr val="000000">
                <a:alpha val="29803"/>
              </a:srgbClr>
            </a:outerShdw>
          </a:effectLst>
        </p:spPr>
      </p:pic>
      <p:pic>
        <p:nvPicPr>
          <p:cNvPr id="7" name="Picture 6">
            <a:extLst>
              <a:ext uri="{FF2B5EF4-FFF2-40B4-BE49-F238E27FC236}">
                <a16:creationId xmlns:a16="http://schemas.microsoft.com/office/drawing/2014/main" id="{6693239C-8253-4419-AFD5-DDD349F22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308" y="4508725"/>
            <a:ext cx="732534" cy="713305"/>
          </a:xfrm>
          <a:prstGeom prst="rect">
            <a:avLst/>
          </a:prstGeom>
        </p:spPr>
      </p:pic>
      <p:sp>
        <p:nvSpPr>
          <p:cNvPr id="6" name="TextBox 5"/>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1</a:t>
            </a:r>
          </a:p>
        </p:txBody>
      </p:sp>
      <p:pic>
        <p:nvPicPr>
          <p:cNvPr id="8"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9292" y="4473869"/>
            <a:ext cx="783016" cy="783016"/>
          </a:xfrm>
          <a:prstGeom prst="rect">
            <a:avLst/>
          </a:prstGeom>
        </p:spPr>
      </p:pic>
    </p:spTree>
    <p:extLst>
      <p:ext uri="{BB962C8B-B14F-4D97-AF65-F5344CB8AC3E}">
        <p14:creationId xmlns:p14="http://schemas.microsoft.com/office/powerpoint/2010/main" val="191248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a:solidFill>
                  <a:srgbClr val="0B5394"/>
                </a:solidFill>
              </a:rPr>
              <a:t>Sharing</a:t>
            </a:r>
          </a:p>
        </p:txBody>
      </p:sp>
      <p:sp>
        <p:nvSpPr>
          <p:cNvPr id="409" name="Shape 409"/>
          <p:cNvSpPr txBox="1">
            <a:spLocks noGrp="1"/>
          </p:cNvSpPr>
          <p:nvPr>
            <p:ph idx="1"/>
          </p:nvPr>
        </p:nvSpPr>
        <p:spPr>
          <a:xfrm>
            <a:off x="1235242" y="2056046"/>
            <a:ext cx="7131519" cy="4023360"/>
          </a:xfrm>
          <a:prstGeom prst="rect">
            <a:avLst/>
          </a:prstGeom>
          <a:noFill/>
          <a:ln>
            <a:noFill/>
          </a:ln>
        </p:spPr>
        <p:txBody>
          <a:bodyPr vert="horz" lIns="34275" tIns="34275" rIns="34275" bIns="34275" rtlCol="0" anchor="t" anchorCtr="0">
            <a:noAutofit/>
          </a:bodyPr>
          <a:lstStyle/>
          <a:p>
            <a:pPr>
              <a:lnSpc>
                <a:spcPct val="100000"/>
              </a:lnSpc>
              <a:spcBef>
                <a:spcPts val="0"/>
              </a:spcBef>
              <a:spcAft>
                <a:spcPts val="600"/>
              </a:spcAft>
              <a:buClr>
                <a:srgbClr val="0D467A"/>
              </a:buClr>
              <a:buFont typeface="Wingdings" charset="2"/>
              <a:buChar char="§"/>
            </a:pPr>
            <a:r>
              <a:rPr lang="en-US" sz="2800" dirty="0">
                <a:solidFill>
                  <a:srgbClr val="000000"/>
                </a:solidFill>
              </a:rPr>
              <a:t>What questions do you have about the singer breaking the glass?</a:t>
            </a:r>
          </a:p>
          <a:p>
            <a:pPr>
              <a:lnSpc>
                <a:spcPct val="100000"/>
              </a:lnSpc>
              <a:spcBef>
                <a:spcPts val="0"/>
              </a:spcBef>
              <a:spcAft>
                <a:spcPts val="600"/>
              </a:spcAft>
              <a:buClr>
                <a:srgbClr val="0D467A"/>
              </a:buClr>
              <a:buFont typeface="Wingdings" charset="2"/>
              <a:buChar char="§"/>
            </a:pPr>
            <a:r>
              <a:rPr lang="en-US" sz="2800" dirty="0">
                <a:solidFill>
                  <a:srgbClr val="000000"/>
                </a:solidFill>
              </a:rPr>
              <a:t>What are some of the things you are not sure about?</a:t>
            </a:r>
          </a:p>
          <a:p>
            <a:pPr>
              <a:lnSpc>
                <a:spcPct val="100000"/>
              </a:lnSpc>
              <a:spcBef>
                <a:spcPts val="525"/>
              </a:spcBef>
              <a:spcAft>
                <a:spcPts val="600"/>
              </a:spcAft>
              <a:buClr>
                <a:srgbClr val="0D467A"/>
              </a:buClr>
              <a:buFont typeface="Wingdings" charset="2"/>
              <a:buChar char="§"/>
            </a:pPr>
            <a:r>
              <a:rPr lang="en-US" sz="2800" dirty="0">
                <a:solidFill>
                  <a:srgbClr val="000000"/>
                </a:solidFill>
              </a:rPr>
              <a:t>What kinds of experiences do we need to learn more about?</a:t>
            </a:r>
          </a:p>
          <a:p>
            <a:pPr>
              <a:lnSpc>
                <a:spcPct val="100000"/>
              </a:lnSpc>
              <a:spcBef>
                <a:spcPts val="525"/>
              </a:spcBef>
              <a:spcAft>
                <a:spcPts val="600"/>
              </a:spcAft>
              <a:buClr>
                <a:srgbClr val="0D467A"/>
              </a:buClr>
              <a:buFont typeface="Wingdings" charset="2"/>
              <a:buChar char="§"/>
            </a:pPr>
            <a:r>
              <a:rPr lang="en-US" sz="2800" dirty="0">
                <a:solidFill>
                  <a:srgbClr val="000000"/>
                </a:solidFill>
              </a:rPr>
              <a:t>What are some ways we could test our hypotheses?</a:t>
            </a:r>
          </a:p>
        </p:txBody>
      </p:sp>
      <p:pic>
        <p:nvPicPr>
          <p:cNvPr id="6" name="Graphic 5" descr="Chat">
            <a:extLst>
              <a:ext uri="{FF2B5EF4-FFF2-40B4-BE49-F238E27FC236}">
                <a16:creationId xmlns:a16="http://schemas.microsoft.com/office/drawing/2014/main" id="{264E5B2D-7006-42B9-BDA6-6067E85429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6823" y="1141646"/>
            <a:ext cx="914400" cy="914400"/>
          </a:xfrm>
          <a:prstGeom prst="rect">
            <a:avLst/>
          </a:prstGeom>
        </p:spPr>
      </p:pic>
      <p:pic>
        <p:nvPicPr>
          <p:cNvPr id="7" name="Graphic 6" descr="Thought bubble">
            <a:extLst>
              <a:ext uri="{FF2B5EF4-FFF2-40B4-BE49-F238E27FC236}">
                <a16:creationId xmlns:a16="http://schemas.microsoft.com/office/drawing/2014/main" id="{A0FE858B-6032-4B51-960B-A1BBCC8768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46243" y="1141646"/>
            <a:ext cx="914400" cy="914400"/>
          </a:xfrm>
          <a:prstGeom prst="rect">
            <a:avLst/>
          </a:prstGeom>
        </p:spPr>
      </p:pic>
      <p:cxnSp>
        <p:nvCxnSpPr>
          <p:cNvPr id="3" name="Straight Arrow Connector 2"/>
          <p:cNvCxnSpPr/>
          <p:nvPr/>
        </p:nvCxnSpPr>
        <p:spPr>
          <a:xfrm>
            <a:off x="401053" y="2294021"/>
            <a:ext cx="640080" cy="0"/>
          </a:xfrm>
          <a:prstGeom prst="straightConnector1">
            <a:avLst/>
          </a:prstGeom>
          <a:ln w="762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01053" y="3216442"/>
            <a:ext cx="640080" cy="0"/>
          </a:xfrm>
          <a:prstGeom prst="straightConnector1">
            <a:avLst/>
          </a:prstGeom>
          <a:ln w="762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01053" y="4219074"/>
            <a:ext cx="640080" cy="0"/>
          </a:xfrm>
          <a:prstGeom prst="straightConnector1">
            <a:avLst/>
          </a:prstGeom>
          <a:ln w="762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9930" y="5229726"/>
            <a:ext cx="640080" cy="0"/>
          </a:xfrm>
          <a:prstGeom prst="straightConnector1">
            <a:avLst/>
          </a:prstGeom>
          <a:ln w="7620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1</a:t>
            </a:r>
          </a:p>
        </p:txBody>
      </p:sp>
    </p:spTree>
    <p:extLst>
      <p:ext uri="{BB962C8B-B14F-4D97-AF65-F5344CB8AC3E}">
        <p14:creationId xmlns:p14="http://schemas.microsoft.com/office/powerpoint/2010/main" val="26390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822961" y="653264"/>
            <a:ext cx="7543800" cy="737524"/>
          </a:xfrm>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dirty="0">
                <a:solidFill>
                  <a:schemeClr val="accent2">
                    <a:lumMod val="75000"/>
                  </a:schemeClr>
                </a:solidFill>
              </a:rPr>
              <a:t>Immersion Part 2:</a:t>
            </a:r>
            <a:br>
              <a:rPr lang="en-US" i="0" u="none" strike="noStrike" cap="none" dirty="0">
                <a:solidFill>
                  <a:schemeClr val="accent2">
                    <a:lumMod val="75000"/>
                  </a:schemeClr>
                </a:solidFill>
              </a:rPr>
            </a:br>
            <a:r>
              <a:rPr lang="en-US" i="0" u="none" strike="noStrike" cap="none" dirty="0">
                <a:solidFill>
                  <a:schemeClr val="accent2">
                    <a:lumMod val="75000"/>
                  </a:schemeClr>
                </a:solidFill>
              </a:rPr>
              <a:t>Vibrations</a:t>
            </a:r>
          </a:p>
        </p:txBody>
      </p:sp>
      <p:sp>
        <p:nvSpPr>
          <p:cNvPr id="415" name="Shape 415"/>
          <p:cNvSpPr txBox="1">
            <a:spLocks noGrp="1"/>
          </p:cNvSpPr>
          <p:nvPr>
            <p:ph idx="1"/>
          </p:nvPr>
        </p:nvSpPr>
        <p:spPr>
          <a:xfrm>
            <a:off x="596240" y="1949184"/>
            <a:ext cx="5322480" cy="3017520"/>
          </a:xfrm>
          <a:prstGeom prst="rect">
            <a:avLst/>
          </a:prstGeom>
          <a:noFill/>
          <a:ln>
            <a:noFill/>
          </a:ln>
        </p:spPr>
        <p:txBody>
          <a:bodyPr vert="horz" lIns="34275" tIns="34275" rIns="34275" bIns="34275" rtlCol="0" anchor="t" anchorCtr="0">
            <a:noAutofit/>
          </a:bodyPr>
          <a:lstStyle/>
          <a:p>
            <a:pPr>
              <a:lnSpc>
                <a:spcPct val="100000"/>
              </a:lnSpc>
              <a:spcBef>
                <a:spcPts val="0"/>
              </a:spcBef>
              <a:spcAft>
                <a:spcPts val="0"/>
              </a:spcAft>
              <a:buClr>
                <a:srgbClr val="0D467A"/>
              </a:buClr>
              <a:buFont typeface="Wingdings" charset="2"/>
              <a:buChar char="§"/>
            </a:pPr>
            <a:r>
              <a:rPr lang="en-US" sz="2800" dirty="0">
                <a:solidFill>
                  <a:srgbClr val="000000"/>
                </a:solidFill>
              </a:rPr>
              <a:t>Our focus question:</a:t>
            </a:r>
          </a:p>
          <a:p>
            <a:pPr marL="723893" lvl="1" indent="-457200">
              <a:lnSpc>
                <a:spcPct val="100000"/>
              </a:lnSpc>
              <a:spcBef>
                <a:spcPts val="525"/>
              </a:spcBef>
              <a:spcAft>
                <a:spcPts val="0"/>
              </a:spcAft>
              <a:buClr>
                <a:srgbClr val="0D467A"/>
              </a:buClr>
              <a:buSzPct val="70000"/>
              <a:buFont typeface="Wingdings" charset="2"/>
              <a:buChar char="§"/>
            </a:pPr>
            <a:r>
              <a:rPr lang="en-US" sz="2800" dirty="0">
                <a:solidFill>
                  <a:srgbClr val="000000"/>
                </a:solidFill>
              </a:rPr>
              <a:t>How do we make different sounds with our voices?</a:t>
            </a:r>
          </a:p>
          <a:p>
            <a:pPr marL="342892" lvl="1" indent="0">
              <a:lnSpc>
                <a:spcPct val="100000"/>
              </a:lnSpc>
              <a:spcBef>
                <a:spcPts val="525"/>
              </a:spcBef>
              <a:spcAft>
                <a:spcPts val="0"/>
              </a:spcAft>
              <a:buClr>
                <a:srgbClr val="0D467A"/>
              </a:buClr>
              <a:buSzPct val="25000"/>
              <a:buNone/>
            </a:pPr>
            <a:endParaRPr sz="2800" dirty="0">
              <a:solidFill>
                <a:srgbClr val="000000"/>
              </a:solidFill>
            </a:endParaRPr>
          </a:p>
        </p:txBody>
      </p:sp>
      <p:pic>
        <p:nvPicPr>
          <p:cNvPr id="416" name="Shape 416"/>
          <p:cNvPicPr preferRelativeResize="0"/>
          <p:nvPr/>
        </p:nvPicPr>
        <p:blipFill rotWithShape="1">
          <a:blip r:embed="rId3">
            <a:alphaModFix/>
          </a:blip>
          <a:srcRect/>
          <a:stretch/>
        </p:blipFill>
        <p:spPr>
          <a:xfrm>
            <a:off x="6195376" y="1182242"/>
            <a:ext cx="2219511" cy="4919164"/>
          </a:xfrm>
          <a:prstGeom prst="rect">
            <a:avLst/>
          </a:prstGeom>
          <a:noFill/>
          <a:ln>
            <a:noFill/>
          </a:ln>
        </p:spPr>
      </p:pic>
      <p:sp>
        <p:nvSpPr>
          <p:cNvPr id="5" name="TextBox 4"/>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2</a:t>
            </a:r>
          </a:p>
        </p:txBody>
      </p:sp>
    </p:spTree>
    <p:extLst>
      <p:ext uri="{BB962C8B-B14F-4D97-AF65-F5344CB8AC3E}">
        <p14:creationId xmlns:p14="http://schemas.microsoft.com/office/powerpoint/2010/main" val="4138065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a:solidFill>
                  <a:srgbClr val="0B5394"/>
                </a:solidFill>
              </a:rPr>
              <a:t>Human Voice</a:t>
            </a:r>
          </a:p>
        </p:txBody>
      </p:sp>
      <p:sp>
        <p:nvSpPr>
          <p:cNvPr id="422" name="Shape 422"/>
          <p:cNvSpPr txBox="1">
            <a:spLocks noGrp="1"/>
          </p:cNvSpPr>
          <p:nvPr>
            <p:ph idx="1"/>
          </p:nvPr>
        </p:nvSpPr>
        <p:spPr>
          <a:xfrm>
            <a:off x="798922" y="1339766"/>
            <a:ext cx="7543801" cy="4023360"/>
          </a:xfrm>
          <a:prstGeom prst="rect">
            <a:avLst/>
          </a:prstGeom>
          <a:noFill/>
          <a:ln>
            <a:noFill/>
          </a:ln>
        </p:spPr>
        <p:txBody>
          <a:bodyPr vert="horz" lIns="34275" tIns="34275" rIns="34275" bIns="34275" rtlCol="0" anchor="t" anchorCtr="0">
            <a:noAutofit/>
          </a:bodyPr>
          <a:lstStyle/>
          <a:p>
            <a:pPr>
              <a:lnSpc>
                <a:spcPct val="100000"/>
              </a:lnSpc>
              <a:spcBef>
                <a:spcPts val="0"/>
              </a:spcBef>
              <a:spcAft>
                <a:spcPts val="0"/>
              </a:spcAft>
              <a:buClr>
                <a:srgbClr val="0D467A"/>
              </a:buClr>
              <a:buFont typeface="Wingdings" charset="2"/>
              <a:buChar char="§"/>
            </a:pPr>
            <a:r>
              <a:rPr lang="en-US" sz="2800" dirty="0">
                <a:solidFill>
                  <a:srgbClr val="000000"/>
                </a:solidFill>
              </a:rPr>
              <a:t>Complete the “Human Voices” activity</a:t>
            </a:r>
          </a:p>
          <a:p>
            <a:pPr marL="723893" lvl="1" indent="-457200">
              <a:lnSpc>
                <a:spcPct val="100000"/>
              </a:lnSpc>
              <a:spcBef>
                <a:spcPts val="525"/>
              </a:spcBef>
              <a:spcAft>
                <a:spcPts val="0"/>
              </a:spcAft>
              <a:buClr>
                <a:srgbClr val="0D467A"/>
              </a:buClr>
              <a:buSzPct val="70000"/>
              <a:buFont typeface="Wingdings" charset="2"/>
              <a:buChar char="§"/>
            </a:pPr>
            <a:r>
              <a:rPr lang="en-US" sz="2800" dirty="0">
                <a:solidFill>
                  <a:srgbClr val="000000"/>
                </a:solidFill>
              </a:rPr>
              <a:t>Record your observations and thinking</a:t>
            </a:r>
          </a:p>
          <a:p>
            <a:pPr marL="0" indent="0">
              <a:lnSpc>
                <a:spcPct val="100000"/>
              </a:lnSpc>
              <a:spcBef>
                <a:spcPts val="525"/>
              </a:spcBef>
              <a:spcAft>
                <a:spcPts val="0"/>
              </a:spcAft>
              <a:buNone/>
            </a:pPr>
            <a:endParaRPr sz="2800" dirty="0">
              <a:solidFill>
                <a:srgbClr val="000000"/>
              </a:solidFill>
            </a:endParaRPr>
          </a:p>
        </p:txBody>
      </p:sp>
      <p:pic>
        <p:nvPicPr>
          <p:cNvPr id="423" name="Shape 423"/>
          <p:cNvPicPr preferRelativeResize="0"/>
          <p:nvPr/>
        </p:nvPicPr>
        <p:blipFill rotWithShape="1">
          <a:blip r:embed="rId3">
            <a:alphaModFix/>
          </a:blip>
          <a:srcRect/>
          <a:stretch/>
        </p:blipFill>
        <p:spPr>
          <a:xfrm>
            <a:off x="2685099" y="2992775"/>
            <a:ext cx="3771449" cy="2740500"/>
          </a:xfrm>
          <a:prstGeom prst="rect">
            <a:avLst/>
          </a:prstGeom>
          <a:solidFill>
            <a:srgbClr val="ECECEC"/>
          </a:solidFill>
          <a:ln w="190500" cap="sq" cmpd="sng">
            <a:solidFill>
              <a:srgbClr val="FFFFFF"/>
            </a:solidFill>
            <a:prstDash val="solid"/>
            <a:miter lim="800000"/>
            <a:headEnd type="none" w="med" len="med"/>
            <a:tailEnd type="none" w="med" len="med"/>
          </a:ln>
          <a:effectLst>
            <a:outerShdw blurRad="65000" dist="50800" dir="12900000" kx="195000" ky="195000" algn="tl" rotWithShape="0">
              <a:srgbClr val="000000">
                <a:alpha val="29803"/>
              </a:srgbClr>
            </a:outerShdw>
          </a:effectLst>
        </p:spPr>
      </p:pic>
      <p:sp>
        <p:nvSpPr>
          <p:cNvPr id="7" name="TextBox 6"/>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2</a:t>
            </a:r>
          </a:p>
        </p:txBody>
      </p:sp>
      <p:pic>
        <p:nvPicPr>
          <p:cNvPr id="8" name="Picture 7">
            <a:extLst>
              <a:ext uri="{FF2B5EF4-FFF2-40B4-BE49-F238E27FC236}">
                <a16:creationId xmlns:a16="http://schemas.microsoft.com/office/drawing/2014/main" id="{6693239C-8253-4419-AFD5-DDD349F22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876" y="3834957"/>
            <a:ext cx="732534" cy="713305"/>
          </a:xfrm>
          <a:prstGeom prst="rect">
            <a:avLst/>
          </a:prstGeom>
        </p:spPr>
      </p:pic>
      <p:pic>
        <p:nvPicPr>
          <p:cNvPr id="9"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41860" y="3800101"/>
            <a:ext cx="783016" cy="783016"/>
          </a:xfrm>
          <a:prstGeom prst="rect">
            <a:avLst/>
          </a:prstGeom>
        </p:spPr>
      </p:pic>
    </p:spTree>
    <p:extLst>
      <p:ext uri="{BB962C8B-B14F-4D97-AF65-F5344CB8AC3E}">
        <p14:creationId xmlns:p14="http://schemas.microsoft.com/office/powerpoint/2010/main" val="28505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a:solidFill>
                  <a:srgbClr val="0B5394"/>
                </a:solidFill>
              </a:rPr>
              <a:t>Summary Table</a:t>
            </a:r>
          </a:p>
        </p:txBody>
      </p:sp>
      <p:graphicFrame>
        <p:nvGraphicFramePr>
          <p:cNvPr id="437" name="Shape 437"/>
          <p:cNvGraphicFramePr/>
          <p:nvPr>
            <p:extLst>
              <p:ext uri="{D42A27DB-BD31-4B8C-83A1-F6EECF244321}">
                <p14:modId xmlns:p14="http://schemas.microsoft.com/office/powerpoint/2010/main" val="998461799"/>
              </p:ext>
            </p:extLst>
          </p:nvPr>
        </p:nvGraphicFramePr>
        <p:xfrm>
          <a:off x="562804" y="1329287"/>
          <a:ext cx="7803956" cy="4446673"/>
        </p:xfrm>
        <a:graphic>
          <a:graphicData uri="http://schemas.openxmlformats.org/drawingml/2006/table">
            <a:tbl>
              <a:tblPr firstRow="1" bandRow="1">
                <a:noFill/>
              </a:tblPr>
              <a:tblGrid>
                <a:gridCol w="1950989">
                  <a:extLst>
                    <a:ext uri="{9D8B030D-6E8A-4147-A177-3AD203B41FA5}">
                      <a16:colId xmlns:a16="http://schemas.microsoft.com/office/drawing/2014/main" val="20000"/>
                    </a:ext>
                  </a:extLst>
                </a:gridCol>
                <a:gridCol w="1950989">
                  <a:extLst>
                    <a:ext uri="{9D8B030D-6E8A-4147-A177-3AD203B41FA5}">
                      <a16:colId xmlns:a16="http://schemas.microsoft.com/office/drawing/2014/main" val="20001"/>
                    </a:ext>
                  </a:extLst>
                </a:gridCol>
                <a:gridCol w="1950989">
                  <a:extLst>
                    <a:ext uri="{9D8B030D-6E8A-4147-A177-3AD203B41FA5}">
                      <a16:colId xmlns:a16="http://schemas.microsoft.com/office/drawing/2014/main" val="20002"/>
                    </a:ext>
                  </a:extLst>
                </a:gridCol>
                <a:gridCol w="1950989">
                  <a:extLst>
                    <a:ext uri="{9D8B030D-6E8A-4147-A177-3AD203B41FA5}">
                      <a16:colId xmlns:a16="http://schemas.microsoft.com/office/drawing/2014/main" val="20003"/>
                    </a:ext>
                  </a:extLst>
                </a:gridCol>
              </a:tblGrid>
              <a:tr h="1059725">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t>Activity</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t>Observations &amp; Patterns</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solidFill>
                            <a:schemeClr val="bg2">
                              <a:lumMod val="75000"/>
                            </a:schemeClr>
                          </a:solidFill>
                        </a:rPr>
                        <a:t>What did we learn?</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solidFill>
                            <a:schemeClr val="bg2">
                              <a:lumMod val="75000"/>
                            </a:schemeClr>
                          </a:solidFill>
                        </a:rPr>
                        <a:t>Connection to Singer?</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3386948">
                <a:tc>
                  <a:txBody>
                    <a:bodyPr/>
                    <a:lstStyle/>
                    <a:p>
                      <a:pPr marL="0" marR="0" lvl="0" indent="0" algn="r" rtl="0">
                        <a:lnSpc>
                          <a:spcPct val="100000"/>
                        </a:lnSpc>
                        <a:spcBef>
                          <a:spcPts val="0"/>
                        </a:spcBef>
                        <a:spcAft>
                          <a:spcPts val="0"/>
                        </a:spcAft>
                        <a:buClr>
                          <a:schemeClr val="dk1"/>
                        </a:buClr>
                        <a:buSzPct val="25000"/>
                        <a:buFont typeface="Calibri"/>
                        <a:buNone/>
                      </a:pPr>
                      <a:r>
                        <a:rPr lang="en-US" sz="2400" u="none" strike="noStrike" cap="none" dirty="0"/>
                        <a:t>Human Voices:</a:t>
                      </a:r>
                    </a:p>
                    <a:p>
                      <a:pPr marL="0" marR="0" lvl="0" indent="0" algn="r" rtl="0">
                        <a:lnSpc>
                          <a:spcPct val="100000"/>
                        </a:lnSpc>
                        <a:spcBef>
                          <a:spcPts val="0"/>
                        </a:spcBef>
                        <a:spcAft>
                          <a:spcPts val="0"/>
                        </a:spcAft>
                        <a:buClr>
                          <a:schemeClr val="dk1"/>
                        </a:buClr>
                        <a:buSzPct val="25000"/>
                        <a:buFont typeface="Calibri"/>
                        <a:buNone/>
                      </a:pPr>
                      <a:r>
                        <a:rPr lang="en-US" sz="2400" u="none" strike="noStrike" cap="none" dirty="0"/>
                        <a:t>Vibrations &amp; Sounds when whispering, humming, talking, yelling</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endParaRPr sz="2400" u="none" strike="noStrike" cap="none" dirty="0"/>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endParaRPr sz="2400" u="none" strike="noStrike" cap="none" dirty="0">
                        <a:solidFill>
                          <a:schemeClr val="bg2">
                            <a:lumMod val="75000"/>
                          </a:schemeClr>
                        </a:solidFill>
                      </a:endParaRP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endParaRPr sz="2400" u="none" strike="noStrike" cap="none" dirty="0">
                        <a:solidFill>
                          <a:schemeClr val="bg2">
                            <a:lumMod val="75000"/>
                          </a:schemeClr>
                        </a:solidFill>
                      </a:endParaRP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Graphic 2" descr="Chat">
            <a:extLst>
              <a:ext uri="{FF2B5EF4-FFF2-40B4-BE49-F238E27FC236}">
                <a16:creationId xmlns:a16="http://schemas.microsoft.com/office/drawing/2014/main" id="{87D0AE8E-1604-4387-9E3C-1795EA4A4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9931" y="3397251"/>
            <a:ext cx="914400" cy="914400"/>
          </a:xfrm>
          <a:prstGeom prst="rect">
            <a:avLst/>
          </a:prstGeom>
        </p:spPr>
      </p:pic>
      <p:sp>
        <p:nvSpPr>
          <p:cNvPr id="7" name="TextBox 6"/>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a:solidFill>
                  <a:schemeClr val="bg1"/>
                </a:solidFill>
              </a:rPr>
              <a:t>–</a:t>
            </a:r>
            <a:r>
              <a:rPr lang="en-US" sz="2000" b="1">
                <a:solidFill>
                  <a:schemeClr val="bg1"/>
                </a:solidFill>
              </a:rPr>
              <a:t> Part 2</a:t>
            </a:r>
            <a:endParaRPr lang="en-US" sz="2000" b="1" dirty="0">
              <a:solidFill>
                <a:schemeClr val="bg1"/>
              </a:solidFill>
            </a:endParaRPr>
          </a:p>
        </p:txBody>
      </p:sp>
    </p:spTree>
    <p:extLst>
      <p:ext uri="{BB962C8B-B14F-4D97-AF65-F5344CB8AC3E}">
        <p14:creationId xmlns:p14="http://schemas.microsoft.com/office/powerpoint/2010/main" val="415773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a:solidFill>
                  <a:srgbClr val="0B5394"/>
                </a:solidFill>
              </a:rPr>
              <a:t>Human Voices: A Reading</a:t>
            </a:r>
          </a:p>
        </p:txBody>
      </p:sp>
      <p:sp>
        <p:nvSpPr>
          <p:cNvPr id="429" name="Shape 429"/>
          <p:cNvSpPr txBox="1">
            <a:spLocks noGrp="1"/>
          </p:cNvSpPr>
          <p:nvPr>
            <p:ph idx="1"/>
          </p:nvPr>
        </p:nvSpPr>
        <p:spPr>
          <a:xfrm>
            <a:off x="1082040" y="1320769"/>
            <a:ext cx="7543801" cy="4023360"/>
          </a:xfrm>
          <a:prstGeom prst="rect">
            <a:avLst/>
          </a:prstGeom>
          <a:noFill/>
          <a:ln>
            <a:noFill/>
          </a:ln>
        </p:spPr>
        <p:txBody>
          <a:bodyPr vert="horz" lIns="34275" tIns="34275" rIns="34275" bIns="34275" rtlCol="0" anchor="t" anchorCtr="0">
            <a:noAutofit/>
          </a:bodyPr>
          <a:lstStyle/>
          <a:p>
            <a:pPr>
              <a:lnSpc>
                <a:spcPct val="100000"/>
              </a:lnSpc>
              <a:spcBef>
                <a:spcPts val="0"/>
              </a:spcBef>
              <a:spcAft>
                <a:spcPts val="0"/>
              </a:spcAft>
              <a:buClr>
                <a:srgbClr val="0D467A"/>
              </a:buClr>
              <a:buFont typeface="Wingdings" charset="2"/>
              <a:buChar char="§"/>
            </a:pPr>
            <a:r>
              <a:rPr lang="en-US" sz="2800" dirty="0">
                <a:solidFill>
                  <a:srgbClr val="000000"/>
                </a:solidFill>
              </a:rPr>
              <a:t>What’s happening inside our bodies that we can’t see (but can feel) that makes us able to talk?</a:t>
            </a:r>
          </a:p>
          <a:p>
            <a:pPr>
              <a:lnSpc>
                <a:spcPct val="100000"/>
              </a:lnSpc>
              <a:spcBef>
                <a:spcPts val="525"/>
              </a:spcBef>
              <a:spcAft>
                <a:spcPts val="0"/>
              </a:spcAft>
              <a:buClr>
                <a:srgbClr val="0D467A"/>
              </a:buClr>
              <a:buFont typeface="Wingdings" charset="2"/>
              <a:buChar char="§"/>
            </a:pPr>
            <a:r>
              <a:rPr lang="en-US" sz="2800" dirty="0">
                <a:solidFill>
                  <a:srgbClr val="000000"/>
                </a:solidFill>
              </a:rPr>
              <a:t>How does today’s lesson help us explain our big question: Why can the singer shatter a class with his voice?</a:t>
            </a:r>
          </a:p>
        </p:txBody>
      </p:sp>
      <p:pic>
        <p:nvPicPr>
          <p:cNvPr id="430" name="Shape 430"/>
          <p:cNvPicPr preferRelativeResize="0"/>
          <p:nvPr/>
        </p:nvPicPr>
        <p:blipFill rotWithShape="1">
          <a:blip r:embed="rId3">
            <a:alphaModFix/>
          </a:blip>
          <a:srcRect/>
          <a:stretch/>
        </p:blipFill>
        <p:spPr>
          <a:xfrm>
            <a:off x="4689860" y="4061371"/>
            <a:ext cx="2182923" cy="1655598"/>
          </a:xfrm>
          <a:prstGeom prst="rect">
            <a:avLst/>
          </a:prstGeom>
          <a:noFill/>
          <a:ln w="127000" cap="rnd" cmpd="sng">
            <a:solidFill>
              <a:srgbClr val="FFFFFF"/>
            </a:solidFill>
            <a:prstDash val="solid"/>
            <a:round/>
            <a:headEnd type="none" w="med" len="med"/>
            <a:tailEnd type="none" w="med" len="med"/>
          </a:ln>
          <a:effectLst>
            <a:outerShdw blurRad="76200" dist="95250" dir="10500000" sx="97000" sy="23000" kx="899842" ky="899842" algn="br" rotWithShape="0">
              <a:srgbClr val="000000">
                <a:alpha val="20000"/>
              </a:srgbClr>
            </a:outerShdw>
          </a:effectLst>
        </p:spPr>
      </p:pic>
      <p:pic>
        <p:nvPicPr>
          <p:cNvPr id="431" name="Shape 431"/>
          <p:cNvPicPr preferRelativeResize="0"/>
          <p:nvPr/>
        </p:nvPicPr>
        <p:blipFill rotWithShape="1">
          <a:blip r:embed="rId4">
            <a:alphaModFix/>
          </a:blip>
          <a:srcRect/>
          <a:stretch/>
        </p:blipFill>
        <p:spPr>
          <a:xfrm>
            <a:off x="1926339" y="4096157"/>
            <a:ext cx="2641601" cy="1620812"/>
          </a:xfrm>
          <a:prstGeom prst="rect">
            <a:avLst/>
          </a:prstGeom>
          <a:solidFill>
            <a:srgbClr val="ECECEC"/>
          </a:solidFill>
          <a:ln w="190500" cap="rnd" cmpd="sng">
            <a:solidFill>
              <a:srgbClr val="FFFFFF"/>
            </a:solidFill>
            <a:prstDash val="solid"/>
            <a:round/>
            <a:headEnd type="none" w="med" len="med"/>
            <a:tailEnd type="none" w="med" len="med"/>
          </a:ln>
          <a:effectLst>
            <a:outerShdw blurRad="36195" dist="12700" dir="11400000" algn="tl" rotWithShape="0">
              <a:srgbClr val="000000">
                <a:alpha val="32940"/>
              </a:srgbClr>
            </a:outerShdw>
          </a:effectLst>
        </p:spPr>
      </p:pic>
      <p:pic>
        <p:nvPicPr>
          <p:cNvPr id="6" name="Graphic 5" descr="Thought bubble">
            <a:extLst>
              <a:ext uri="{FF2B5EF4-FFF2-40B4-BE49-F238E27FC236}">
                <a16:creationId xmlns:a16="http://schemas.microsoft.com/office/drawing/2014/main" id="{363D4F72-19F8-4CD4-86CE-70D470D066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1" y="1747489"/>
            <a:ext cx="914400" cy="914400"/>
          </a:xfrm>
          <a:prstGeom prst="rect">
            <a:avLst/>
          </a:prstGeom>
        </p:spPr>
      </p:pic>
      <p:sp>
        <p:nvSpPr>
          <p:cNvPr id="7" name="TextBox 6"/>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2</a:t>
            </a:r>
          </a:p>
        </p:txBody>
      </p:sp>
      <p:pic>
        <p:nvPicPr>
          <p:cNvPr id="8"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1292" y="4448819"/>
            <a:ext cx="783016" cy="783016"/>
          </a:xfrm>
          <a:prstGeom prst="rect">
            <a:avLst/>
          </a:prstGeom>
        </p:spPr>
      </p:pic>
      <p:pic>
        <p:nvPicPr>
          <p:cNvPr id="9" name="Picture 8">
            <a:extLst>
              <a:ext uri="{FF2B5EF4-FFF2-40B4-BE49-F238E27FC236}">
                <a16:creationId xmlns:a16="http://schemas.microsoft.com/office/drawing/2014/main" id="{6693239C-8253-4419-AFD5-DDD349F22F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3744" y="4448819"/>
            <a:ext cx="732534" cy="713305"/>
          </a:xfrm>
          <a:prstGeom prst="rect">
            <a:avLst/>
          </a:prstGeom>
        </p:spPr>
      </p:pic>
    </p:spTree>
    <p:extLst>
      <p:ext uri="{BB962C8B-B14F-4D97-AF65-F5344CB8AC3E}">
        <p14:creationId xmlns:p14="http://schemas.microsoft.com/office/powerpoint/2010/main" val="223500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a:solidFill>
                  <a:srgbClr val="0B5394"/>
                </a:solidFill>
              </a:rPr>
              <a:t>Summary Table</a:t>
            </a:r>
          </a:p>
        </p:txBody>
      </p:sp>
      <p:graphicFrame>
        <p:nvGraphicFramePr>
          <p:cNvPr id="437" name="Shape 437"/>
          <p:cNvGraphicFramePr/>
          <p:nvPr>
            <p:extLst>
              <p:ext uri="{D42A27DB-BD31-4B8C-83A1-F6EECF244321}">
                <p14:modId xmlns:p14="http://schemas.microsoft.com/office/powerpoint/2010/main" val="314678607"/>
              </p:ext>
            </p:extLst>
          </p:nvPr>
        </p:nvGraphicFramePr>
        <p:xfrm>
          <a:off x="562804" y="1329287"/>
          <a:ext cx="7803956" cy="4446673"/>
        </p:xfrm>
        <a:graphic>
          <a:graphicData uri="http://schemas.openxmlformats.org/drawingml/2006/table">
            <a:tbl>
              <a:tblPr firstRow="1" bandRow="1">
                <a:noFill/>
              </a:tblPr>
              <a:tblGrid>
                <a:gridCol w="1950989">
                  <a:extLst>
                    <a:ext uri="{9D8B030D-6E8A-4147-A177-3AD203B41FA5}">
                      <a16:colId xmlns:a16="http://schemas.microsoft.com/office/drawing/2014/main" val="20000"/>
                    </a:ext>
                  </a:extLst>
                </a:gridCol>
                <a:gridCol w="1950989">
                  <a:extLst>
                    <a:ext uri="{9D8B030D-6E8A-4147-A177-3AD203B41FA5}">
                      <a16:colId xmlns:a16="http://schemas.microsoft.com/office/drawing/2014/main" val="20001"/>
                    </a:ext>
                  </a:extLst>
                </a:gridCol>
                <a:gridCol w="1950989">
                  <a:extLst>
                    <a:ext uri="{9D8B030D-6E8A-4147-A177-3AD203B41FA5}">
                      <a16:colId xmlns:a16="http://schemas.microsoft.com/office/drawing/2014/main" val="20002"/>
                    </a:ext>
                  </a:extLst>
                </a:gridCol>
                <a:gridCol w="1950989">
                  <a:extLst>
                    <a:ext uri="{9D8B030D-6E8A-4147-A177-3AD203B41FA5}">
                      <a16:colId xmlns:a16="http://schemas.microsoft.com/office/drawing/2014/main" val="20003"/>
                    </a:ext>
                  </a:extLst>
                </a:gridCol>
              </a:tblGrid>
              <a:tr h="1059725">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t>Activity</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t>Observations &amp; Patterns</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t>What did we learn?</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400" u="none" strike="noStrike" cap="none" dirty="0"/>
                        <a:t>Connection to Singer?</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3386948">
                <a:tc>
                  <a:txBody>
                    <a:bodyPr/>
                    <a:lstStyle/>
                    <a:p>
                      <a:pPr marL="0" marR="0" lvl="0" indent="0" algn="r" rtl="0">
                        <a:lnSpc>
                          <a:spcPct val="100000"/>
                        </a:lnSpc>
                        <a:spcBef>
                          <a:spcPts val="0"/>
                        </a:spcBef>
                        <a:spcAft>
                          <a:spcPts val="0"/>
                        </a:spcAft>
                        <a:buClr>
                          <a:schemeClr val="dk1"/>
                        </a:buClr>
                        <a:buSzPct val="25000"/>
                        <a:buFont typeface="Calibri"/>
                        <a:buNone/>
                      </a:pPr>
                      <a:r>
                        <a:rPr lang="en-US" sz="2400" u="none" strike="noStrike" cap="none" dirty="0"/>
                        <a:t>Human Voices:</a:t>
                      </a:r>
                    </a:p>
                    <a:p>
                      <a:pPr marL="0" marR="0" lvl="0" indent="0" algn="r" rtl="0">
                        <a:lnSpc>
                          <a:spcPct val="100000"/>
                        </a:lnSpc>
                        <a:spcBef>
                          <a:spcPts val="0"/>
                        </a:spcBef>
                        <a:spcAft>
                          <a:spcPts val="0"/>
                        </a:spcAft>
                        <a:buClr>
                          <a:schemeClr val="dk1"/>
                        </a:buClr>
                        <a:buSzPct val="25000"/>
                        <a:buFont typeface="Calibri"/>
                        <a:buNone/>
                      </a:pPr>
                      <a:r>
                        <a:rPr lang="en-US" sz="2400" u="none" strike="noStrike" cap="none" dirty="0"/>
                        <a:t>Vibrations &amp; Sounds when whispering, humming, talking, yelling</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endParaRPr sz="2400" u="none" strike="noStrike" cap="none" dirty="0"/>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endParaRPr sz="2400" u="none" strike="noStrike" cap="none" dirty="0"/>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endParaRPr sz="2400" u="none" strike="noStrike" cap="none" dirty="0"/>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2" name="Graphic 11" descr="Chat">
            <a:extLst>
              <a:ext uri="{FF2B5EF4-FFF2-40B4-BE49-F238E27FC236}">
                <a16:creationId xmlns:a16="http://schemas.microsoft.com/office/drawing/2014/main" id="{958D00F4-B33C-4C86-A165-CED5E0A081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0651" y="3397251"/>
            <a:ext cx="914400" cy="914400"/>
          </a:xfrm>
          <a:prstGeom prst="rect">
            <a:avLst/>
          </a:prstGeom>
        </p:spPr>
      </p:pic>
      <p:pic>
        <p:nvPicPr>
          <p:cNvPr id="13" name="Graphic 12" descr="Chat">
            <a:extLst>
              <a:ext uri="{FF2B5EF4-FFF2-40B4-BE49-F238E27FC236}">
                <a16:creationId xmlns:a16="http://schemas.microsoft.com/office/drawing/2014/main" id="{0BBBD600-4B56-4149-B699-3C23BC8592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08531" y="3397251"/>
            <a:ext cx="914400" cy="914400"/>
          </a:xfrm>
          <a:prstGeom prst="rect">
            <a:avLst/>
          </a:prstGeom>
        </p:spPr>
      </p:pic>
      <p:sp>
        <p:nvSpPr>
          <p:cNvPr id="7" name="TextBox 6"/>
          <p:cNvSpPr txBox="1"/>
          <p:nvPr/>
        </p:nvSpPr>
        <p:spPr>
          <a:xfrm>
            <a:off x="5918720" y="6441848"/>
            <a:ext cx="3209237" cy="400110"/>
          </a:xfrm>
          <a:prstGeom prst="rect">
            <a:avLst/>
          </a:prstGeom>
          <a:noFill/>
        </p:spPr>
        <p:txBody>
          <a:bodyPr wrap="square" rtlCol="0">
            <a:spAutoFit/>
          </a:bodyPr>
          <a:lstStyle/>
          <a:p>
            <a:pPr algn="r"/>
            <a:r>
              <a:rPr lang="en-US" sz="2000" b="1" dirty="0">
                <a:solidFill>
                  <a:schemeClr val="bg1"/>
                </a:solidFill>
              </a:rPr>
              <a:t>Immersion </a:t>
            </a:r>
            <a:r>
              <a:rPr lang="mr-IN" sz="2000" b="1" dirty="0">
                <a:solidFill>
                  <a:schemeClr val="bg1"/>
                </a:solidFill>
              </a:rPr>
              <a:t>–</a:t>
            </a:r>
            <a:r>
              <a:rPr lang="en-US" sz="2000" b="1" dirty="0">
                <a:solidFill>
                  <a:schemeClr val="bg1"/>
                </a:solidFill>
              </a:rPr>
              <a:t> Part 2</a:t>
            </a:r>
          </a:p>
        </p:txBody>
      </p:sp>
    </p:spTree>
    <p:extLst>
      <p:ext uri="{BB962C8B-B14F-4D97-AF65-F5344CB8AC3E}">
        <p14:creationId xmlns:p14="http://schemas.microsoft.com/office/powerpoint/2010/main" val="1021963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871693" y="2114934"/>
            <a:ext cx="7589520" cy="822960"/>
          </a:xfrm>
          <a:prstGeom prst="rect">
            <a:avLst/>
          </a:prstGeom>
        </p:spPr>
        <p:txBody>
          <a:bodyPr vert="horz" lIns="91440" tIns="0" rIns="91440" bIns="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gn="ctr"/>
            <a:r>
              <a:rPr lang="en-US" sz="4400" b="1" dirty="0">
                <a:solidFill>
                  <a:schemeClr val="accent2"/>
                </a:solidFill>
              </a:rPr>
              <a:t>Immersion Activity:</a:t>
            </a:r>
            <a:br>
              <a:rPr lang="en-US" sz="4400" b="1" dirty="0">
                <a:solidFill>
                  <a:schemeClr val="accent2"/>
                </a:solidFill>
              </a:rPr>
            </a:br>
            <a:r>
              <a:rPr lang="en-US" sz="4400" b="1" dirty="0">
                <a:solidFill>
                  <a:schemeClr val="accent2"/>
                </a:solidFill>
              </a:rPr>
              <a:t>Teacher Perspective</a:t>
            </a:r>
          </a:p>
        </p:txBody>
      </p:sp>
    </p:spTree>
    <p:extLst>
      <p:ext uri="{BB962C8B-B14F-4D97-AF65-F5344CB8AC3E}">
        <p14:creationId xmlns:p14="http://schemas.microsoft.com/office/powerpoint/2010/main" val="1095297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822960" y="240885"/>
            <a:ext cx="8000999" cy="737524"/>
          </a:xfrm>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dirty="0">
                <a:solidFill>
                  <a:srgbClr val="0B5394"/>
                </a:solidFill>
              </a:rPr>
              <a:t>Sample Observation &amp; Hypothesis Chart</a:t>
            </a:r>
          </a:p>
        </p:txBody>
      </p:sp>
      <p:sp>
        <p:nvSpPr>
          <p:cNvPr id="395" name="Shape 395"/>
          <p:cNvSpPr txBox="1">
            <a:spLocks noGrp="1"/>
          </p:cNvSpPr>
          <p:nvPr>
            <p:ph idx="1"/>
          </p:nvPr>
        </p:nvSpPr>
        <p:spPr>
          <a:prstGeom prst="rect">
            <a:avLst/>
          </a:prstGeom>
          <a:noFill/>
          <a:ln>
            <a:noFill/>
          </a:ln>
        </p:spPr>
        <p:txBody>
          <a:bodyPr vert="horz" lIns="34275" tIns="34275" rIns="34275" bIns="34275" rtlCol="0" anchor="t" anchorCtr="0">
            <a:noAutofit/>
          </a:bodyPr>
          <a:lstStyle/>
          <a:p>
            <a:pPr marL="240024" indent="-240024">
              <a:lnSpc>
                <a:spcPct val="100000"/>
              </a:lnSpc>
              <a:spcBef>
                <a:spcPts val="0"/>
              </a:spcBef>
              <a:spcAft>
                <a:spcPts val="0"/>
              </a:spcAft>
              <a:buClr>
                <a:srgbClr val="0D467A"/>
              </a:buClr>
              <a:buNone/>
            </a:pPr>
            <a:endParaRPr sz="2175">
              <a:solidFill>
                <a:srgbClr val="000000"/>
              </a:solidFill>
              <a:latin typeface="Questrial"/>
              <a:ea typeface="Questrial"/>
              <a:cs typeface="Questrial"/>
              <a:sym typeface="Questrial"/>
            </a:endParaRPr>
          </a:p>
          <a:p>
            <a:pPr marL="240024" indent="-240024">
              <a:lnSpc>
                <a:spcPct val="100000"/>
              </a:lnSpc>
              <a:spcBef>
                <a:spcPts val="525"/>
              </a:spcBef>
              <a:spcAft>
                <a:spcPts val="0"/>
              </a:spcAft>
              <a:buClr>
                <a:srgbClr val="0D467A"/>
              </a:buClr>
              <a:buNone/>
            </a:pPr>
            <a:endParaRPr sz="2175">
              <a:solidFill>
                <a:srgbClr val="000000"/>
              </a:solidFill>
              <a:latin typeface="Questrial"/>
              <a:ea typeface="Questrial"/>
              <a:cs typeface="Questrial"/>
              <a:sym typeface="Questrial"/>
            </a:endParaRPr>
          </a:p>
        </p:txBody>
      </p:sp>
      <p:graphicFrame>
        <p:nvGraphicFramePr>
          <p:cNvPr id="396" name="Shape 396"/>
          <p:cNvGraphicFramePr/>
          <p:nvPr>
            <p:extLst>
              <p:ext uri="{D42A27DB-BD31-4B8C-83A1-F6EECF244321}">
                <p14:modId xmlns:p14="http://schemas.microsoft.com/office/powerpoint/2010/main" val="2033546967"/>
              </p:ext>
            </p:extLst>
          </p:nvPr>
        </p:nvGraphicFramePr>
        <p:xfrm>
          <a:off x="822960" y="1343986"/>
          <a:ext cx="7552600" cy="4822189"/>
        </p:xfrm>
        <a:graphic>
          <a:graphicData uri="http://schemas.openxmlformats.org/drawingml/2006/table">
            <a:tbl>
              <a:tblPr firstRow="1" bandRow="1">
                <a:noFill/>
              </a:tblPr>
              <a:tblGrid>
                <a:gridCol w="3776300">
                  <a:extLst>
                    <a:ext uri="{9D8B030D-6E8A-4147-A177-3AD203B41FA5}">
                      <a16:colId xmlns:a16="http://schemas.microsoft.com/office/drawing/2014/main" val="20000"/>
                    </a:ext>
                  </a:extLst>
                </a:gridCol>
                <a:gridCol w="3776300">
                  <a:extLst>
                    <a:ext uri="{9D8B030D-6E8A-4147-A177-3AD203B41FA5}">
                      <a16:colId xmlns:a16="http://schemas.microsoft.com/office/drawing/2014/main" val="20001"/>
                    </a:ext>
                  </a:extLst>
                </a:gridCol>
              </a:tblGrid>
              <a:tr h="719719">
                <a:tc>
                  <a:txBody>
                    <a:bodyPr/>
                    <a:lstStyle/>
                    <a:p>
                      <a:pPr marL="0" marR="0" lvl="0" indent="0" algn="ctr" rtl="0">
                        <a:lnSpc>
                          <a:spcPct val="100000"/>
                        </a:lnSpc>
                        <a:spcBef>
                          <a:spcPts val="0"/>
                        </a:spcBef>
                        <a:spcAft>
                          <a:spcPts val="0"/>
                        </a:spcAft>
                        <a:buClr>
                          <a:schemeClr val="dk1"/>
                        </a:buClr>
                        <a:buSzPct val="25000"/>
                        <a:buFont typeface="Calibri"/>
                        <a:buNone/>
                      </a:pPr>
                      <a:r>
                        <a:rPr lang="en-US" sz="2400" b="1" u="none" strike="noStrike" cap="none" dirty="0">
                          <a:solidFill>
                            <a:schemeClr val="tx1"/>
                          </a:solidFill>
                          <a:latin typeface="+mj-lt"/>
                        </a:rPr>
                        <a:t>Observations</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2400" b="1" u="none" strike="noStrike" cap="none" dirty="0">
                          <a:solidFill>
                            <a:schemeClr val="tx1"/>
                          </a:solidFill>
                          <a:latin typeface="+mj-lt"/>
                        </a:rPr>
                        <a:t>Initial Ideas and Hypotheses</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4102470">
                <a:tc>
                  <a:txBody>
                    <a:bodyPr/>
                    <a:lstStyle/>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Singer flicks glass and glass makes a sound.</a:t>
                      </a:r>
                    </a:p>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Singer sings the same note the whole time.</a:t>
                      </a:r>
                    </a:p>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Singer is really loud.</a:t>
                      </a:r>
                    </a:p>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Glass breaks outward then explodes.</a:t>
                      </a:r>
                    </a:p>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Singer takes a deep breath before singing.</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The sound made the glass break.</a:t>
                      </a:r>
                    </a:p>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The sound has to be loud and close to the glass.</a:t>
                      </a:r>
                    </a:p>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The vibrations made the glass shatter.</a:t>
                      </a:r>
                    </a:p>
                    <a:p>
                      <a:pPr marL="285750" marR="0" lvl="0" indent="-285750" algn="l" rtl="0">
                        <a:lnSpc>
                          <a:spcPct val="100000"/>
                        </a:lnSpc>
                        <a:spcBef>
                          <a:spcPts val="0"/>
                        </a:spcBef>
                        <a:spcAft>
                          <a:spcPts val="0"/>
                        </a:spcAft>
                        <a:buClr>
                          <a:schemeClr val="dk1"/>
                        </a:buClr>
                        <a:buSzPct val="100000"/>
                        <a:buFont typeface="Calibri"/>
                        <a:buChar char="•"/>
                      </a:pPr>
                      <a:r>
                        <a:rPr lang="en-US" sz="2400" u="none" strike="noStrike" cap="none" dirty="0">
                          <a:solidFill>
                            <a:schemeClr val="tx1"/>
                          </a:solidFill>
                          <a:latin typeface="+mj-lt"/>
                        </a:rPr>
                        <a:t>The singer has enough air to make it happen.</a:t>
                      </a:r>
                    </a:p>
                  </a:txBody>
                  <a:tcPr marL="68588" marR="68588" marT="34294" marB="34294">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47523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2C17F6-6EE6-4543-AF1F-5FB9C7FB763E}"/>
              </a:ext>
            </a:extLst>
          </p:cNvPr>
          <p:cNvSpPr>
            <a:spLocks noGrp="1"/>
          </p:cNvSpPr>
          <p:nvPr>
            <p:ph type="title"/>
          </p:nvPr>
        </p:nvSpPr>
        <p:spPr/>
        <p:txBody>
          <a:bodyPr/>
          <a:lstStyle/>
          <a:p>
            <a:r>
              <a:rPr lang="en-US" dirty="0"/>
              <a:t>Session One</a:t>
            </a:r>
          </a:p>
        </p:txBody>
      </p:sp>
      <p:sp>
        <p:nvSpPr>
          <p:cNvPr id="6" name="Text Placeholder 5">
            <a:extLst>
              <a:ext uri="{FF2B5EF4-FFF2-40B4-BE49-F238E27FC236}">
                <a16:creationId xmlns:a16="http://schemas.microsoft.com/office/drawing/2014/main" id="{987F333F-3FA8-4B25-901B-F25CF8B80A70}"/>
              </a:ext>
            </a:extLst>
          </p:cNvPr>
          <p:cNvSpPr>
            <a:spLocks noGrp="1"/>
          </p:cNvSpPr>
          <p:nvPr>
            <p:ph type="body" sz="half" idx="2"/>
          </p:nvPr>
        </p:nvSpPr>
        <p:spPr/>
        <p:txBody>
          <a:bodyPr/>
          <a:lstStyle/>
          <a:p>
            <a:r>
              <a:rPr lang="en-US" dirty="0"/>
              <a:t>Immersion</a:t>
            </a:r>
          </a:p>
        </p:txBody>
      </p:sp>
      <p:sp>
        <p:nvSpPr>
          <p:cNvPr id="7" name="TextBox 6">
            <a:extLst>
              <a:ext uri="{FF2B5EF4-FFF2-40B4-BE49-F238E27FC236}">
                <a16:creationId xmlns:a16="http://schemas.microsoft.com/office/drawing/2014/main" id="{B8DFAC22-6870-48D6-AC54-ACE9EBC237AF}"/>
              </a:ext>
            </a:extLst>
          </p:cNvPr>
          <p:cNvSpPr txBox="1"/>
          <p:nvPr/>
        </p:nvSpPr>
        <p:spPr>
          <a:xfrm>
            <a:off x="1672153" y="1948722"/>
            <a:ext cx="5891134" cy="1107996"/>
          </a:xfrm>
          <a:prstGeom prst="rect">
            <a:avLst/>
          </a:prstGeom>
          <a:noFill/>
        </p:spPr>
        <p:txBody>
          <a:bodyPr wrap="square" rtlCol="0">
            <a:spAutoFit/>
          </a:bodyPr>
          <a:lstStyle/>
          <a:p>
            <a:pPr algn="ctr"/>
            <a:r>
              <a:rPr lang="en-US" sz="6600" dirty="0">
                <a:solidFill>
                  <a:schemeClr val="accent2">
                    <a:lumMod val="60000"/>
                    <a:lumOff val="40000"/>
                  </a:schemeClr>
                </a:solidFill>
              </a:rPr>
              <a:t>Day 1</a:t>
            </a:r>
          </a:p>
        </p:txBody>
      </p:sp>
    </p:spTree>
    <p:extLst>
      <p:ext uri="{BB962C8B-B14F-4D97-AF65-F5344CB8AC3E}">
        <p14:creationId xmlns:p14="http://schemas.microsoft.com/office/powerpoint/2010/main" val="35006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Shape 443"/>
          <p:cNvSpPr txBox="1">
            <a:spLocks noGrp="1"/>
          </p:cNvSpPr>
          <p:nvPr>
            <p:ph type="title"/>
          </p:nvPr>
        </p:nvSpPr>
        <p:spPr>
          <a:xfrm>
            <a:off x="822961" y="240885"/>
            <a:ext cx="8144576" cy="737524"/>
          </a:xfrm>
          <a:prstGeom prst="rect">
            <a:avLst/>
          </a:prstGeom>
        </p:spPr>
        <p:txBody>
          <a:bodyPr vert="horz" lIns="68569" tIns="68569" rIns="68569" bIns="68569" rtlCol="0" anchor="ctr" anchorCtr="0">
            <a:noAutofit/>
          </a:bodyPr>
          <a:lstStyle/>
          <a:p>
            <a:pPr>
              <a:spcBef>
                <a:spcPts val="0"/>
              </a:spcBef>
            </a:pPr>
            <a:r>
              <a:rPr lang="en-US" dirty="0">
                <a:solidFill>
                  <a:srgbClr val="0D4675"/>
                </a:solidFill>
              </a:rPr>
              <a:t>Example of a Completed Summary Table</a:t>
            </a:r>
            <a:endParaRPr dirty="0">
              <a:solidFill>
                <a:srgbClr val="0D4675"/>
              </a:solidFill>
            </a:endParaRPr>
          </a:p>
        </p:txBody>
      </p:sp>
      <p:pic>
        <p:nvPicPr>
          <p:cNvPr id="442" name="Shape 442"/>
          <p:cNvPicPr preferRelativeResize="0">
            <a:picLocks noGrp="1"/>
          </p:cNvPicPr>
          <p:nvPr>
            <p:ph idx="1"/>
          </p:nvPr>
        </p:nvPicPr>
        <p:blipFill rotWithShape="1">
          <a:blip r:embed="rId3">
            <a:alphaModFix/>
          </a:blip>
          <a:stretch/>
        </p:blipFill>
        <p:spPr>
          <a:xfrm>
            <a:off x="678582" y="1252705"/>
            <a:ext cx="7938512" cy="4779127"/>
          </a:xfrm>
          <a:prstGeom prst="rect">
            <a:avLst/>
          </a:prstGeom>
          <a:noFill/>
          <a:ln>
            <a:noFill/>
          </a:ln>
        </p:spPr>
      </p:pic>
      <p:pic>
        <p:nvPicPr>
          <p:cNvPr id="5"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2456" y="5528931"/>
            <a:ext cx="734130" cy="734130"/>
          </a:xfrm>
          <a:prstGeom prst="rect">
            <a:avLst/>
          </a:prstGeom>
        </p:spPr>
      </p:pic>
    </p:spTree>
    <p:extLst>
      <p:ext uri="{BB962C8B-B14F-4D97-AF65-F5344CB8AC3E}">
        <p14:creationId xmlns:p14="http://schemas.microsoft.com/office/powerpoint/2010/main" val="667812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836148" y="346562"/>
            <a:ext cx="7543800" cy="615628"/>
          </a:xfrm>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dirty="0">
                <a:solidFill>
                  <a:srgbClr val="0B5394"/>
                </a:solidFill>
              </a:rPr>
              <a:t>Storyline for the Unit on Sound</a:t>
            </a:r>
          </a:p>
        </p:txBody>
      </p:sp>
      <p:graphicFrame>
        <p:nvGraphicFramePr>
          <p:cNvPr id="547" name="Shape 547"/>
          <p:cNvGraphicFramePr/>
          <p:nvPr>
            <p:extLst/>
          </p:nvPr>
        </p:nvGraphicFramePr>
        <p:xfrm>
          <a:off x="675915" y="2016838"/>
          <a:ext cx="7745066" cy="4268941"/>
        </p:xfrm>
        <a:graphic>
          <a:graphicData uri="http://schemas.openxmlformats.org/drawingml/2006/table">
            <a:tbl>
              <a:tblPr>
                <a:noFill/>
              </a:tblPr>
              <a:tblGrid>
                <a:gridCol w="1712632">
                  <a:extLst>
                    <a:ext uri="{9D8B030D-6E8A-4147-A177-3AD203B41FA5}">
                      <a16:colId xmlns:a16="http://schemas.microsoft.com/office/drawing/2014/main" val="20000"/>
                    </a:ext>
                  </a:extLst>
                </a:gridCol>
                <a:gridCol w="1657906">
                  <a:extLst>
                    <a:ext uri="{9D8B030D-6E8A-4147-A177-3AD203B41FA5}">
                      <a16:colId xmlns:a16="http://schemas.microsoft.com/office/drawing/2014/main" val="20001"/>
                    </a:ext>
                  </a:extLst>
                </a:gridCol>
                <a:gridCol w="2007980">
                  <a:extLst>
                    <a:ext uri="{9D8B030D-6E8A-4147-A177-3AD203B41FA5}">
                      <a16:colId xmlns:a16="http://schemas.microsoft.com/office/drawing/2014/main" val="20002"/>
                    </a:ext>
                  </a:extLst>
                </a:gridCol>
                <a:gridCol w="2366548">
                  <a:extLst>
                    <a:ext uri="{9D8B030D-6E8A-4147-A177-3AD203B41FA5}">
                      <a16:colId xmlns:a16="http://schemas.microsoft.com/office/drawing/2014/main" val="20003"/>
                    </a:ext>
                  </a:extLst>
                </a:gridCol>
              </a:tblGrid>
              <a:tr h="240819">
                <a:tc>
                  <a:txBody>
                    <a:bodyPr/>
                    <a:lstStyle/>
                    <a:p>
                      <a:pPr marL="0" marR="0" lvl="0" indent="0" algn="ctr" rtl="0">
                        <a:lnSpc>
                          <a:spcPct val="100000"/>
                        </a:lnSpc>
                        <a:spcBef>
                          <a:spcPts val="0"/>
                        </a:spcBef>
                        <a:spcAft>
                          <a:spcPts val="0"/>
                        </a:spcAft>
                        <a:buClr>
                          <a:schemeClr val="dk1"/>
                        </a:buClr>
                        <a:buSzPct val="25000"/>
                        <a:buFont typeface="Calibri"/>
                        <a:buNone/>
                      </a:pPr>
                      <a:r>
                        <a:rPr lang="en-US" sz="1000" b="1" u="none" strike="noStrike" cap="none" dirty="0">
                          <a:latin typeface="Calibri"/>
                          <a:ea typeface="Calibri"/>
                          <a:cs typeface="Calibri"/>
                          <a:sym typeface="Calibri"/>
                        </a:rPr>
                        <a:t>Question</a:t>
                      </a:r>
                    </a:p>
                  </a:txBody>
                  <a:tcPr marL="45656" marR="45656"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000" b="1" u="none" strike="noStrike" cap="none">
                          <a:latin typeface="Calibri"/>
                          <a:ea typeface="Calibri"/>
                          <a:cs typeface="Calibri"/>
                          <a:sym typeface="Calibri"/>
                        </a:rPr>
                        <a:t>Phenomena</a:t>
                      </a:r>
                    </a:p>
                  </a:txBody>
                  <a:tcPr marL="45656" marR="45656"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tc>
                  <a:txBody>
                    <a:bodyPr/>
                    <a:lstStyle/>
                    <a:p>
                      <a:pPr marL="13334" marR="0" lvl="0" indent="-634" algn="ctr" rtl="0">
                        <a:lnSpc>
                          <a:spcPct val="100000"/>
                        </a:lnSpc>
                        <a:spcBef>
                          <a:spcPts val="0"/>
                        </a:spcBef>
                        <a:spcAft>
                          <a:spcPts val="0"/>
                        </a:spcAft>
                        <a:buClr>
                          <a:schemeClr val="dk1"/>
                        </a:buClr>
                        <a:buSzPct val="25000"/>
                        <a:buFont typeface="Calibri"/>
                        <a:buNone/>
                      </a:pPr>
                      <a:r>
                        <a:rPr lang="en-US" sz="1000" b="1" u="none" strike="noStrike" cap="none">
                          <a:latin typeface="Calibri"/>
                          <a:ea typeface="Calibri"/>
                          <a:cs typeface="Calibri"/>
                          <a:sym typeface="Calibri"/>
                        </a:rPr>
                        <a:t>Science &amp; Engineering Practices</a:t>
                      </a:r>
                    </a:p>
                  </a:txBody>
                  <a:tcPr marL="45656" marR="45656"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tc>
                  <a:txBody>
                    <a:bodyPr/>
                    <a:lstStyle/>
                    <a:p>
                      <a:pPr marL="0" marR="0" lvl="0" indent="0" algn="ctr" rtl="0">
                        <a:lnSpc>
                          <a:spcPct val="80000"/>
                        </a:lnSpc>
                        <a:spcBef>
                          <a:spcPts val="0"/>
                        </a:spcBef>
                        <a:spcAft>
                          <a:spcPts val="0"/>
                        </a:spcAft>
                        <a:buClr>
                          <a:schemeClr val="dk1"/>
                        </a:buClr>
                        <a:buSzPct val="25000"/>
                        <a:buFont typeface="Calibri"/>
                        <a:buNone/>
                      </a:pPr>
                      <a:r>
                        <a:rPr lang="en-US" sz="1000" b="1" u="none" strike="noStrike" cap="none">
                          <a:latin typeface="Calibri"/>
                          <a:ea typeface="Calibri"/>
                          <a:cs typeface="Calibri"/>
                          <a:sym typeface="Calibri"/>
                        </a:rPr>
                        <a:t>The Science Ideas &amp; </a:t>
                      </a:r>
                    </a:p>
                    <a:p>
                      <a:pPr marL="0" marR="0" lvl="0" indent="0" algn="ctr" rtl="0">
                        <a:lnSpc>
                          <a:spcPct val="80000"/>
                        </a:lnSpc>
                        <a:spcBef>
                          <a:spcPts val="0"/>
                        </a:spcBef>
                        <a:spcAft>
                          <a:spcPts val="0"/>
                        </a:spcAft>
                        <a:buClr>
                          <a:schemeClr val="dk1"/>
                        </a:buClr>
                        <a:buSzPct val="25000"/>
                        <a:buFont typeface="Calibri"/>
                        <a:buNone/>
                      </a:pPr>
                      <a:r>
                        <a:rPr lang="en-US" sz="1000" b="1" u="none" strike="noStrike" cap="none">
                          <a:latin typeface="Calibri"/>
                          <a:ea typeface="Calibri"/>
                          <a:cs typeface="Calibri"/>
                          <a:sym typeface="Calibri"/>
                        </a:rPr>
                        <a:t>Questions We Figured Out</a:t>
                      </a:r>
                    </a:p>
                  </a:txBody>
                  <a:tcPr marL="45656" marR="45656"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689402">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How do we make different sounds with our voices?</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Vibrations when whispering, humming, talking, and yelling</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Plan and carry out an investigation</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dirty="0">
                          <a:latin typeface="Calibri"/>
                          <a:ea typeface="Calibri"/>
                          <a:cs typeface="Calibri"/>
                          <a:sym typeface="Calibri"/>
                        </a:rPr>
                        <a:t>Analyzing data</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dirty="0">
                          <a:latin typeface="Calibri"/>
                          <a:ea typeface="Calibri"/>
                          <a:cs typeface="Calibri"/>
                          <a:sym typeface="Calibri"/>
                        </a:rPr>
                        <a:t>Obtaining and communicating information</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Vibrations can travel through the air from the source of the sound to another object and effect that object.  Vibrations diminish over a distance.  </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9457">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 What happens to the volume of a sound as we increase our distance?</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Sounds from an horn have a lower decibel reading the further away from the source</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Plan and carry out an investigation</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dirty="0">
                          <a:latin typeface="Calibri"/>
                          <a:ea typeface="Calibri"/>
                          <a:cs typeface="Calibri"/>
                          <a:sym typeface="Calibri"/>
                        </a:rPr>
                        <a:t>Analyze and interpret data</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Vibrations diminish over a distance. Loudness diminishes over a distance.</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1822">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How does the force of vibrations affect the volume of the sound?</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Hitting and tapping a tuning fork and putting it in water.  </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Plan and carry out investigations</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Vibrations “cause” sound that we can hear. The harder the force to begin the vibration, the louder the sound and the more energy it has. (wave amplitude represents volume)</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9852">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How do you think the sound from my mouth gets to your ears so you can hear me?</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Sounds made by listening to sounds through a table and through the air by soft and hard knocking.</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Plan and carry out an investigation</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a:latin typeface="Calibri"/>
                          <a:ea typeface="Calibri"/>
                          <a:cs typeface="Calibri"/>
                          <a:sym typeface="Calibri"/>
                        </a:rPr>
                        <a:t>Develop and use a models</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a:latin typeface="Calibri"/>
                          <a:ea typeface="Calibri"/>
                          <a:cs typeface="Calibri"/>
                          <a:sym typeface="Calibri"/>
                        </a:rPr>
                        <a:t>Analyze and interpret data</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Matter is made up of particles. Particles in gases are farther apart than particles in solids. Sound energy transfers through matter by bumping particles.</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9402">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Why can we hear outside noises when we are inside the classroom?</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Variation in decibels in closed and open boxes.</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Plan and carry out an investigation</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a:latin typeface="Calibri"/>
                          <a:ea typeface="Calibri"/>
                          <a:cs typeface="Calibri"/>
                          <a:sym typeface="Calibri"/>
                        </a:rPr>
                        <a:t>Analyze and interpret data</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a:latin typeface="Calibri"/>
                          <a:ea typeface="Calibri"/>
                          <a:cs typeface="Calibri"/>
                          <a:sym typeface="Calibri"/>
                        </a:rPr>
                        <a:t>Obtain, evaluate and communicate information</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As it moves through matter, sound energy can be reflected (echo) or absorbed (muffled). The material/matter causes one of the other to happen.</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11822">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How can one object make another object vibrate without touching it?</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Humming bowl and “twin” tuning forks</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a:latin typeface="Calibri"/>
                          <a:ea typeface="Calibri"/>
                          <a:cs typeface="Calibri"/>
                          <a:sym typeface="Calibri"/>
                        </a:rPr>
                        <a:t>Plan and carry out and investigation</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a:latin typeface="Calibri"/>
                          <a:ea typeface="Calibri"/>
                          <a:cs typeface="Calibri"/>
                          <a:sym typeface="Calibri"/>
                        </a:rPr>
                        <a:t>Analyze and interpret data</a:t>
                      </a:r>
                    </a:p>
                    <a:p>
                      <a:pPr marL="0" marR="0" lvl="0" indent="0" algn="r" rtl="0">
                        <a:lnSpc>
                          <a:spcPct val="100000"/>
                        </a:lnSpc>
                        <a:spcBef>
                          <a:spcPts val="400"/>
                        </a:spcBef>
                        <a:spcAft>
                          <a:spcPts val="0"/>
                        </a:spcAft>
                        <a:buClr>
                          <a:schemeClr val="dk1"/>
                        </a:buClr>
                        <a:buSzPct val="25000"/>
                        <a:buFont typeface="Calibri"/>
                        <a:buNone/>
                      </a:pPr>
                      <a:r>
                        <a:rPr lang="en-US" sz="1000" u="none" strike="noStrike" cap="none">
                          <a:latin typeface="Calibri"/>
                          <a:ea typeface="Calibri"/>
                          <a:cs typeface="Calibri"/>
                          <a:sym typeface="Calibri"/>
                        </a:rPr>
                        <a:t>Develop and use models</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chemeClr val="dk1"/>
                        </a:buClr>
                        <a:buSzPct val="25000"/>
                        <a:buFont typeface="Calibri"/>
                        <a:buNone/>
                      </a:pPr>
                      <a:r>
                        <a:rPr lang="en-US" sz="1000" u="none" strike="noStrike" cap="none" dirty="0">
                          <a:latin typeface="Calibri"/>
                          <a:ea typeface="Calibri"/>
                          <a:cs typeface="Calibri"/>
                          <a:sym typeface="Calibri"/>
                        </a:rPr>
                        <a:t>Vibrating things make sounds and also sounds can make things vibrate if they are “twins.” (Also sound energy does not blow air but moves through it by bumping)</a:t>
                      </a:r>
                    </a:p>
                  </a:txBody>
                  <a:tcPr marL="45656" marR="45656"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548" name="Shape 548"/>
          <p:cNvPicPr preferRelativeResize="0"/>
          <p:nvPr/>
        </p:nvPicPr>
        <p:blipFill rotWithShape="1">
          <a:blip r:embed="rId3">
            <a:alphaModFix/>
          </a:blip>
          <a:srcRect/>
          <a:stretch/>
        </p:blipFill>
        <p:spPr>
          <a:xfrm>
            <a:off x="6136077" y="1215856"/>
            <a:ext cx="1398578" cy="452437"/>
          </a:xfrm>
          <a:prstGeom prst="rect">
            <a:avLst/>
          </a:prstGeom>
          <a:noFill/>
          <a:ln>
            <a:noFill/>
          </a:ln>
        </p:spPr>
      </p:pic>
      <p:sp>
        <p:nvSpPr>
          <p:cNvPr id="549" name="Shape 549"/>
          <p:cNvSpPr txBox="1"/>
          <p:nvPr/>
        </p:nvSpPr>
        <p:spPr>
          <a:xfrm>
            <a:off x="675915" y="1637311"/>
            <a:ext cx="5044397" cy="297798"/>
          </a:xfrm>
          <a:prstGeom prst="rect">
            <a:avLst/>
          </a:prstGeom>
          <a:solidFill>
            <a:srgbClr val="E4EBF2"/>
          </a:solidFill>
          <a:ln w="12700"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buSzPct val="25000"/>
            </a:pPr>
            <a:r>
              <a:rPr lang="en-US" sz="1300" b="1" i="1">
                <a:solidFill>
                  <a:srgbClr val="000000"/>
                </a:solidFill>
                <a:latin typeface="Helvetica Neue"/>
                <a:ea typeface="Helvetica Neue"/>
                <a:cs typeface="Helvetica Neue"/>
                <a:sym typeface="Helvetica Neue"/>
              </a:rPr>
              <a:t>Driving Question:</a:t>
            </a:r>
            <a:r>
              <a:rPr lang="en-US" sz="1300" i="1">
                <a:solidFill>
                  <a:srgbClr val="000000"/>
                </a:solidFill>
                <a:latin typeface="Helvetica Neue"/>
                <a:ea typeface="Helvetica Neue"/>
                <a:cs typeface="Helvetica Neue"/>
                <a:sym typeface="Helvetica Neue"/>
              </a:rPr>
              <a:t> Why was the singer able to shatter the glass?</a:t>
            </a:r>
          </a:p>
        </p:txBody>
      </p:sp>
      <p:sp>
        <p:nvSpPr>
          <p:cNvPr id="550" name="Shape 550"/>
          <p:cNvSpPr txBox="1"/>
          <p:nvPr/>
        </p:nvSpPr>
        <p:spPr>
          <a:xfrm>
            <a:off x="676655" y="1192818"/>
            <a:ext cx="5043657" cy="362764"/>
          </a:xfrm>
          <a:prstGeom prst="rect">
            <a:avLst/>
          </a:prstGeom>
          <a:solidFill>
            <a:srgbClr val="FFFFCC"/>
          </a:solidFill>
          <a:ln w="12700"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buSzPct val="25000"/>
            </a:pPr>
            <a:r>
              <a:rPr lang="en-US" sz="1300" b="1" i="1" dirty="0">
                <a:solidFill>
                  <a:srgbClr val="000000"/>
                </a:solidFill>
                <a:latin typeface="Helvetica Neue"/>
                <a:ea typeface="Helvetica Neue"/>
                <a:cs typeface="Helvetica Neue"/>
                <a:sym typeface="Helvetica Neue"/>
              </a:rPr>
              <a:t>Anchor Phenomena:</a:t>
            </a:r>
            <a:r>
              <a:rPr lang="en-US" sz="1300" i="1" dirty="0">
                <a:solidFill>
                  <a:srgbClr val="000000"/>
                </a:solidFill>
                <a:latin typeface="Helvetica Neue"/>
                <a:ea typeface="Helvetica Neue"/>
                <a:cs typeface="Helvetica Neue"/>
                <a:sym typeface="Helvetica Neue"/>
              </a:rPr>
              <a:t>  Singer shattering glass with his voice</a:t>
            </a:r>
          </a:p>
        </p:txBody>
      </p:sp>
      <p:pic>
        <p:nvPicPr>
          <p:cNvPr id="8"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2456" y="5570881"/>
            <a:ext cx="692179" cy="692179"/>
          </a:xfrm>
          <a:prstGeom prst="rect">
            <a:avLst/>
          </a:prstGeom>
        </p:spPr>
      </p:pic>
    </p:spTree>
    <p:extLst>
      <p:ext uri="{BB962C8B-B14F-4D97-AF65-F5344CB8AC3E}">
        <p14:creationId xmlns:p14="http://schemas.microsoft.com/office/powerpoint/2010/main" val="1096235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cxnSp>
        <p:nvCxnSpPr>
          <p:cNvPr id="504" name="Shape 504"/>
          <p:cNvCxnSpPr/>
          <p:nvPr/>
        </p:nvCxnSpPr>
        <p:spPr>
          <a:xfrm>
            <a:off x="3058247" y="5308194"/>
            <a:ext cx="2349177" cy="7649"/>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05" name="Shape 505"/>
          <p:cNvSpPr txBox="1">
            <a:spLocks noGrp="1"/>
          </p:cNvSpPr>
          <p:nvPr>
            <p:ph type="title"/>
          </p:nvPr>
        </p:nvSpPr>
        <p:spPr>
          <a:xfrm>
            <a:off x="822960" y="240885"/>
            <a:ext cx="8031479" cy="737524"/>
          </a:xfrm>
          <a:prstGeom prst="rect">
            <a:avLst/>
          </a:prstGeom>
          <a:noFill/>
          <a:ln>
            <a:noFill/>
          </a:ln>
        </p:spPr>
        <p:txBody>
          <a:bodyPr vert="horz" lIns="68569" tIns="34275" rIns="68569" bIns="34275" rtlCol="0" anchor="t" anchorCtr="0">
            <a:noAutofit/>
          </a:bodyPr>
          <a:lstStyle/>
          <a:p>
            <a:pPr>
              <a:lnSpc>
                <a:spcPct val="100000"/>
              </a:lnSpc>
              <a:spcBef>
                <a:spcPts val="0"/>
              </a:spcBef>
              <a:buClr>
                <a:srgbClr val="444D26"/>
              </a:buClr>
              <a:buSzPct val="25000"/>
            </a:pPr>
            <a:r>
              <a:rPr lang="en-US" dirty="0">
                <a:solidFill>
                  <a:srgbClr val="0B5394"/>
                </a:solidFill>
              </a:rPr>
              <a:t>A Graphic Representation of Coherence</a:t>
            </a:r>
          </a:p>
        </p:txBody>
      </p:sp>
      <p:cxnSp>
        <p:nvCxnSpPr>
          <p:cNvPr id="506" name="Shape 506"/>
          <p:cNvCxnSpPr/>
          <p:nvPr/>
        </p:nvCxnSpPr>
        <p:spPr>
          <a:xfrm>
            <a:off x="3017121" y="4221181"/>
            <a:ext cx="2379332" cy="0"/>
          </a:xfrm>
          <a:prstGeom prst="straightConnector1">
            <a:avLst/>
          </a:prstGeom>
          <a:solidFill>
            <a:srgbClr val="4F81BD"/>
          </a:solidFill>
          <a:ln w="38100" cap="flat" cmpd="sng">
            <a:solidFill>
              <a:srgbClr val="000000"/>
            </a:solidFill>
            <a:prstDash val="solid"/>
            <a:round/>
            <a:headEnd type="none" w="med" len="med"/>
            <a:tailEnd type="stealth" w="lg" len="lg"/>
          </a:ln>
        </p:spPr>
      </p:cxnSp>
      <p:cxnSp>
        <p:nvCxnSpPr>
          <p:cNvPr id="507" name="Shape 507"/>
          <p:cNvCxnSpPr/>
          <p:nvPr/>
        </p:nvCxnSpPr>
        <p:spPr>
          <a:xfrm>
            <a:off x="3037999" y="3659222"/>
            <a:ext cx="2358455"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09" name="Shape 509"/>
          <p:cNvSpPr/>
          <p:nvPr/>
        </p:nvSpPr>
        <p:spPr>
          <a:xfrm>
            <a:off x="5396450" y="3427135"/>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sp>
        <p:nvSpPr>
          <p:cNvPr id="510" name="Shape 510"/>
          <p:cNvSpPr/>
          <p:nvPr/>
        </p:nvSpPr>
        <p:spPr>
          <a:xfrm>
            <a:off x="1391312" y="2594585"/>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512" name="Shape 512"/>
          <p:cNvSpPr/>
          <p:nvPr/>
        </p:nvSpPr>
        <p:spPr>
          <a:xfrm>
            <a:off x="3317345" y="3427135"/>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513" name="Shape 513"/>
          <p:cNvSpPr/>
          <p:nvPr/>
        </p:nvSpPr>
        <p:spPr>
          <a:xfrm>
            <a:off x="1391312" y="3157498"/>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514" name="Shape 514"/>
          <p:cNvSpPr/>
          <p:nvPr/>
        </p:nvSpPr>
        <p:spPr>
          <a:xfrm>
            <a:off x="1383728" y="4295386"/>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515" name="Shape 515"/>
          <p:cNvSpPr txBox="1"/>
          <p:nvPr/>
        </p:nvSpPr>
        <p:spPr>
          <a:xfrm>
            <a:off x="1542094" y="1772449"/>
            <a:ext cx="1556100" cy="421875"/>
          </a:xfrm>
          <a:prstGeom prst="rect">
            <a:avLst/>
          </a:prstGeom>
          <a:noFill/>
          <a:ln>
            <a:noFill/>
          </a:ln>
        </p:spPr>
        <p:txBody>
          <a:bodyPr lIns="68569" tIns="34275" rIns="68569" bIns="34275" anchor="t" anchorCtr="0">
            <a:noAutofit/>
          </a:bodyPr>
          <a:lstStyle/>
          <a:p>
            <a:pPr algn="ctr">
              <a:buClr>
                <a:srgbClr val="000000"/>
              </a:buClr>
            </a:pPr>
            <a:r>
              <a:rPr lang="en-US" sz="1200" b="1" i="1">
                <a:solidFill>
                  <a:srgbClr val="000000"/>
                </a:solidFill>
                <a:ea typeface="Questrial"/>
                <a:cs typeface="Questrial"/>
                <a:sym typeface="Questrial"/>
              </a:rPr>
              <a:t>Phenomena-driven</a:t>
            </a:r>
            <a:br>
              <a:rPr lang="en-US" sz="1200" b="1" i="1">
                <a:solidFill>
                  <a:srgbClr val="000000"/>
                </a:solidFill>
                <a:ea typeface="Questrial"/>
                <a:cs typeface="Questrial"/>
                <a:sym typeface="Questrial"/>
              </a:rPr>
            </a:br>
            <a:r>
              <a:rPr lang="en-US" sz="1200" b="1" i="1">
                <a:solidFill>
                  <a:srgbClr val="000000"/>
                </a:solidFill>
                <a:ea typeface="Questrial"/>
                <a:cs typeface="Questrial"/>
                <a:sym typeface="Questrial"/>
              </a:rPr>
              <a:t>Questions</a:t>
            </a:r>
          </a:p>
        </p:txBody>
      </p:sp>
      <p:sp>
        <p:nvSpPr>
          <p:cNvPr id="516" name="Shape 516"/>
          <p:cNvSpPr txBox="1"/>
          <p:nvPr/>
        </p:nvSpPr>
        <p:spPr>
          <a:xfrm>
            <a:off x="2976170" y="1742412"/>
            <a:ext cx="2249775" cy="551925"/>
          </a:xfrm>
          <a:prstGeom prst="rect">
            <a:avLst/>
          </a:prstGeom>
          <a:noFill/>
          <a:ln>
            <a:noFill/>
          </a:ln>
        </p:spPr>
        <p:txBody>
          <a:bodyPr lIns="68569" tIns="34275" rIns="68569" bIns="34275" anchor="t" anchorCtr="0">
            <a:noAutofit/>
          </a:bodyPr>
          <a:lstStyle/>
          <a:p>
            <a:pPr algn="ctr">
              <a:buClr>
                <a:srgbClr val="000000"/>
              </a:buClr>
            </a:pPr>
            <a:r>
              <a:rPr lang="en-US" sz="1200" b="1" i="1">
                <a:solidFill>
                  <a:srgbClr val="000000"/>
                </a:solidFill>
                <a:ea typeface="Questrial"/>
                <a:cs typeface="Questrial"/>
                <a:sym typeface="Questrial"/>
              </a:rPr>
              <a:t>Investigate and build knowledge through practices and crosscutting concepts</a:t>
            </a:r>
          </a:p>
        </p:txBody>
      </p:sp>
      <p:sp>
        <p:nvSpPr>
          <p:cNvPr id="517" name="Shape 517"/>
          <p:cNvSpPr txBox="1"/>
          <p:nvPr/>
        </p:nvSpPr>
        <p:spPr>
          <a:xfrm>
            <a:off x="5339698" y="1742417"/>
            <a:ext cx="2432705" cy="558954"/>
          </a:xfrm>
          <a:prstGeom prst="rect">
            <a:avLst/>
          </a:prstGeom>
          <a:noFill/>
          <a:ln>
            <a:noFill/>
          </a:ln>
        </p:spPr>
        <p:txBody>
          <a:bodyPr lIns="68569" tIns="34275" rIns="68569" bIns="34275" anchor="t" anchorCtr="0">
            <a:noAutofit/>
          </a:bodyPr>
          <a:lstStyle/>
          <a:p>
            <a:pPr algn="ctr">
              <a:buClr>
                <a:srgbClr val="000000"/>
              </a:buClr>
            </a:pPr>
            <a:r>
              <a:rPr lang="en-US" sz="1200" b="1" i="1" dirty="0">
                <a:solidFill>
                  <a:srgbClr val="000000"/>
                </a:solidFill>
                <a:ea typeface="Questrial"/>
                <a:cs typeface="Questrial"/>
                <a:sym typeface="Questrial"/>
              </a:rPr>
              <a:t>Incrementally Build Explanations, Models, or Designs OR What we figured out</a:t>
            </a:r>
          </a:p>
        </p:txBody>
      </p:sp>
      <p:sp>
        <p:nvSpPr>
          <p:cNvPr id="518" name="Shape 518"/>
          <p:cNvSpPr/>
          <p:nvPr/>
        </p:nvSpPr>
        <p:spPr>
          <a:xfrm>
            <a:off x="5396066" y="2312398"/>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dirty="0">
                <a:solidFill>
                  <a:srgbClr val="000000"/>
                </a:solidFill>
                <a:ea typeface="Questrial"/>
                <a:cs typeface="Questrial"/>
                <a:sym typeface="Questrial"/>
              </a:rPr>
              <a:t>Initial explanation, model or design</a:t>
            </a:r>
          </a:p>
        </p:txBody>
      </p:sp>
      <p:cxnSp>
        <p:nvCxnSpPr>
          <p:cNvPr id="519" name="Shape 519"/>
          <p:cNvCxnSpPr>
            <a:endCxn id="518" idx="1"/>
          </p:cNvCxnSpPr>
          <p:nvPr/>
        </p:nvCxnSpPr>
        <p:spPr>
          <a:xfrm>
            <a:off x="3064171" y="2544485"/>
            <a:ext cx="2331899"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20" name="Shape 520"/>
          <p:cNvSpPr/>
          <p:nvPr/>
        </p:nvSpPr>
        <p:spPr>
          <a:xfrm>
            <a:off x="1558881" y="2312398"/>
            <a:ext cx="1505250"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Human Voice Vibrations</a:t>
            </a:r>
          </a:p>
        </p:txBody>
      </p:sp>
      <p:sp>
        <p:nvSpPr>
          <p:cNvPr id="521" name="Shape 521"/>
          <p:cNvSpPr/>
          <p:nvPr/>
        </p:nvSpPr>
        <p:spPr>
          <a:xfrm>
            <a:off x="1381584" y="1533725"/>
            <a:ext cx="156340" cy="102316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522" name="Shape 522"/>
          <p:cNvSpPr/>
          <p:nvPr/>
        </p:nvSpPr>
        <p:spPr>
          <a:xfrm>
            <a:off x="3309581" y="2312398"/>
            <a:ext cx="1714500"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523" name="Shape 523"/>
          <p:cNvSpPr/>
          <p:nvPr/>
        </p:nvSpPr>
        <p:spPr>
          <a:xfrm>
            <a:off x="1543050" y="1284701"/>
            <a:ext cx="3865500" cy="454336"/>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buClr>
                <a:srgbClr val="000000"/>
              </a:buClr>
              <a:buSzPct val="25000"/>
            </a:pPr>
            <a:r>
              <a:rPr lang="en-US" sz="1400" i="1">
                <a:solidFill>
                  <a:srgbClr val="000000"/>
                </a:solidFill>
                <a:ea typeface="Questrial"/>
                <a:cs typeface="Questrial"/>
                <a:sym typeface="Questrial"/>
              </a:rPr>
              <a:t>Goal:  Why was the singer able to shatter the glass?</a:t>
            </a:r>
          </a:p>
        </p:txBody>
      </p:sp>
      <p:cxnSp>
        <p:nvCxnSpPr>
          <p:cNvPr id="524" name="Shape 524"/>
          <p:cNvCxnSpPr/>
          <p:nvPr/>
        </p:nvCxnSpPr>
        <p:spPr>
          <a:xfrm rot="10800000">
            <a:off x="5408551" y="1525770"/>
            <a:ext cx="592875" cy="1575"/>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25" name="Shape 525"/>
          <p:cNvSpPr/>
          <p:nvPr/>
        </p:nvSpPr>
        <p:spPr>
          <a:xfrm>
            <a:off x="6001470" y="1329070"/>
            <a:ext cx="1713780" cy="303074"/>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125">
                <a:solidFill>
                  <a:srgbClr val="000000"/>
                </a:solidFill>
                <a:ea typeface="Questrial"/>
                <a:cs typeface="Questrial"/>
                <a:sym typeface="Questrial"/>
              </a:rPr>
              <a:t>Anchoring</a:t>
            </a:r>
            <a:r>
              <a:rPr lang="en-US" sz="1125">
                <a:ea typeface="Questrial"/>
                <a:cs typeface="Questrial"/>
                <a:sym typeface="Questrial"/>
              </a:rPr>
              <a:t> </a:t>
            </a:r>
            <a:r>
              <a:rPr lang="en-US" sz="1125">
                <a:solidFill>
                  <a:srgbClr val="000000"/>
                </a:solidFill>
                <a:ea typeface="Questrial"/>
                <a:cs typeface="Questrial"/>
                <a:sym typeface="Questrial"/>
              </a:rPr>
              <a:t>phenomena</a:t>
            </a:r>
          </a:p>
        </p:txBody>
      </p:sp>
      <p:sp>
        <p:nvSpPr>
          <p:cNvPr id="526" name="Shape 526"/>
          <p:cNvSpPr txBox="1"/>
          <p:nvPr/>
        </p:nvSpPr>
        <p:spPr>
          <a:xfrm>
            <a:off x="1600926" y="4644046"/>
            <a:ext cx="528299" cy="421875"/>
          </a:xfrm>
          <a:prstGeom prst="rect">
            <a:avLst/>
          </a:prstGeom>
          <a:noFill/>
          <a:ln>
            <a:noFill/>
          </a:ln>
        </p:spPr>
        <p:txBody>
          <a:bodyPr lIns="68569" tIns="34275" rIns="68569" bIns="34275" anchor="t" anchorCtr="0">
            <a:noAutofit/>
          </a:bodyPr>
          <a:lstStyle/>
          <a:p>
            <a:pPr>
              <a:buClr>
                <a:srgbClr val="000000"/>
              </a:buClr>
              <a:buSzPct val="25000"/>
            </a:pPr>
            <a:r>
              <a:rPr lang="en-US" sz="2400">
                <a:solidFill>
                  <a:srgbClr val="000000"/>
                </a:solidFill>
                <a:ea typeface="Questrial"/>
                <a:cs typeface="Questrial"/>
                <a:sym typeface="Questrial"/>
              </a:rPr>
              <a:t>. . .</a:t>
            </a:r>
          </a:p>
        </p:txBody>
      </p:sp>
      <p:sp>
        <p:nvSpPr>
          <p:cNvPr id="527" name="Shape 527"/>
          <p:cNvSpPr/>
          <p:nvPr/>
        </p:nvSpPr>
        <p:spPr>
          <a:xfrm>
            <a:off x="5396450" y="3989094"/>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cxnSp>
        <p:nvCxnSpPr>
          <p:cNvPr id="528" name="Shape 528"/>
          <p:cNvCxnSpPr/>
          <p:nvPr/>
        </p:nvCxnSpPr>
        <p:spPr>
          <a:xfrm>
            <a:off x="3047344" y="4780534"/>
            <a:ext cx="2352125"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30" name="Shape 530"/>
          <p:cNvSpPr/>
          <p:nvPr/>
        </p:nvSpPr>
        <p:spPr>
          <a:xfrm>
            <a:off x="3317345" y="3989094"/>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531" name="Shape 531"/>
          <p:cNvSpPr/>
          <p:nvPr/>
        </p:nvSpPr>
        <p:spPr>
          <a:xfrm>
            <a:off x="5407426" y="5083753"/>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dirty="0">
                <a:solidFill>
                  <a:srgbClr val="000000"/>
                </a:solidFill>
                <a:ea typeface="Questrial"/>
                <a:cs typeface="Questrial"/>
                <a:sym typeface="Questrial"/>
              </a:rPr>
              <a:t>Final consensus explanation, model or design</a:t>
            </a:r>
          </a:p>
        </p:txBody>
      </p:sp>
      <p:sp>
        <p:nvSpPr>
          <p:cNvPr id="532" name="Shape 532"/>
          <p:cNvSpPr/>
          <p:nvPr/>
        </p:nvSpPr>
        <p:spPr>
          <a:xfrm>
            <a:off x="1381581" y="3729341"/>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533" name="Shape 533"/>
          <p:cNvSpPr/>
          <p:nvPr/>
        </p:nvSpPr>
        <p:spPr>
          <a:xfrm>
            <a:off x="1398456" y="4837913"/>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534" name="Shape 534"/>
          <p:cNvSpPr/>
          <p:nvPr/>
        </p:nvSpPr>
        <p:spPr>
          <a:xfrm>
            <a:off x="1547266" y="5083753"/>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Resonance</a:t>
            </a:r>
          </a:p>
        </p:txBody>
      </p:sp>
      <p:sp>
        <p:nvSpPr>
          <p:cNvPr id="535" name="Shape 535"/>
          <p:cNvSpPr/>
          <p:nvPr/>
        </p:nvSpPr>
        <p:spPr>
          <a:xfrm>
            <a:off x="1547266" y="4548447"/>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Absorbing and Reflecting Sound </a:t>
            </a:r>
          </a:p>
        </p:txBody>
      </p:sp>
      <p:sp>
        <p:nvSpPr>
          <p:cNvPr id="536" name="Shape 536"/>
          <p:cNvSpPr/>
          <p:nvPr/>
        </p:nvSpPr>
        <p:spPr>
          <a:xfrm>
            <a:off x="3317345" y="4548447"/>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cxnSp>
        <p:nvCxnSpPr>
          <p:cNvPr id="537" name="Shape 537"/>
          <p:cNvCxnSpPr>
            <a:stCxn id="508" idx="3"/>
          </p:cNvCxnSpPr>
          <p:nvPr/>
        </p:nvCxnSpPr>
        <p:spPr>
          <a:xfrm>
            <a:off x="3047342" y="3106537"/>
            <a:ext cx="2343825"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38" name="Shape 538"/>
          <p:cNvSpPr/>
          <p:nvPr/>
        </p:nvSpPr>
        <p:spPr>
          <a:xfrm>
            <a:off x="3317345" y="5083753"/>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539" name="Shape 539"/>
          <p:cNvSpPr/>
          <p:nvPr/>
        </p:nvSpPr>
        <p:spPr>
          <a:xfrm>
            <a:off x="5391179" y="2874451"/>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sp>
        <p:nvSpPr>
          <p:cNvPr id="540" name="Shape 540"/>
          <p:cNvSpPr/>
          <p:nvPr/>
        </p:nvSpPr>
        <p:spPr>
          <a:xfrm>
            <a:off x="3317345" y="2874451"/>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541" name="Shape 541"/>
          <p:cNvSpPr/>
          <p:nvPr/>
        </p:nvSpPr>
        <p:spPr>
          <a:xfrm>
            <a:off x="5399465" y="4548447"/>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sp>
        <p:nvSpPr>
          <p:cNvPr id="508" name="Shape 508"/>
          <p:cNvSpPr/>
          <p:nvPr/>
        </p:nvSpPr>
        <p:spPr>
          <a:xfrm>
            <a:off x="1542090" y="2874451"/>
            <a:ext cx="1505250"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Decibels at a Distance</a:t>
            </a:r>
          </a:p>
        </p:txBody>
      </p:sp>
      <p:sp>
        <p:nvSpPr>
          <p:cNvPr id="511" name="Shape 511"/>
          <p:cNvSpPr/>
          <p:nvPr/>
        </p:nvSpPr>
        <p:spPr>
          <a:xfrm>
            <a:off x="1537922" y="3427135"/>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a:solidFill>
                  <a:srgbClr val="000000"/>
                </a:solidFill>
                <a:ea typeface="Questrial"/>
                <a:cs typeface="Questrial"/>
                <a:sym typeface="Questrial"/>
              </a:rPr>
              <a:t>“Seeing” the Sound Waves</a:t>
            </a:r>
          </a:p>
        </p:txBody>
      </p:sp>
      <p:sp>
        <p:nvSpPr>
          <p:cNvPr id="529" name="Shape 529"/>
          <p:cNvSpPr/>
          <p:nvPr/>
        </p:nvSpPr>
        <p:spPr>
          <a:xfrm>
            <a:off x="1517044" y="3989094"/>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a:solidFill>
                  <a:srgbClr val="000000"/>
                </a:solidFill>
                <a:ea typeface="Questrial"/>
                <a:cs typeface="Questrial"/>
                <a:sym typeface="Questrial"/>
              </a:rPr>
              <a:t>Sound Traveling Through Matter</a:t>
            </a:r>
          </a:p>
        </p:txBody>
      </p:sp>
      <p:pic>
        <p:nvPicPr>
          <p:cNvPr id="42"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2456" y="5570881"/>
            <a:ext cx="692179" cy="692179"/>
          </a:xfrm>
          <a:prstGeom prst="rect">
            <a:avLst/>
          </a:prstGeom>
        </p:spPr>
      </p:pic>
    </p:spTree>
    <p:extLst>
      <p:ext uri="{BB962C8B-B14F-4D97-AF65-F5344CB8AC3E}">
        <p14:creationId xmlns:p14="http://schemas.microsoft.com/office/powerpoint/2010/main" val="195321339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Shape 479"/>
          <p:cNvPicPr preferRelativeResize="0"/>
          <p:nvPr/>
        </p:nvPicPr>
        <p:blipFill rotWithShape="1">
          <a:blip r:embed="rId3">
            <a:alphaModFix/>
          </a:blip>
          <a:srcRect/>
          <a:stretch/>
        </p:blipFill>
        <p:spPr>
          <a:xfrm>
            <a:off x="4168488" y="1821411"/>
            <a:ext cx="4589781" cy="3515576"/>
          </a:xfrm>
          <a:prstGeom prst="rect">
            <a:avLst/>
          </a:prstGeom>
          <a:noFill/>
          <a:ln>
            <a:noFill/>
          </a:ln>
        </p:spPr>
      </p:pic>
      <p:sp>
        <p:nvSpPr>
          <p:cNvPr id="480" name="Shape 480"/>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dirty="0">
                <a:solidFill>
                  <a:srgbClr val="226B94"/>
                </a:solidFill>
              </a:rPr>
              <a:t>Example of Student Work</a:t>
            </a:r>
            <a:endParaRPr dirty="0">
              <a:solidFill>
                <a:srgbClr val="226B94"/>
              </a:solidFill>
            </a:endParaRPr>
          </a:p>
        </p:txBody>
      </p:sp>
      <p:pic>
        <p:nvPicPr>
          <p:cNvPr id="4"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2456" y="5570881"/>
            <a:ext cx="692179" cy="692179"/>
          </a:xfrm>
          <a:prstGeom prst="rect">
            <a:avLst/>
          </a:prstGeom>
        </p:spPr>
      </p:pic>
      <p:sp>
        <p:nvSpPr>
          <p:cNvPr id="6" name="Shape 429"/>
          <p:cNvSpPr txBox="1">
            <a:spLocks noGrp="1"/>
          </p:cNvSpPr>
          <p:nvPr>
            <p:ph idx="1"/>
          </p:nvPr>
        </p:nvSpPr>
        <p:spPr>
          <a:xfrm>
            <a:off x="550413" y="1821411"/>
            <a:ext cx="3521857" cy="4327451"/>
          </a:xfrm>
          <a:prstGeom prst="rect">
            <a:avLst/>
          </a:prstGeom>
          <a:noFill/>
          <a:ln>
            <a:noFill/>
          </a:ln>
        </p:spPr>
        <p:txBody>
          <a:bodyPr vert="horz" lIns="34275" tIns="34275" rIns="34275" bIns="34275" rtlCol="0" anchor="t" anchorCtr="0">
            <a:noAutofit/>
          </a:bodyPr>
          <a:lstStyle/>
          <a:p>
            <a:pPr>
              <a:lnSpc>
                <a:spcPct val="100000"/>
              </a:lnSpc>
              <a:spcBef>
                <a:spcPts val="0"/>
              </a:spcBef>
              <a:spcAft>
                <a:spcPts val="1200"/>
              </a:spcAft>
              <a:buClr>
                <a:srgbClr val="0D467A"/>
              </a:buClr>
              <a:buFont typeface="Wingdings" charset="2"/>
              <a:buChar char="§"/>
            </a:pPr>
            <a:r>
              <a:rPr lang="en-US" sz="2400" dirty="0">
                <a:solidFill>
                  <a:srgbClr val="000000"/>
                </a:solidFill>
              </a:rPr>
              <a:t>How did the students’ models change over time?</a:t>
            </a:r>
          </a:p>
          <a:p>
            <a:pPr>
              <a:lnSpc>
                <a:spcPct val="100000"/>
              </a:lnSpc>
              <a:spcBef>
                <a:spcPts val="0"/>
              </a:spcBef>
              <a:spcAft>
                <a:spcPts val="1200"/>
              </a:spcAft>
              <a:buClr>
                <a:srgbClr val="0D467A"/>
              </a:buClr>
              <a:buFont typeface="Wingdings" charset="2"/>
              <a:buChar char="§"/>
            </a:pPr>
            <a:r>
              <a:rPr lang="en-US" sz="2400" dirty="0">
                <a:solidFill>
                  <a:srgbClr val="000000"/>
                </a:solidFill>
              </a:rPr>
              <a:t>What misconceptions do you see students have in their final models?</a:t>
            </a:r>
          </a:p>
          <a:p>
            <a:pPr>
              <a:lnSpc>
                <a:spcPct val="100000"/>
              </a:lnSpc>
              <a:spcBef>
                <a:spcPts val="0"/>
              </a:spcBef>
              <a:spcAft>
                <a:spcPts val="1200"/>
              </a:spcAft>
              <a:buClr>
                <a:srgbClr val="0D467A"/>
              </a:buClr>
              <a:buFont typeface="Wingdings" charset="2"/>
              <a:buChar char="§"/>
            </a:pPr>
            <a:r>
              <a:rPr lang="en-US" sz="2400" dirty="0">
                <a:solidFill>
                  <a:srgbClr val="000000"/>
                </a:solidFill>
              </a:rPr>
              <a:t>Do you see evidence of students engaging in three-dimensional learning?</a:t>
            </a:r>
          </a:p>
          <a:p>
            <a:pPr>
              <a:lnSpc>
                <a:spcPct val="100000"/>
              </a:lnSpc>
              <a:spcBef>
                <a:spcPts val="0"/>
              </a:spcBef>
              <a:spcAft>
                <a:spcPts val="1200"/>
              </a:spcAft>
              <a:buClr>
                <a:srgbClr val="0D467A"/>
              </a:buClr>
              <a:buFont typeface="Wingdings" charset="2"/>
              <a:buChar char="§"/>
            </a:pPr>
            <a:endParaRPr lang="en-US" sz="2400" dirty="0">
              <a:solidFill>
                <a:srgbClr val="000000"/>
              </a:solidFill>
            </a:endParaRPr>
          </a:p>
        </p:txBody>
      </p:sp>
      <p:pic>
        <p:nvPicPr>
          <p:cNvPr id="7" name="Graphic 11" descr="Chat">
            <a:extLst>
              <a:ext uri="{FF2B5EF4-FFF2-40B4-BE49-F238E27FC236}">
                <a16:creationId xmlns:a16="http://schemas.microsoft.com/office/drawing/2014/main" id="{958D00F4-B33C-4C86-A165-CED5E0A081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03294" y="1140927"/>
            <a:ext cx="914400" cy="914400"/>
          </a:xfrm>
          <a:prstGeom prst="rect">
            <a:avLst/>
          </a:prstGeom>
        </p:spPr>
      </p:pic>
    </p:spTree>
    <p:extLst>
      <p:ext uri="{BB962C8B-B14F-4D97-AF65-F5344CB8AC3E}">
        <p14:creationId xmlns:p14="http://schemas.microsoft.com/office/powerpoint/2010/main" val="1892882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dirty="0">
                <a:solidFill>
                  <a:srgbClr val="226B94"/>
                </a:solidFill>
              </a:rPr>
              <a:t>Discussion in a</a:t>
            </a:r>
            <a:r>
              <a:rPr lang="en-US" dirty="0">
                <a:solidFill>
                  <a:srgbClr val="226B94"/>
                </a:solidFill>
              </a:rPr>
              <a:t> 3rd</a:t>
            </a:r>
            <a:r>
              <a:rPr lang="en-US" i="0" u="none" strike="noStrike" cap="none" dirty="0">
                <a:solidFill>
                  <a:srgbClr val="226B94"/>
                </a:solidFill>
              </a:rPr>
              <a:t> Grade Classroom</a:t>
            </a:r>
          </a:p>
        </p:txBody>
      </p:sp>
      <p:pic>
        <p:nvPicPr>
          <p:cNvPr id="499" name="Shape 499">
            <a:hlinkClick r:id="rId3"/>
          </p:cNvPr>
          <p:cNvPicPr preferRelativeResize="0"/>
          <p:nvPr/>
        </p:nvPicPr>
        <p:blipFill rotWithShape="1">
          <a:blip r:embed="rId4">
            <a:alphaModFix/>
          </a:blip>
          <a:srcRect r="7070"/>
          <a:stretch/>
        </p:blipFill>
        <p:spPr>
          <a:xfrm>
            <a:off x="1636790" y="1961212"/>
            <a:ext cx="5690264" cy="3442638"/>
          </a:xfrm>
          <a:prstGeom prst="rect">
            <a:avLst/>
          </a:prstGeom>
          <a:noFill/>
          <a:ln>
            <a:noFill/>
          </a:ln>
        </p:spPr>
      </p:pic>
    </p:spTree>
    <p:extLst>
      <p:ext uri="{BB962C8B-B14F-4D97-AF65-F5344CB8AC3E}">
        <p14:creationId xmlns:p14="http://schemas.microsoft.com/office/powerpoint/2010/main" val="1610716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0940" y="1966078"/>
            <a:ext cx="7589520" cy="822960"/>
          </a:xfrm>
        </p:spPr>
        <p:txBody>
          <a:bodyPr/>
          <a:lstStyle/>
          <a:p>
            <a:pPr algn="ctr"/>
            <a:r>
              <a:rPr lang="en-US" sz="4400" b="1" dirty="0">
                <a:solidFill>
                  <a:schemeClr val="accent2"/>
                </a:solidFill>
              </a:rPr>
              <a:t>Three-Dimensional Learning</a:t>
            </a:r>
          </a:p>
        </p:txBody>
      </p:sp>
    </p:spTree>
    <p:extLst>
      <p:ext uri="{BB962C8B-B14F-4D97-AF65-F5344CB8AC3E}">
        <p14:creationId xmlns:p14="http://schemas.microsoft.com/office/powerpoint/2010/main" val="1125176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2">
                    <a:lumMod val="75000"/>
                  </a:schemeClr>
                </a:solidFill>
              </a:rPr>
              <a:t>Three-Dimensional Learning</a:t>
            </a:r>
          </a:p>
        </p:txBody>
      </p:sp>
      <p:sp>
        <p:nvSpPr>
          <p:cNvPr id="6" name="Content Placeholder 5"/>
          <p:cNvSpPr>
            <a:spLocks noGrp="1"/>
          </p:cNvSpPr>
          <p:nvPr>
            <p:ph idx="1"/>
          </p:nvPr>
        </p:nvSpPr>
        <p:spPr>
          <a:xfrm>
            <a:off x="822959" y="2078375"/>
            <a:ext cx="7543801" cy="4023360"/>
          </a:xfrm>
        </p:spPr>
        <p:txBody>
          <a:bodyPr>
            <a:normAutofit/>
          </a:bodyPr>
          <a:lstStyle/>
          <a:p>
            <a:pPr>
              <a:buFont typeface="Wingdings" charset="2"/>
              <a:buChar char="§"/>
            </a:pPr>
            <a:r>
              <a:rPr lang="en-US" sz="2400" dirty="0">
                <a:solidFill>
                  <a:schemeClr val="tx1"/>
                </a:solidFill>
              </a:rPr>
              <a:t> What is three-dimensional learning?</a:t>
            </a:r>
          </a:p>
          <a:p>
            <a:pPr>
              <a:buFont typeface="Wingdings" charset="2"/>
              <a:buChar char="§"/>
            </a:pPr>
            <a:r>
              <a:rPr lang="en-US" sz="2400" dirty="0">
                <a:solidFill>
                  <a:schemeClr val="tx1"/>
                </a:solidFill>
              </a:rPr>
              <a:t> What does it mean to you?</a:t>
            </a:r>
          </a:p>
          <a:p>
            <a:pPr>
              <a:buFont typeface="Wingdings" charset="2"/>
              <a:buChar char="§"/>
            </a:pPr>
            <a:r>
              <a:rPr lang="en-US" sz="2400" dirty="0">
                <a:solidFill>
                  <a:schemeClr val="tx1"/>
                </a:solidFill>
              </a:rPr>
              <a:t> As students in the immersion activity, were you engaged in three-dimensional learning? At what point? How do you know?</a:t>
            </a:r>
          </a:p>
        </p:txBody>
      </p:sp>
      <p:pic>
        <p:nvPicPr>
          <p:cNvPr id="7" name="Graphic 11" descr="Chat">
            <a:extLst>
              <a:ext uri="{FF2B5EF4-FFF2-40B4-BE49-F238E27FC236}">
                <a16:creationId xmlns:a16="http://schemas.microsoft.com/office/drawing/2014/main" id="{958D00F4-B33C-4C86-A165-CED5E0A081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7659" y="1276121"/>
            <a:ext cx="914400" cy="914400"/>
          </a:xfrm>
          <a:prstGeom prst="rect">
            <a:avLst/>
          </a:prstGeom>
        </p:spPr>
      </p:pic>
    </p:spTree>
    <p:extLst>
      <p:ext uri="{BB962C8B-B14F-4D97-AF65-F5344CB8AC3E}">
        <p14:creationId xmlns:p14="http://schemas.microsoft.com/office/powerpoint/2010/main" val="626164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75000"/>
                  </a:schemeClr>
                </a:solidFill>
              </a:rPr>
              <a:t>“Learning About” vs. “Figuring Out”</a:t>
            </a:r>
          </a:p>
        </p:txBody>
      </p:sp>
      <p:sp>
        <p:nvSpPr>
          <p:cNvPr id="4" name="TextBox 3"/>
          <p:cNvSpPr txBox="1"/>
          <p:nvPr/>
        </p:nvSpPr>
        <p:spPr>
          <a:xfrm>
            <a:off x="1332230" y="2650394"/>
            <a:ext cx="2188565" cy="1292662"/>
          </a:xfrm>
          <a:prstGeom prst="rect">
            <a:avLst/>
          </a:prstGeom>
          <a:noFill/>
        </p:spPr>
        <p:txBody>
          <a:bodyPr wrap="square" rtlCol="0">
            <a:spAutoFit/>
          </a:bodyPr>
          <a:lstStyle/>
          <a:p>
            <a:pPr algn="ctr"/>
            <a:r>
              <a:rPr lang="en-US" sz="2600" dirty="0">
                <a:latin typeface="+mj-lt"/>
              </a:rPr>
              <a:t>Students learn about facts and details</a:t>
            </a:r>
          </a:p>
        </p:txBody>
      </p:sp>
      <p:cxnSp>
        <p:nvCxnSpPr>
          <p:cNvPr id="6" name="Straight Arrow Connector 5"/>
          <p:cNvCxnSpPr/>
          <p:nvPr/>
        </p:nvCxnSpPr>
        <p:spPr>
          <a:xfrm>
            <a:off x="3727612" y="3239015"/>
            <a:ext cx="108585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5242752" y="2465729"/>
            <a:ext cx="2549968" cy="1692771"/>
          </a:xfrm>
          <a:prstGeom prst="rect">
            <a:avLst/>
          </a:prstGeom>
          <a:noFill/>
        </p:spPr>
        <p:txBody>
          <a:bodyPr wrap="square" rtlCol="0">
            <a:spAutoFit/>
          </a:bodyPr>
          <a:lstStyle/>
          <a:p>
            <a:pPr algn="ctr"/>
            <a:r>
              <a:rPr lang="en-US" sz="2600" dirty="0">
                <a:latin typeface="+mj-lt"/>
              </a:rPr>
              <a:t>Students figure out phenomena and build their explanations</a:t>
            </a:r>
          </a:p>
        </p:txBody>
      </p:sp>
    </p:spTree>
    <p:extLst>
      <p:ext uri="{BB962C8B-B14F-4D97-AF65-F5344CB8AC3E}">
        <p14:creationId xmlns:p14="http://schemas.microsoft.com/office/powerpoint/2010/main" val="2011467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75000"/>
                  </a:schemeClr>
                </a:solidFill>
              </a:rPr>
              <a:t>What is Three-Dimensional Learning?</a:t>
            </a:r>
          </a:p>
        </p:txBody>
      </p:sp>
      <p:sp>
        <p:nvSpPr>
          <p:cNvPr id="3" name="Content Placeholder 2"/>
          <p:cNvSpPr>
            <a:spLocks noGrp="1"/>
          </p:cNvSpPr>
          <p:nvPr>
            <p:ph idx="1"/>
          </p:nvPr>
        </p:nvSpPr>
        <p:spPr>
          <a:xfrm>
            <a:off x="305890" y="1723346"/>
            <a:ext cx="6172200" cy="751679"/>
          </a:xfrm>
        </p:spPr>
        <p:txBody>
          <a:bodyPr>
            <a:noAutofit/>
          </a:bodyPr>
          <a:lstStyle/>
          <a:p>
            <a:pPr marL="0" indent="0">
              <a:buNone/>
            </a:pPr>
            <a:r>
              <a:rPr lang="en-US" sz="2400" u="sng" dirty="0">
                <a:solidFill>
                  <a:schemeClr val="tx1"/>
                </a:solidFill>
              </a:rPr>
              <a:t>Students</a:t>
            </a:r>
            <a:r>
              <a:rPr lang="en-US" sz="2400" dirty="0">
                <a:solidFill>
                  <a:schemeClr val="tx1"/>
                </a:solidFill>
              </a:rPr>
              <a:t> use </a:t>
            </a:r>
          </a:p>
          <a:p>
            <a:pPr marL="0" indent="0">
              <a:buNone/>
            </a:pPr>
            <a:r>
              <a:rPr lang="en-US" sz="2400" dirty="0">
                <a:solidFill>
                  <a:schemeClr val="tx1"/>
                </a:solidFill>
              </a:rPr>
              <a:t>core ideas + crosscutting concepts + practices </a:t>
            </a:r>
          </a:p>
        </p:txBody>
      </p:sp>
      <p:pic>
        <p:nvPicPr>
          <p:cNvPr id="12" name="Shape 568"/>
          <p:cNvPicPr preferRelativeResize="0"/>
          <p:nvPr/>
        </p:nvPicPr>
        <p:blipFill rotWithShape="1">
          <a:blip r:embed="rId3">
            <a:alphaModFix/>
          </a:blip>
          <a:srcRect/>
          <a:stretch/>
        </p:blipFill>
        <p:spPr>
          <a:xfrm rot="1548948">
            <a:off x="6433286" y="3240537"/>
            <a:ext cx="1652992" cy="1666979"/>
          </a:xfrm>
          <a:prstGeom prst="rect">
            <a:avLst/>
          </a:prstGeom>
          <a:noFill/>
          <a:ln>
            <a:noFill/>
          </a:ln>
        </p:spPr>
      </p:pic>
      <p:sp>
        <p:nvSpPr>
          <p:cNvPr id="13" name="Shape 569"/>
          <p:cNvSpPr txBox="1"/>
          <p:nvPr/>
        </p:nvSpPr>
        <p:spPr>
          <a:xfrm rot="-2837389">
            <a:off x="5818088" y="3203526"/>
            <a:ext cx="1428764" cy="577081"/>
          </a:xfrm>
          <a:prstGeom prst="rect">
            <a:avLst/>
          </a:prstGeom>
          <a:noFill/>
          <a:ln>
            <a:noFill/>
          </a:ln>
        </p:spPr>
        <p:txBody>
          <a:bodyPr lIns="68569" tIns="34275" rIns="68569" bIns="34275" anchor="t" anchorCtr="0">
            <a:noAutofit/>
          </a:bodyPr>
          <a:lstStyle/>
          <a:p>
            <a:pPr>
              <a:buSzPct val="25000"/>
            </a:pPr>
            <a:r>
              <a:rPr lang="en-US" sz="2250" b="1" dirty="0">
                <a:latin typeface="Calibri" charset="0"/>
                <a:ea typeface="Calibri" charset="0"/>
                <a:cs typeface="Calibri" charset="0"/>
                <a:sym typeface="Questrial"/>
              </a:rPr>
              <a:t>Practices</a:t>
            </a:r>
          </a:p>
        </p:txBody>
      </p:sp>
      <p:sp>
        <p:nvSpPr>
          <p:cNvPr id="14" name="Shape 571"/>
          <p:cNvSpPr txBox="1"/>
          <p:nvPr/>
        </p:nvSpPr>
        <p:spPr>
          <a:xfrm rot="2978244">
            <a:off x="7327424" y="3418739"/>
            <a:ext cx="1698700" cy="577080"/>
          </a:xfrm>
          <a:prstGeom prst="rect">
            <a:avLst/>
          </a:prstGeom>
          <a:noFill/>
          <a:ln>
            <a:noFill/>
          </a:ln>
        </p:spPr>
        <p:txBody>
          <a:bodyPr lIns="68569" tIns="34275" rIns="68569" bIns="34275" anchor="t" anchorCtr="0">
            <a:noAutofit/>
          </a:bodyPr>
          <a:lstStyle/>
          <a:p>
            <a:pPr>
              <a:buSzPct val="25000"/>
            </a:pPr>
            <a:r>
              <a:rPr lang="en-US" sz="2250" b="1" dirty="0">
                <a:latin typeface="Calibri" charset="0"/>
                <a:ea typeface="Calibri" charset="0"/>
                <a:cs typeface="Calibri" charset="0"/>
                <a:sym typeface="Questrial"/>
              </a:rPr>
              <a:t>Core Ideas</a:t>
            </a:r>
          </a:p>
        </p:txBody>
      </p:sp>
      <p:sp>
        <p:nvSpPr>
          <p:cNvPr id="15" name="Shape 570"/>
          <p:cNvSpPr txBox="1"/>
          <p:nvPr/>
        </p:nvSpPr>
        <p:spPr>
          <a:xfrm>
            <a:off x="6278496" y="4869927"/>
            <a:ext cx="2000250" cy="971550"/>
          </a:xfrm>
          <a:prstGeom prst="rect">
            <a:avLst/>
          </a:prstGeom>
          <a:noFill/>
          <a:ln>
            <a:noFill/>
          </a:ln>
        </p:spPr>
        <p:txBody>
          <a:bodyPr lIns="68569" tIns="34275" rIns="68569" bIns="34275" anchor="t" anchorCtr="0">
            <a:noAutofit/>
          </a:bodyPr>
          <a:lstStyle/>
          <a:p>
            <a:pPr algn="ctr">
              <a:buSzPct val="25000"/>
            </a:pPr>
            <a:r>
              <a:rPr lang="en-US" sz="2100" b="1" dirty="0">
                <a:latin typeface="Calibri" charset="0"/>
                <a:ea typeface="Calibri" charset="0"/>
                <a:cs typeface="Calibri" charset="0"/>
                <a:sym typeface="Questrial"/>
              </a:rPr>
              <a:t>Crosscutting Concepts</a:t>
            </a:r>
          </a:p>
        </p:txBody>
      </p:sp>
      <p:sp>
        <p:nvSpPr>
          <p:cNvPr id="5" name="Rectangle 4"/>
          <p:cNvSpPr/>
          <p:nvPr/>
        </p:nvSpPr>
        <p:spPr>
          <a:xfrm>
            <a:off x="204080" y="2725992"/>
            <a:ext cx="4800600" cy="1200329"/>
          </a:xfrm>
          <a:prstGeom prst="rect">
            <a:avLst/>
          </a:prstGeom>
        </p:spPr>
        <p:txBody>
          <a:bodyPr wrap="square">
            <a:spAutoFit/>
          </a:bodyPr>
          <a:lstStyle/>
          <a:p>
            <a:r>
              <a:rPr lang="en-US" sz="2400" dirty="0"/>
              <a:t>to explain how and why phenomena occur or to design solutions to problems</a:t>
            </a:r>
          </a:p>
        </p:txBody>
      </p:sp>
    </p:spTree>
    <p:extLst>
      <p:ext uri="{BB962C8B-B14F-4D97-AF65-F5344CB8AC3E}">
        <p14:creationId xmlns:p14="http://schemas.microsoft.com/office/powerpoint/2010/main" val="1095547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20" y="522386"/>
            <a:ext cx="8345080" cy="615628"/>
          </a:xfrm>
        </p:spPr>
        <p:txBody>
          <a:bodyPr>
            <a:normAutofit fontScale="90000"/>
          </a:bodyPr>
          <a:lstStyle/>
          <a:p>
            <a:r>
              <a:rPr lang="en-US" dirty="0">
                <a:solidFill>
                  <a:srgbClr val="0D4675"/>
                </a:solidFill>
              </a:rPr>
              <a:t>What Does Three-Dimensional Learning Look Like?</a:t>
            </a:r>
          </a:p>
        </p:txBody>
      </p:sp>
      <p:pic>
        <p:nvPicPr>
          <p:cNvPr id="4" name="Shape 771"/>
          <p:cNvPicPr preferRelativeResize="0"/>
          <p:nvPr/>
        </p:nvPicPr>
        <p:blipFill rotWithShape="1">
          <a:blip r:embed="rId3">
            <a:alphaModFix/>
          </a:blip>
          <a:srcRect l="7921" t="2274"/>
          <a:stretch/>
        </p:blipFill>
        <p:spPr>
          <a:xfrm rot="450601">
            <a:off x="3427592" y="1939691"/>
            <a:ext cx="2595194" cy="3324466"/>
          </a:xfrm>
          <a:prstGeom prst="rect">
            <a:avLst/>
          </a:prstGeom>
          <a:noFill/>
          <a:ln>
            <a:noFill/>
          </a:ln>
        </p:spPr>
      </p:pic>
      <p:sp>
        <p:nvSpPr>
          <p:cNvPr id="5" name="Shape 772"/>
          <p:cNvSpPr txBox="1"/>
          <p:nvPr/>
        </p:nvSpPr>
        <p:spPr>
          <a:xfrm>
            <a:off x="838988" y="4050041"/>
            <a:ext cx="3886200" cy="531000"/>
          </a:xfrm>
          <a:prstGeom prst="rect">
            <a:avLst/>
          </a:prstGeom>
          <a:noFill/>
          <a:ln>
            <a:noFill/>
          </a:ln>
        </p:spPr>
        <p:txBody>
          <a:bodyPr lIns="68569" tIns="34275" rIns="68569" bIns="34275" anchor="t" anchorCtr="0">
            <a:noAutofit/>
          </a:bodyPr>
          <a:lstStyle/>
          <a:p>
            <a:pPr algn="ctr">
              <a:buSzPct val="25000"/>
            </a:pPr>
            <a:r>
              <a:rPr lang="en-US" sz="3000" dirty="0">
                <a:latin typeface="Calibri"/>
                <a:ea typeface="Calibri"/>
                <a:cs typeface="Calibri"/>
                <a:sym typeface="Calibri"/>
              </a:rPr>
              <a:t>Crosscutting </a:t>
            </a:r>
          </a:p>
          <a:p>
            <a:pPr algn="ctr">
              <a:buSzPct val="25000"/>
            </a:pPr>
            <a:r>
              <a:rPr lang="en-US" sz="3000" dirty="0">
                <a:latin typeface="Calibri"/>
                <a:ea typeface="Calibri"/>
                <a:cs typeface="Calibri"/>
                <a:sym typeface="Calibri"/>
              </a:rPr>
              <a:t>Concepts</a:t>
            </a:r>
          </a:p>
        </p:txBody>
      </p:sp>
      <p:sp>
        <p:nvSpPr>
          <p:cNvPr id="6" name="Shape 773"/>
          <p:cNvSpPr txBox="1"/>
          <p:nvPr/>
        </p:nvSpPr>
        <p:spPr>
          <a:xfrm>
            <a:off x="5206396" y="4423541"/>
            <a:ext cx="2045025" cy="315000"/>
          </a:xfrm>
          <a:prstGeom prst="rect">
            <a:avLst/>
          </a:prstGeom>
          <a:noFill/>
          <a:ln>
            <a:noFill/>
          </a:ln>
        </p:spPr>
        <p:txBody>
          <a:bodyPr lIns="68569" tIns="34275" rIns="68569" bIns="34275" anchor="t" anchorCtr="0">
            <a:noAutofit/>
          </a:bodyPr>
          <a:lstStyle/>
          <a:p>
            <a:pPr>
              <a:lnSpc>
                <a:spcPct val="50000"/>
              </a:lnSpc>
              <a:buSzPct val="25000"/>
            </a:pPr>
            <a:r>
              <a:rPr lang="en-US" sz="3000">
                <a:latin typeface="Calibri"/>
                <a:ea typeface="Calibri"/>
                <a:cs typeface="Calibri"/>
                <a:sym typeface="Calibri"/>
              </a:rPr>
              <a:t>Core Ideas</a:t>
            </a:r>
          </a:p>
        </p:txBody>
      </p:sp>
      <p:sp>
        <p:nvSpPr>
          <p:cNvPr id="7" name="Shape 774"/>
          <p:cNvSpPr txBox="1"/>
          <p:nvPr/>
        </p:nvSpPr>
        <p:spPr>
          <a:xfrm>
            <a:off x="3770512" y="5002790"/>
            <a:ext cx="1909350" cy="531000"/>
          </a:xfrm>
          <a:prstGeom prst="rect">
            <a:avLst/>
          </a:prstGeom>
          <a:noFill/>
          <a:ln>
            <a:noFill/>
          </a:ln>
        </p:spPr>
        <p:txBody>
          <a:bodyPr lIns="68569" tIns="34275" rIns="68569" bIns="34275" anchor="t" anchorCtr="0">
            <a:noAutofit/>
          </a:bodyPr>
          <a:lstStyle/>
          <a:p>
            <a:pPr>
              <a:buSzPct val="25000"/>
            </a:pPr>
            <a:r>
              <a:rPr lang="en-US" sz="3000" dirty="0">
                <a:latin typeface="Calibri"/>
                <a:ea typeface="Calibri"/>
                <a:cs typeface="Calibri"/>
                <a:sym typeface="Calibri"/>
              </a:rPr>
              <a:t>Practices</a:t>
            </a:r>
          </a:p>
        </p:txBody>
      </p:sp>
    </p:spTree>
    <p:extLst>
      <p:ext uri="{BB962C8B-B14F-4D97-AF65-F5344CB8AC3E}">
        <p14:creationId xmlns:p14="http://schemas.microsoft.com/office/powerpoint/2010/main" val="29985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C013B-F23B-44AA-B84F-ADE0F6FD780F}"/>
              </a:ext>
            </a:extLst>
          </p:cNvPr>
          <p:cNvSpPr>
            <a:spLocks noGrp="1"/>
          </p:cNvSpPr>
          <p:nvPr>
            <p:ph type="title"/>
          </p:nvPr>
        </p:nvSpPr>
        <p:spPr/>
        <p:txBody>
          <a:bodyPr/>
          <a:lstStyle/>
          <a:p>
            <a:r>
              <a:rPr lang="en-US" dirty="0">
                <a:solidFill>
                  <a:schemeClr val="accent2"/>
                </a:solidFill>
              </a:rPr>
              <a:t>The goals of this session are to: </a:t>
            </a:r>
          </a:p>
        </p:txBody>
      </p:sp>
      <p:sp>
        <p:nvSpPr>
          <p:cNvPr id="6" name="Content Placeholder 5">
            <a:extLst>
              <a:ext uri="{FF2B5EF4-FFF2-40B4-BE49-F238E27FC236}">
                <a16:creationId xmlns:a16="http://schemas.microsoft.com/office/drawing/2014/main" id="{3DAACD6A-7B86-44DC-8675-65DD3E7B0876}"/>
              </a:ext>
            </a:extLst>
          </p:cNvPr>
          <p:cNvSpPr>
            <a:spLocks noGrp="1"/>
          </p:cNvSpPr>
          <p:nvPr>
            <p:ph idx="1"/>
          </p:nvPr>
        </p:nvSpPr>
        <p:spPr>
          <a:xfrm>
            <a:off x="822960" y="1309286"/>
            <a:ext cx="7543801" cy="4023360"/>
          </a:xfrm>
        </p:spPr>
        <p:txBody>
          <a:bodyPr>
            <a:normAutofit/>
          </a:bodyPr>
          <a:lstStyle/>
          <a:p>
            <a:pPr>
              <a:buFont typeface="Wingdings" panose="05000000000000000000" pitchFamily="2" charset="2"/>
              <a:buChar char="§"/>
            </a:pPr>
            <a:r>
              <a:rPr lang="en-US" sz="3200" dirty="0">
                <a:solidFill>
                  <a:schemeClr val="tx1"/>
                </a:solidFill>
              </a:rPr>
              <a:t>  Build a common understanding of the NGSS and its Innovations</a:t>
            </a:r>
          </a:p>
        </p:txBody>
      </p:sp>
    </p:spTree>
    <p:extLst>
      <p:ext uri="{BB962C8B-B14F-4D97-AF65-F5344CB8AC3E}">
        <p14:creationId xmlns:p14="http://schemas.microsoft.com/office/powerpoint/2010/main" val="1855071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D4675"/>
                </a:solidFill>
                <a:sym typeface="Questrial"/>
              </a:rPr>
              <a:t>Three-Dimensional Learning Analogy</a:t>
            </a:r>
            <a:endParaRPr lang="en-US" dirty="0">
              <a:solidFill>
                <a:srgbClr val="0D4675"/>
              </a:solidFill>
            </a:endParaRPr>
          </a:p>
        </p:txBody>
      </p:sp>
      <p:sp>
        <p:nvSpPr>
          <p:cNvPr id="788" name="Shape 788"/>
          <p:cNvSpPr txBox="1">
            <a:spLocks noGrp="1"/>
          </p:cNvSpPr>
          <p:nvPr>
            <p:ph idx="1"/>
          </p:nvPr>
        </p:nvSpPr>
        <p:spPr>
          <a:xfrm>
            <a:off x="1240663" y="1297059"/>
            <a:ext cx="6634715" cy="400049"/>
          </a:xfrm>
          <a:prstGeom prst="rect">
            <a:avLst/>
          </a:prstGeom>
          <a:noFill/>
          <a:ln>
            <a:noFill/>
          </a:ln>
        </p:spPr>
        <p:txBody>
          <a:bodyPr vert="horz" lIns="68569" tIns="34275" rIns="68569" bIns="34275" rtlCol="0" anchor="t" anchorCtr="0">
            <a:noAutofit/>
          </a:bodyPr>
          <a:lstStyle/>
          <a:p>
            <a:pPr marL="0" indent="0">
              <a:spcBef>
                <a:spcPts val="0"/>
              </a:spcBef>
              <a:buClr>
                <a:srgbClr val="0D467A"/>
              </a:buClr>
              <a:buSzPct val="25000"/>
              <a:buNone/>
            </a:pPr>
            <a:r>
              <a:rPr lang="en-US" sz="1800" dirty="0">
                <a:solidFill>
                  <a:schemeClr val="tx1"/>
                </a:solidFill>
                <a:latin typeface="Calibri" charset="0"/>
                <a:ea typeface="Calibri" charset="0"/>
                <a:cs typeface="Calibri" charset="0"/>
                <a:sym typeface="Questrial"/>
              </a:rPr>
              <a:t>How is Three-Dimensional Learning like making a really great meal?</a:t>
            </a:r>
          </a:p>
        </p:txBody>
      </p:sp>
      <p:sp>
        <p:nvSpPr>
          <p:cNvPr id="789" name="Shape 789"/>
          <p:cNvSpPr txBox="1"/>
          <p:nvPr/>
        </p:nvSpPr>
        <p:spPr>
          <a:xfrm>
            <a:off x="446418" y="4105662"/>
            <a:ext cx="3045666" cy="623247"/>
          </a:xfrm>
          <a:prstGeom prst="rect">
            <a:avLst/>
          </a:prstGeom>
          <a:noFill/>
          <a:ln>
            <a:noFill/>
          </a:ln>
        </p:spPr>
        <p:txBody>
          <a:bodyPr lIns="68569" tIns="34275" rIns="68569" bIns="34275" anchor="t" anchorCtr="0">
            <a:noAutofit/>
          </a:bodyPr>
          <a:lstStyle/>
          <a:p>
            <a:pPr algn="ctr">
              <a:buSzPct val="25000"/>
            </a:pPr>
            <a:r>
              <a:rPr lang="en-US" sz="1816" dirty="0">
                <a:latin typeface="Calibri" charset="0"/>
                <a:ea typeface="Calibri" charset="0"/>
                <a:cs typeface="Calibri" charset="0"/>
                <a:sym typeface="Questrial"/>
              </a:rPr>
              <a:t>The cooking techniques are the </a:t>
            </a:r>
            <a:r>
              <a:rPr lang="en-US" sz="1816" b="1" dirty="0">
                <a:latin typeface="Calibri" charset="0"/>
                <a:ea typeface="Calibri" charset="0"/>
                <a:cs typeface="Calibri" charset="0"/>
                <a:sym typeface="Questrial"/>
              </a:rPr>
              <a:t>practices</a:t>
            </a:r>
            <a:r>
              <a:rPr lang="en-US" sz="1816" dirty="0">
                <a:latin typeface="Calibri" charset="0"/>
                <a:ea typeface="Calibri" charset="0"/>
                <a:cs typeface="Calibri" charset="0"/>
                <a:sym typeface="Questrial"/>
              </a:rPr>
              <a:t>. </a:t>
            </a:r>
          </a:p>
        </p:txBody>
      </p:sp>
      <p:sp>
        <p:nvSpPr>
          <p:cNvPr id="790" name="Shape 790"/>
          <p:cNvSpPr txBox="1"/>
          <p:nvPr/>
        </p:nvSpPr>
        <p:spPr>
          <a:xfrm>
            <a:off x="4287403" y="3316936"/>
            <a:ext cx="4126019" cy="715286"/>
          </a:xfrm>
          <a:prstGeom prst="rect">
            <a:avLst/>
          </a:prstGeom>
          <a:noFill/>
          <a:ln>
            <a:noFill/>
          </a:ln>
        </p:spPr>
        <p:txBody>
          <a:bodyPr lIns="68569" tIns="34275" rIns="68569" bIns="34275" anchor="t" anchorCtr="0">
            <a:noAutofit/>
          </a:bodyPr>
          <a:lstStyle/>
          <a:p>
            <a:pPr>
              <a:buSzPct val="25000"/>
            </a:pPr>
            <a:r>
              <a:rPr lang="en-US" sz="1816" dirty="0">
                <a:latin typeface="Calibri" charset="0"/>
                <a:ea typeface="Calibri" charset="0"/>
                <a:cs typeface="Calibri" charset="0"/>
                <a:sym typeface="Questrial"/>
              </a:rPr>
              <a:t>The main ingredients are the </a:t>
            </a:r>
            <a:r>
              <a:rPr lang="en-US" sz="1816" b="1" dirty="0">
                <a:latin typeface="Calibri" charset="0"/>
                <a:ea typeface="Calibri" charset="0"/>
                <a:cs typeface="Calibri" charset="0"/>
                <a:sym typeface="Questrial"/>
              </a:rPr>
              <a:t>core ideas.</a:t>
            </a:r>
          </a:p>
        </p:txBody>
      </p:sp>
      <p:pic>
        <p:nvPicPr>
          <p:cNvPr id="791" name="Shape 791"/>
          <p:cNvPicPr preferRelativeResize="0"/>
          <p:nvPr/>
        </p:nvPicPr>
        <p:blipFill rotWithShape="1">
          <a:blip r:embed="rId3">
            <a:alphaModFix/>
          </a:blip>
          <a:srcRect/>
          <a:stretch/>
        </p:blipFill>
        <p:spPr>
          <a:xfrm>
            <a:off x="6166594" y="4652819"/>
            <a:ext cx="1708784" cy="965834"/>
          </a:xfrm>
          <a:prstGeom prst="rect">
            <a:avLst/>
          </a:prstGeom>
          <a:noFill/>
          <a:ln>
            <a:noFill/>
          </a:ln>
        </p:spPr>
      </p:pic>
      <p:sp>
        <p:nvSpPr>
          <p:cNvPr id="792" name="Shape 792"/>
          <p:cNvSpPr txBox="1"/>
          <p:nvPr/>
        </p:nvSpPr>
        <p:spPr>
          <a:xfrm>
            <a:off x="4103582" y="4652818"/>
            <a:ext cx="2131266" cy="345239"/>
          </a:xfrm>
          <a:prstGeom prst="rect">
            <a:avLst/>
          </a:prstGeom>
          <a:noFill/>
          <a:ln>
            <a:noFill/>
          </a:ln>
        </p:spPr>
        <p:txBody>
          <a:bodyPr lIns="68569" tIns="34275" rIns="68569" bIns="34275" anchor="t" anchorCtr="0">
            <a:noAutofit/>
          </a:bodyPr>
          <a:lstStyle/>
          <a:p>
            <a:pPr algn="r">
              <a:buSzPct val="25000"/>
            </a:pPr>
            <a:r>
              <a:rPr lang="en-US" sz="1816" dirty="0">
                <a:latin typeface="Calibri" charset="0"/>
                <a:ea typeface="Calibri" charset="0"/>
                <a:cs typeface="Calibri" charset="0"/>
                <a:sym typeface="Questrial"/>
              </a:rPr>
              <a:t>The herbs and spices are the </a:t>
            </a:r>
            <a:r>
              <a:rPr lang="en-US" sz="1816" b="1" dirty="0">
                <a:latin typeface="Calibri" charset="0"/>
                <a:ea typeface="Calibri" charset="0"/>
                <a:cs typeface="Calibri" charset="0"/>
                <a:sym typeface="Questrial"/>
              </a:rPr>
              <a:t>crosscutting concepts.</a:t>
            </a:r>
          </a:p>
        </p:txBody>
      </p:sp>
      <p:pic>
        <p:nvPicPr>
          <p:cNvPr id="793" name="Shape 793"/>
          <p:cNvPicPr preferRelativeResize="0"/>
          <p:nvPr/>
        </p:nvPicPr>
        <p:blipFill rotWithShape="1">
          <a:blip r:embed="rId4">
            <a:alphaModFix/>
          </a:blip>
          <a:srcRect l="14320" t="11687" r="22345" b="35637"/>
          <a:stretch/>
        </p:blipFill>
        <p:spPr>
          <a:xfrm>
            <a:off x="754789" y="2428733"/>
            <a:ext cx="2528863" cy="1577459"/>
          </a:xfrm>
          <a:prstGeom prst="rect">
            <a:avLst/>
          </a:prstGeom>
          <a:noFill/>
          <a:ln>
            <a:noFill/>
          </a:ln>
        </p:spPr>
      </p:pic>
      <p:pic>
        <p:nvPicPr>
          <p:cNvPr id="794" name="Shape 794"/>
          <p:cNvPicPr preferRelativeResize="0"/>
          <p:nvPr/>
        </p:nvPicPr>
        <p:blipFill rotWithShape="1">
          <a:blip r:embed="rId5">
            <a:alphaModFix/>
          </a:blip>
          <a:srcRect l="10370" t="13157" r="5100" b="9914"/>
          <a:stretch/>
        </p:blipFill>
        <p:spPr>
          <a:xfrm>
            <a:off x="4573560" y="2210520"/>
            <a:ext cx="1661293" cy="1006943"/>
          </a:xfrm>
          <a:prstGeom prst="rect">
            <a:avLst/>
          </a:prstGeom>
          <a:noFill/>
          <a:ln>
            <a:noFill/>
          </a:ln>
        </p:spPr>
      </p:pic>
      <p:pic>
        <p:nvPicPr>
          <p:cNvPr id="795" name="Shape 795"/>
          <p:cNvPicPr preferRelativeResize="0"/>
          <p:nvPr/>
        </p:nvPicPr>
        <p:blipFill rotWithShape="1">
          <a:blip r:embed="rId6">
            <a:alphaModFix/>
          </a:blip>
          <a:srcRect/>
          <a:stretch/>
        </p:blipFill>
        <p:spPr>
          <a:xfrm>
            <a:off x="6234848" y="2307659"/>
            <a:ext cx="1573146" cy="1000898"/>
          </a:xfrm>
          <a:prstGeom prst="rect">
            <a:avLst/>
          </a:prstGeom>
          <a:noFill/>
          <a:ln>
            <a:noFill/>
          </a:ln>
        </p:spPr>
      </p:pic>
    </p:spTree>
    <p:extLst>
      <p:ext uri="{BB962C8B-B14F-4D97-AF65-F5344CB8AC3E}">
        <p14:creationId xmlns:p14="http://schemas.microsoft.com/office/powerpoint/2010/main" val="1859540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D4675"/>
                </a:solidFill>
              </a:rPr>
              <a:t>Create Your Own Analogy</a:t>
            </a:r>
          </a:p>
        </p:txBody>
      </p:sp>
      <p:sp>
        <p:nvSpPr>
          <p:cNvPr id="801" name="Shape 801"/>
          <p:cNvSpPr txBox="1">
            <a:spLocks noGrp="1"/>
          </p:cNvSpPr>
          <p:nvPr>
            <p:ph idx="1"/>
          </p:nvPr>
        </p:nvSpPr>
        <p:spPr>
          <a:xfrm>
            <a:off x="1326320" y="1993901"/>
            <a:ext cx="6489000" cy="3371850"/>
          </a:xfrm>
          <a:prstGeom prst="rect">
            <a:avLst/>
          </a:prstGeom>
          <a:noFill/>
          <a:ln>
            <a:noFill/>
          </a:ln>
        </p:spPr>
        <p:txBody>
          <a:bodyPr vert="horz" lIns="68569" tIns="34275" rIns="68569" bIns="34275" rtlCol="0" anchor="t" anchorCtr="0">
            <a:noAutofit/>
          </a:bodyPr>
          <a:lstStyle/>
          <a:p>
            <a:pPr marL="0" indent="0">
              <a:spcBef>
                <a:spcPts val="0"/>
              </a:spcBef>
              <a:spcAft>
                <a:spcPts val="0"/>
              </a:spcAft>
              <a:buClr>
                <a:srgbClr val="0D467A"/>
              </a:buClr>
              <a:buSzPct val="25000"/>
              <a:buNone/>
            </a:pPr>
            <a:r>
              <a:rPr lang="en-US" sz="2250" dirty="0">
                <a:solidFill>
                  <a:schemeClr val="tx1"/>
                </a:solidFill>
                <a:ea typeface="Questrial"/>
                <a:cs typeface="Questrial"/>
                <a:sym typeface="Questrial"/>
              </a:rPr>
              <a:t>Three-Dimensional Learning is like</a:t>
            </a:r>
            <a:r>
              <a:rPr lang="en-US" sz="2250" dirty="0">
                <a:solidFill>
                  <a:schemeClr val="tx1"/>
                </a:solidFill>
              </a:rPr>
              <a:t> </a:t>
            </a:r>
            <a:r>
              <a:rPr lang="en-US" sz="2250" dirty="0">
                <a:solidFill>
                  <a:schemeClr val="tx1"/>
                </a:solidFill>
                <a:ea typeface="Questrial"/>
                <a:cs typeface="Questrial"/>
                <a:sym typeface="Questrial"/>
              </a:rPr>
              <a:t>_________:</a:t>
            </a:r>
          </a:p>
          <a:p>
            <a:pPr marL="0" indent="0">
              <a:spcBef>
                <a:spcPts val="525"/>
              </a:spcBef>
              <a:spcAft>
                <a:spcPts val="0"/>
              </a:spcAft>
              <a:buClr>
                <a:srgbClr val="0D467A"/>
              </a:buClr>
              <a:buSzPct val="25000"/>
              <a:buNone/>
            </a:pPr>
            <a:endParaRPr sz="2250" dirty="0">
              <a:solidFill>
                <a:schemeClr val="tx1"/>
              </a:solidFill>
              <a:ea typeface="Questrial"/>
              <a:cs typeface="Questrial"/>
              <a:sym typeface="Questrial"/>
            </a:endParaRPr>
          </a:p>
          <a:p>
            <a:pPr marL="0" indent="0">
              <a:spcBef>
                <a:spcPts val="525"/>
              </a:spcBef>
              <a:spcAft>
                <a:spcPts val="0"/>
              </a:spcAft>
              <a:buClr>
                <a:srgbClr val="0D467A"/>
              </a:buClr>
              <a:buSzPct val="25000"/>
              <a:buNone/>
            </a:pPr>
            <a:r>
              <a:rPr lang="en-US" sz="2250" dirty="0">
                <a:solidFill>
                  <a:schemeClr val="tx1"/>
                </a:solidFill>
                <a:ea typeface="Questrial"/>
                <a:cs typeface="Questrial"/>
                <a:sym typeface="Questrial"/>
              </a:rPr>
              <a:t>Where _______________ are the Practices;</a:t>
            </a:r>
          </a:p>
          <a:p>
            <a:pPr marL="0" indent="0">
              <a:spcBef>
                <a:spcPts val="525"/>
              </a:spcBef>
              <a:spcAft>
                <a:spcPts val="0"/>
              </a:spcAft>
              <a:buClr>
                <a:srgbClr val="0D467A"/>
              </a:buClr>
              <a:buSzPct val="25000"/>
              <a:buNone/>
            </a:pPr>
            <a:endParaRPr sz="2250" dirty="0">
              <a:solidFill>
                <a:schemeClr val="tx1"/>
              </a:solidFill>
              <a:ea typeface="Questrial"/>
              <a:cs typeface="Questrial"/>
              <a:sym typeface="Questrial"/>
            </a:endParaRPr>
          </a:p>
          <a:p>
            <a:pPr marL="0" indent="0">
              <a:spcBef>
                <a:spcPts val="525"/>
              </a:spcBef>
              <a:spcAft>
                <a:spcPts val="0"/>
              </a:spcAft>
              <a:buClr>
                <a:srgbClr val="0D467A"/>
              </a:buClr>
              <a:buSzPct val="25000"/>
              <a:buNone/>
            </a:pPr>
            <a:r>
              <a:rPr lang="en-US" sz="2250" dirty="0">
                <a:solidFill>
                  <a:schemeClr val="tx1"/>
                </a:solidFill>
                <a:ea typeface="Questrial"/>
                <a:cs typeface="Questrial"/>
                <a:sym typeface="Questrial"/>
              </a:rPr>
              <a:t>_______________ are the Core Ideas; and</a:t>
            </a:r>
          </a:p>
          <a:p>
            <a:pPr marL="0" indent="0">
              <a:spcBef>
                <a:spcPts val="525"/>
              </a:spcBef>
              <a:spcAft>
                <a:spcPts val="0"/>
              </a:spcAft>
              <a:buClr>
                <a:srgbClr val="0D467A"/>
              </a:buClr>
              <a:buSzPct val="25000"/>
              <a:buNone/>
            </a:pPr>
            <a:endParaRPr sz="2250" dirty="0">
              <a:solidFill>
                <a:schemeClr val="tx1"/>
              </a:solidFill>
              <a:ea typeface="Questrial"/>
              <a:cs typeface="Questrial"/>
              <a:sym typeface="Questrial"/>
            </a:endParaRPr>
          </a:p>
          <a:p>
            <a:pPr marL="0" indent="0">
              <a:spcBef>
                <a:spcPts val="525"/>
              </a:spcBef>
              <a:buClr>
                <a:srgbClr val="0D467A"/>
              </a:buClr>
              <a:buSzPct val="25000"/>
              <a:buNone/>
            </a:pPr>
            <a:r>
              <a:rPr lang="en-US" sz="2250" dirty="0">
                <a:solidFill>
                  <a:schemeClr val="tx1"/>
                </a:solidFill>
                <a:ea typeface="Questrial"/>
                <a:cs typeface="Questrial"/>
                <a:sym typeface="Questrial"/>
              </a:rPr>
              <a:t> _______________ are the Crosscutting Concepts.</a:t>
            </a:r>
          </a:p>
        </p:txBody>
      </p:sp>
    </p:spTree>
    <p:extLst>
      <p:ext uri="{BB962C8B-B14F-4D97-AF65-F5344CB8AC3E}">
        <p14:creationId xmlns:p14="http://schemas.microsoft.com/office/powerpoint/2010/main" val="1292719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1060" y="2093668"/>
            <a:ext cx="7589520" cy="822960"/>
          </a:xfrm>
        </p:spPr>
        <p:txBody>
          <a:bodyPr/>
          <a:lstStyle/>
          <a:p>
            <a:pPr algn="ctr"/>
            <a:r>
              <a:rPr lang="en-US" sz="4400" b="1" dirty="0">
                <a:solidFill>
                  <a:schemeClr val="accent2"/>
                </a:solidFill>
              </a:rPr>
              <a:t>Looking </a:t>
            </a:r>
            <a:r>
              <a:rPr lang="en-US" sz="4400" b="1">
                <a:solidFill>
                  <a:schemeClr val="accent2"/>
                </a:solidFill>
              </a:rPr>
              <a:t>for Evidence</a:t>
            </a:r>
            <a:br>
              <a:rPr lang="en-US" sz="4400" b="1">
                <a:solidFill>
                  <a:schemeClr val="accent2"/>
                </a:solidFill>
              </a:rPr>
            </a:br>
            <a:r>
              <a:rPr lang="en-US" sz="4400" b="1">
                <a:solidFill>
                  <a:schemeClr val="accent2"/>
                </a:solidFill>
              </a:rPr>
              <a:t>of the Three Dimensions</a:t>
            </a:r>
            <a:endParaRPr lang="en-US" sz="4400" b="1" dirty="0">
              <a:solidFill>
                <a:schemeClr val="accent2"/>
              </a:solidFill>
            </a:endParaRPr>
          </a:p>
        </p:txBody>
      </p:sp>
    </p:spTree>
    <p:extLst>
      <p:ext uri="{BB962C8B-B14F-4D97-AF65-F5344CB8AC3E}">
        <p14:creationId xmlns:p14="http://schemas.microsoft.com/office/powerpoint/2010/main" val="1586146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Shape 629"/>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dirty="0">
                <a:solidFill>
                  <a:srgbClr val="0B5394"/>
                </a:solidFill>
              </a:rPr>
              <a:t>Evidence</a:t>
            </a:r>
          </a:p>
        </p:txBody>
      </p:sp>
      <p:sp>
        <p:nvSpPr>
          <p:cNvPr id="630" name="Shape 630"/>
          <p:cNvSpPr txBox="1">
            <a:spLocks noGrp="1"/>
          </p:cNvSpPr>
          <p:nvPr>
            <p:ph idx="1"/>
          </p:nvPr>
        </p:nvSpPr>
        <p:spPr>
          <a:xfrm>
            <a:off x="822960" y="1598846"/>
            <a:ext cx="7543801" cy="4023360"/>
          </a:xfrm>
          <a:prstGeom prst="rect">
            <a:avLst/>
          </a:prstGeom>
          <a:noFill/>
          <a:ln>
            <a:noFill/>
          </a:ln>
        </p:spPr>
        <p:txBody>
          <a:bodyPr vert="horz" lIns="34275" tIns="34275" rIns="34275" bIns="34275" rtlCol="0" anchor="t" anchorCtr="0">
            <a:noAutofit/>
          </a:bodyPr>
          <a:lstStyle/>
          <a:p>
            <a:pPr marL="0" indent="0" algn="ctr">
              <a:lnSpc>
                <a:spcPct val="100000"/>
              </a:lnSpc>
              <a:spcBef>
                <a:spcPts val="0"/>
              </a:spcBef>
              <a:spcAft>
                <a:spcPts val="0"/>
              </a:spcAft>
              <a:buClr>
                <a:srgbClr val="0D467A"/>
              </a:buClr>
              <a:buSzPct val="25000"/>
              <a:buNone/>
            </a:pPr>
            <a:r>
              <a:rPr lang="en-US" sz="2800" dirty="0">
                <a:solidFill>
                  <a:srgbClr val="000000"/>
                </a:solidFill>
              </a:rPr>
              <a:t>Are practices, core ideas and crosscutting concepts present in the lesson?</a:t>
            </a:r>
          </a:p>
          <a:p>
            <a:pPr marL="0" indent="0" algn="ctr">
              <a:lnSpc>
                <a:spcPct val="100000"/>
              </a:lnSpc>
              <a:spcBef>
                <a:spcPts val="525"/>
              </a:spcBef>
              <a:spcAft>
                <a:spcPts val="0"/>
              </a:spcAft>
              <a:buClr>
                <a:srgbClr val="0D467A"/>
              </a:buClr>
              <a:buSzPct val="25000"/>
              <a:buNone/>
            </a:pPr>
            <a:endParaRPr sz="2800" dirty="0">
              <a:solidFill>
                <a:srgbClr val="000000"/>
              </a:solidFill>
            </a:endParaRPr>
          </a:p>
          <a:p>
            <a:pPr marL="0" indent="0" algn="ctr">
              <a:lnSpc>
                <a:spcPct val="100000"/>
              </a:lnSpc>
              <a:spcBef>
                <a:spcPts val="525"/>
              </a:spcBef>
              <a:spcAft>
                <a:spcPts val="0"/>
              </a:spcAft>
              <a:buClr>
                <a:srgbClr val="0D467A"/>
              </a:buClr>
              <a:buSzPct val="25000"/>
              <a:buNone/>
            </a:pPr>
            <a:r>
              <a:rPr lang="en-US" sz="2800" dirty="0">
                <a:solidFill>
                  <a:srgbClr val="000000"/>
                </a:solidFill>
              </a:rPr>
              <a:t>AND</a:t>
            </a:r>
          </a:p>
          <a:p>
            <a:pPr marL="0" indent="0" algn="ctr">
              <a:lnSpc>
                <a:spcPct val="100000"/>
              </a:lnSpc>
              <a:spcBef>
                <a:spcPts val="525"/>
              </a:spcBef>
              <a:spcAft>
                <a:spcPts val="0"/>
              </a:spcAft>
              <a:buClr>
                <a:srgbClr val="0D467A"/>
              </a:buClr>
              <a:buSzPct val="25000"/>
              <a:buNone/>
            </a:pPr>
            <a:endParaRPr sz="2800" dirty="0">
              <a:solidFill>
                <a:srgbClr val="000000"/>
              </a:solidFill>
            </a:endParaRPr>
          </a:p>
          <a:p>
            <a:pPr marL="0" indent="0" algn="ctr">
              <a:lnSpc>
                <a:spcPct val="100000"/>
              </a:lnSpc>
              <a:spcBef>
                <a:spcPts val="525"/>
              </a:spcBef>
              <a:spcAft>
                <a:spcPts val="0"/>
              </a:spcAft>
              <a:buClr>
                <a:srgbClr val="0D467A"/>
              </a:buClr>
              <a:buSzPct val="25000"/>
              <a:buNone/>
            </a:pPr>
            <a:r>
              <a:rPr lang="en-US" sz="2800" dirty="0">
                <a:solidFill>
                  <a:srgbClr val="000000"/>
                </a:solidFill>
              </a:rPr>
              <a:t>What’s your </a:t>
            </a:r>
            <a:r>
              <a:rPr lang="en-US" sz="2800" b="1" u="sng" dirty="0">
                <a:solidFill>
                  <a:srgbClr val="000000"/>
                </a:solidFill>
              </a:rPr>
              <a:t>evidence</a:t>
            </a:r>
            <a:r>
              <a:rPr lang="en-US" sz="2800" dirty="0">
                <a:solidFill>
                  <a:srgbClr val="000000"/>
                </a:solidFill>
              </a:rPr>
              <a:t> for saying the dimensions were present?</a:t>
            </a:r>
          </a:p>
          <a:p>
            <a:pPr marL="240024" indent="-240024">
              <a:lnSpc>
                <a:spcPct val="100000"/>
              </a:lnSpc>
              <a:spcBef>
                <a:spcPts val="525"/>
              </a:spcBef>
              <a:spcAft>
                <a:spcPts val="0"/>
              </a:spcAft>
              <a:buClr>
                <a:srgbClr val="0D467A"/>
              </a:buClr>
              <a:buNone/>
            </a:pPr>
            <a:endParaRPr sz="2800" dirty="0">
              <a:solidFill>
                <a:srgbClr val="000000"/>
              </a:solidFill>
            </a:endParaRPr>
          </a:p>
        </p:txBody>
      </p:sp>
    </p:spTree>
    <p:extLst>
      <p:ext uri="{BB962C8B-B14F-4D97-AF65-F5344CB8AC3E}">
        <p14:creationId xmlns:p14="http://schemas.microsoft.com/office/powerpoint/2010/main" val="848217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Shape 560"/>
          <p:cNvPicPr preferRelativeResize="0"/>
          <p:nvPr/>
        </p:nvPicPr>
        <p:blipFill rotWithShape="1">
          <a:blip r:embed="rId3">
            <a:alphaModFix/>
          </a:blip>
          <a:srcRect/>
          <a:stretch/>
        </p:blipFill>
        <p:spPr>
          <a:xfrm>
            <a:off x="4689479" y="2216788"/>
            <a:ext cx="2816377" cy="2228849"/>
          </a:xfrm>
          <a:prstGeom prst="rect">
            <a:avLst/>
          </a:prstGeom>
          <a:noFill/>
          <a:ln>
            <a:noFill/>
          </a:ln>
        </p:spPr>
      </p:pic>
      <p:sp>
        <p:nvSpPr>
          <p:cNvPr id="562" name="Shape 562"/>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a:solidFill>
                  <a:srgbClr val="0B5394"/>
                </a:solidFill>
              </a:rPr>
              <a:t>Evidence of the Dimensions</a:t>
            </a:r>
            <a:endParaRPr lang="en-US" i="0" u="none" strike="noStrike" cap="none" dirty="0">
              <a:solidFill>
                <a:srgbClr val="0B5394"/>
              </a:solidFill>
            </a:endParaRPr>
          </a:p>
        </p:txBody>
      </p:sp>
      <p:sp>
        <p:nvSpPr>
          <p:cNvPr id="561" name="Shape 561"/>
          <p:cNvSpPr txBox="1">
            <a:spLocks noGrp="1"/>
          </p:cNvSpPr>
          <p:nvPr>
            <p:ph idx="1"/>
          </p:nvPr>
        </p:nvSpPr>
        <p:spPr>
          <a:xfrm>
            <a:off x="798921" y="2216786"/>
            <a:ext cx="3676826" cy="3017520"/>
          </a:xfrm>
          <a:prstGeom prst="rect">
            <a:avLst/>
          </a:prstGeom>
          <a:noFill/>
          <a:ln>
            <a:noFill/>
          </a:ln>
        </p:spPr>
        <p:txBody>
          <a:bodyPr vert="horz" lIns="34275" tIns="34275" rIns="34275" bIns="34275" rtlCol="0" anchor="t" anchorCtr="0">
            <a:noAutofit/>
          </a:bodyPr>
          <a:lstStyle/>
          <a:p>
            <a:pPr marL="0" indent="0">
              <a:lnSpc>
                <a:spcPct val="100000"/>
              </a:lnSpc>
              <a:spcBef>
                <a:spcPts val="0"/>
              </a:spcBef>
              <a:spcAft>
                <a:spcPts val="0"/>
              </a:spcAft>
              <a:buClr>
                <a:srgbClr val="0D467A"/>
              </a:buClr>
              <a:buSzPct val="25000"/>
              <a:buNone/>
            </a:pPr>
            <a:r>
              <a:rPr lang="en-US" sz="2400" dirty="0">
                <a:solidFill>
                  <a:srgbClr val="000000"/>
                </a:solidFill>
              </a:rPr>
              <a:t>Evidence is visible: you can see it, point to it in a </a:t>
            </a:r>
            <a:br>
              <a:rPr lang="en-US" sz="2400" dirty="0">
                <a:solidFill>
                  <a:srgbClr val="000000"/>
                </a:solidFill>
              </a:rPr>
            </a:br>
            <a:r>
              <a:rPr lang="en-US" sz="2400" dirty="0">
                <a:solidFill>
                  <a:srgbClr val="000000"/>
                </a:solidFill>
              </a:rPr>
              <a:t>lesson or unit, highlight it, or </a:t>
            </a:r>
            <a:br>
              <a:rPr lang="en-US" sz="2400" dirty="0">
                <a:solidFill>
                  <a:srgbClr val="000000"/>
                </a:solidFill>
              </a:rPr>
            </a:br>
            <a:r>
              <a:rPr lang="en-US" sz="2400" dirty="0">
                <a:solidFill>
                  <a:srgbClr val="000000"/>
                </a:solidFill>
              </a:rPr>
              <a:t>quote it directly from what </a:t>
            </a:r>
            <a:br>
              <a:rPr lang="en-US" sz="2400" dirty="0">
                <a:solidFill>
                  <a:srgbClr val="000000"/>
                </a:solidFill>
              </a:rPr>
            </a:br>
            <a:r>
              <a:rPr lang="en-US" sz="2400" dirty="0">
                <a:solidFill>
                  <a:srgbClr val="000000"/>
                </a:solidFill>
              </a:rPr>
              <a:t>is written.</a:t>
            </a:r>
          </a:p>
          <a:p>
            <a:pPr marL="0" indent="0">
              <a:lnSpc>
                <a:spcPct val="100000"/>
              </a:lnSpc>
              <a:spcBef>
                <a:spcPts val="525"/>
              </a:spcBef>
              <a:spcAft>
                <a:spcPts val="0"/>
              </a:spcAft>
              <a:buClr>
                <a:srgbClr val="0D467A"/>
              </a:buClr>
              <a:buSzPct val="25000"/>
              <a:buNone/>
            </a:pPr>
            <a:endParaRPr sz="2400" dirty="0">
              <a:solidFill>
                <a:srgbClr val="000000"/>
              </a:solidFill>
            </a:endParaRPr>
          </a:p>
          <a:p>
            <a:pPr marL="0" indent="0">
              <a:lnSpc>
                <a:spcPct val="100000"/>
              </a:lnSpc>
              <a:spcBef>
                <a:spcPts val="525"/>
              </a:spcBef>
              <a:spcAft>
                <a:spcPts val="0"/>
              </a:spcAft>
              <a:buClr>
                <a:srgbClr val="0D467A"/>
              </a:buClr>
              <a:buSzPct val="25000"/>
              <a:buNone/>
            </a:pPr>
            <a:endParaRPr sz="2400" dirty="0">
              <a:solidFill>
                <a:srgbClr val="000000"/>
              </a:solidFill>
            </a:endParaRPr>
          </a:p>
          <a:p>
            <a:pPr marL="0" indent="0">
              <a:lnSpc>
                <a:spcPct val="100000"/>
              </a:lnSpc>
              <a:spcBef>
                <a:spcPts val="525"/>
              </a:spcBef>
              <a:spcAft>
                <a:spcPts val="0"/>
              </a:spcAft>
              <a:buClr>
                <a:srgbClr val="0D467A"/>
              </a:buClr>
              <a:buSzPct val="25000"/>
              <a:buNone/>
            </a:pPr>
            <a:endParaRPr sz="2400" dirty="0">
              <a:solidFill>
                <a:srgbClr val="000000"/>
              </a:solidFill>
            </a:endParaRPr>
          </a:p>
          <a:p>
            <a:pPr marL="0" indent="0">
              <a:lnSpc>
                <a:spcPct val="100000"/>
              </a:lnSpc>
              <a:spcBef>
                <a:spcPts val="525"/>
              </a:spcBef>
              <a:spcAft>
                <a:spcPts val="0"/>
              </a:spcAft>
              <a:buClr>
                <a:srgbClr val="0D467A"/>
              </a:buClr>
              <a:buSzPct val="25000"/>
              <a:buNone/>
            </a:pPr>
            <a:endParaRPr sz="2400" dirty="0">
              <a:solidFill>
                <a:srgbClr val="000000"/>
              </a:solidFill>
            </a:endParaRPr>
          </a:p>
          <a:p>
            <a:pPr marL="0" indent="0">
              <a:lnSpc>
                <a:spcPct val="100000"/>
              </a:lnSpc>
              <a:spcBef>
                <a:spcPts val="525"/>
              </a:spcBef>
              <a:spcAft>
                <a:spcPts val="0"/>
              </a:spcAft>
              <a:buClr>
                <a:srgbClr val="0D467A"/>
              </a:buClr>
              <a:buSzPct val="25000"/>
              <a:buNone/>
            </a:pPr>
            <a:r>
              <a:rPr lang="en-US" sz="2400" dirty="0">
                <a:solidFill>
                  <a:srgbClr val="000000"/>
                </a:solidFill>
              </a:rPr>
              <a:t> </a:t>
            </a:r>
          </a:p>
          <a:p>
            <a:pPr marL="0" indent="0">
              <a:lnSpc>
                <a:spcPct val="100000"/>
              </a:lnSpc>
              <a:spcBef>
                <a:spcPts val="525"/>
              </a:spcBef>
              <a:spcAft>
                <a:spcPts val="0"/>
              </a:spcAft>
              <a:buClr>
                <a:srgbClr val="0D467A"/>
              </a:buClr>
              <a:buSzPct val="25000"/>
              <a:buNone/>
            </a:pPr>
            <a:endParaRPr sz="2400" dirty="0">
              <a:solidFill>
                <a:srgbClr val="000000"/>
              </a:solidFill>
            </a:endParaRPr>
          </a:p>
        </p:txBody>
      </p:sp>
    </p:spTree>
    <p:extLst>
      <p:ext uri="{BB962C8B-B14F-4D97-AF65-F5344CB8AC3E}">
        <p14:creationId xmlns:p14="http://schemas.microsoft.com/office/powerpoint/2010/main" val="3349247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4" name="Shape 974"/>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lnSpc>
                <a:spcPct val="90000"/>
              </a:lnSpc>
              <a:spcBef>
                <a:spcPts val="0"/>
              </a:spcBef>
              <a:buClr>
                <a:schemeClr val="dk1"/>
              </a:buClr>
              <a:buSzPct val="25000"/>
            </a:pPr>
            <a:r>
              <a:rPr lang="en-US" sz="3300" dirty="0">
                <a:solidFill>
                  <a:srgbClr val="0D4675"/>
                </a:solidFill>
                <a:ea typeface="Questrial"/>
                <a:cs typeface="Questrial"/>
                <a:sym typeface="Questrial"/>
              </a:rPr>
              <a:t>Elements of the Dimensions</a:t>
            </a:r>
          </a:p>
        </p:txBody>
      </p:sp>
      <p:sp>
        <p:nvSpPr>
          <p:cNvPr id="972" name="Shape 972"/>
          <p:cNvSpPr txBox="1">
            <a:spLocks noGrp="1"/>
          </p:cNvSpPr>
          <p:nvPr>
            <p:ph idx="1"/>
          </p:nvPr>
        </p:nvSpPr>
        <p:spPr>
          <a:xfrm>
            <a:off x="822961" y="1185239"/>
            <a:ext cx="7543801" cy="4023360"/>
          </a:xfrm>
          <a:prstGeom prst="rect">
            <a:avLst/>
          </a:prstGeom>
          <a:noFill/>
          <a:ln>
            <a:noFill/>
          </a:ln>
        </p:spPr>
        <p:txBody>
          <a:bodyPr vert="horz" lIns="68569" tIns="34275" rIns="68569" bIns="34275" rtlCol="0" anchor="t" anchorCtr="0">
            <a:noAutofit/>
          </a:bodyPr>
          <a:lstStyle/>
          <a:p>
            <a:pPr marL="0" indent="0" algn="ctr">
              <a:spcBef>
                <a:spcPts val="0"/>
              </a:spcBef>
              <a:buClr>
                <a:srgbClr val="0D467A"/>
              </a:buClr>
              <a:buSzPct val="25000"/>
              <a:buNone/>
            </a:pPr>
            <a:r>
              <a:rPr lang="en-US" sz="1950" dirty="0">
                <a:solidFill>
                  <a:schemeClr val="dk1"/>
                </a:solidFill>
                <a:ea typeface="Questrial"/>
                <a:cs typeface="Questrial"/>
                <a:sym typeface="Questrial"/>
              </a:rPr>
              <a:t>Elements are the grade-level specific bullet points </a:t>
            </a:r>
            <a:br>
              <a:rPr lang="en-US" sz="1950" dirty="0">
                <a:solidFill>
                  <a:schemeClr val="dk1"/>
                </a:solidFill>
                <a:ea typeface="Questrial"/>
                <a:cs typeface="Questrial"/>
                <a:sym typeface="Questrial"/>
              </a:rPr>
            </a:br>
            <a:r>
              <a:rPr lang="en-US" sz="1950" dirty="0">
                <a:solidFill>
                  <a:schemeClr val="dk1"/>
                </a:solidFill>
                <a:ea typeface="Questrial"/>
                <a:cs typeface="Questrial"/>
                <a:sym typeface="Questrial"/>
              </a:rPr>
              <a:t>that are displayed in the SEP, DCI, and CCC sections </a:t>
            </a:r>
            <a:br>
              <a:rPr lang="en-US" sz="1950" dirty="0">
                <a:solidFill>
                  <a:schemeClr val="dk1"/>
                </a:solidFill>
                <a:ea typeface="Questrial"/>
                <a:cs typeface="Questrial"/>
                <a:sym typeface="Questrial"/>
              </a:rPr>
            </a:br>
            <a:r>
              <a:rPr lang="en-US" sz="1950" dirty="0">
                <a:solidFill>
                  <a:schemeClr val="dk1"/>
                </a:solidFill>
                <a:ea typeface="Questrial"/>
                <a:cs typeface="Questrial"/>
                <a:sym typeface="Questrial"/>
              </a:rPr>
              <a:t>of the foundation boxes, and can be found in the NGSS appendices. They guide learning at specific grade levels.</a:t>
            </a:r>
          </a:p>
        </p:txBody>
      </p:sp>
      <p:graphicFrame>
        <p:nvGraphicFramePr>
          <p:cNvPr id="973" name="Shape 973"/>
          <p:cNvGraphicFramePr/>
          <p:nvPr>
            <p:extLst>
              <p:ext uri="{D42A27DB-BD31-4B8C-83A1-F6EECF244321}">
                <p14:modId xmlns:p14="http://schemas.microsoft.com/office/powerpoint/2010/main" val="1655941094"/>
              </p:ext>
            </p:extLst>
          </p:nvPr>
        </p:nvGraphicFramePr>
        <p:xfrm>
          <a:off x="507855" y="2363341"/>
          <a:ext cx="8093886" cy="3633422"/>
        </p:xfrm>
        <a:graphic>
          <a:graphicData uri="http://schemas.openxmlformats.org/drawingml/2006/table">
            <a:tbl>
              <a:tblPr>
                <a:noFill/>
              </a:tblPr>
              <a:tblGrid>
                <a:gridCol w="2960944">
                  <a:extLst>
                    <a:ext uri="{9D8B030D-6E8A-4147-A177-3AD203B41FA5}">
                      <a16:colId xmlns:a16="http://schemas.microsoft.com/office/drawing/2014/main" val="20000"/>
                    </a:ext>
                  </a:extLst>
                </a:gridCol>
                <a:gridCol w="2937540">
                  <a:extLst>
                    <a:ext uri="{9D8B030D-6E8A-4147-A177-3AD203B41FA5}">
                      <a16:colId xmlns:a16="http://schemas.microsoft.com/office/drawing/2014/main" val="20001"/>
                    </a:ext>
                  </a:extLst>
                </a:gridCol>
                <a:gridCol w="2195402">
                  <a:extLst>
                    <a:ext uri="{9D8B030D-6E8A-4147-A177-3AD203B41FA5}">
                      <a16:colId xmlns:a16="http://schemas.microsoft.com/office/drawing/2014/main" val="20002"/>
                    </a:ext>
                  </a:extLst>
                </a:gridCol>
              </a:tblGrid>
              <a:tr h="181256">
                <a:tc gridSpan="3">
                  <a:txBody>
                    <a:bodyPr/>
                    <a:lstStyle/>
                    <a:p>
                      <a:pPr marL="0" marR="0" lvl="0" indent="0" algn="l" rtl="0">
                        <a:spcBef>
                          <a:spcPts val="0"/>
                        </a:spcBef>
                        <a:spcAft>
                          <a:spcPts val="0"/>
                        </a:spcAft>
                        <a:buSzPct val="25000"/>
                        <a:buNone/>
                      </a:pPr>
                      <a:r>
                        <a:rPr lang="en-US" sz="1050" b="1">
                          <a:solidFill>
                            <a:schemeClr val="dk1"/>
                          </a:solidFill>
                          <a:latin typeface="Tahoma"/>
                          <a:ea typeface="Tahoma"/>
                          <a:cs typeface="Tahoma"/>
                          <a:sym typeface="Tahoma"/>
                        </a:rPr>
                        <a:t>MS-PS1 Matter and Its Interactions </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6278">
                <a:tc gridSpan="3">
                  <a:txBody>
                    <a:bodyPr/>
                    <a:lstStyle/>
                    <a:p>
                      <a:pPr marL="0" marR="0" lvl="0" indent="0" algn="l" rtl="0">
                        <a:spcBef>
                          <a:spcPts val="0"/>
                        </a:spcBef>
                        <a:spcAft>
                          <a:spcPts val="0"/>
                        </a:spcAft>
                        <a:buSzPct val="25000"/>
                        <a:buNone/>
                      </a:pPr>
                      <a:r>
                        <a:rPr lang="en-US" sz="1000" dirty="0">
                          <a:solidFill>
                            <a:schemeClr val="dk1"/>
                          </a:solidFill>
                          <a:latin typeface="Tahoma"/>
                          <a:ea typeface="Tahoma"/>
                          <a:cs typeface="Tahoma"/>
                          <a:sym typeface="Tahoma"/>
                        </a:rPr>
                        <a:t>Students who demonstrate understanding can: </a:t>
                      </a:r>
                    </a:p>
                    <a:p>
                      <a:pPr marL="862013" marR="0" lvl="0" indent="-862013" algn="l" rtl="0">
                        <a:spcBef>
                          <a:spcPts val="0"/>
                        </a:spcBef>
                        <a:spcAft>
                          <a:spcPts val="0"/>
                        </a:spcAft>
                        <a:buSzPct val="25000"/>
                        <a:buNone/>
                      </a:pPr>
                      <a:r>
                        <a:rPr lang="en-US" sz="1050" b="1" dirty="0">
                          <a:solidFill>
                            <a:schemeClr val="dk1"/>
                          </a:solidFill>
                          <a:latin typeface="Tahoma"/>
                          <a:ea typeface="Tahoma"/>
                          <a:cs typeface="Tahoma"/>
                          <a:sym typeface="Tahoma"/>
                        </a:rPr>
                        <a:t>MS-PS1-5.	Develop and use a model to describe how the total number of atoms does not change in a chemical reaction and thus mass is conserved. </a:t>
                      </a:r>
                      <a:r>
                        <a:rPr lang="en-US" sz="900" dirty="0">
                          <a:solidFill>
                            <a:schemeClr val="dk1"/>
                          </a:solidFill>
                          <a:latin typeface="Tahoma"/>
                          <a:ea typeface="Tahoma"/>
                          <a:cs typeface="Tahoma"/>
                          <a:sym typeface="Tahoma"/>
                        </a:rPr>
                        <a:t>[Clarification Statement: Examples of reactions could include burning sugar or steel wool, fat reacting with sodium hydroxide, and mixing zinc with hydrogen chloride.] [Assessment Boundary: Assessment is limited to analysis of the following properties: density, melting point, boiling point, solubility, flammability, and odor.] </a:t>
                      </a:r>
                    </a:p>
                    <a:p>
                      <a:pPr marL="685800" marR="0" lvl="0" indent="-685800" algn="l" rtl="0">
                        <a:spcBef>
                          <a:spcPts val="0"/>
                        </a:spcBef>
                        <a:spcAft>
                          <a:spcPts val="0"/>
                        </a:spcAft>
                        <a:buSzPct val="25000"/>
                        <a:buNone/>
                      </a:pPr>
                      <a:r>
                        <a:rPr lang="en-US" sz="700" dirty="0">
                          <a:solidFill>
                            <a:schemeClr val="dk1"/>
                          </a:solidFill>
                          <a:latin typeface="Tahoma"/>
                          <a:ea typeface="Tahoma"/>
                          <a:cs typeface="Tahoma"/>
                          <a:sym typeface="Tahoma"/>
                        </a:rPr>
                        <a:t> </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40976">
                <a:tc gridSpan="3">
                  <a:txBody>
                    <a:bodyPr/>
                    <a:lstStyle/>
                    <a:p>
                      <a:pPr marL="0" marR="0" lvl="0" indent="0" algn="ctr" rtl="0">
                        <a:spcBef>
                          <a:spcPts val="0"/>
                        </a:spcBef>
                        <a:spcAft>
                          <a:spcPts val="0"/>
                        </a:spcAft>
                        <a:buSzPct val="25000"/>
                        <a:buNone/>
                      </a:pPr>
                      <a:r>
                        <a:rPr lang="en-US" sz="900" dirty="0">
                          <a:solidFill>
                            <a:schemeClr val="dk1"/>
                          </a:solidFill>
                          <a:latin typeface="Tahoma"/>
                          <a:ea typeface="Tahoma"/>
                          <a:cs typeface="Tahoma"/>
                          <a:sym typeface="Tahoma"/>
                        </a:rPr>
                        <a:t>The performance expectations above were developed using the following elements from the NRC document </a:t>
                      </a:r>
                      <a:r>
                        <a:rPr lang="en-US" sz="900" i="1" dirty="0">
                          <a:solidFill>
                            <a:schemeClr val="dk1"/>
                          </a:solidFill>
                          <a:latin typeface="Tahoma"/>
                          <a:ea typeface="Tahoma"/>
                          <a:cs typeface="Tahoma"/>
                          <a:sym typeface="Tahoma"/>
                        </a:rPr>
                        <a:t>A Framework for K-12 Science Education</a:t>
                      </a:r>
                      <a:r>
                        <a:rPr lang="en-US" sz="900" dirty="0">
                          <a:solidFill>
                            <a:schemeClr val="dk1"/>
                          </a:solidFill>
                          <a:latin typeface="Tahoma"/>
                          <a:ea typeface="Tahoma"/>
                          <a:cs typeface="Tahoma"/>
                          <a:sym typeface="Tahoma"/>
                        </a:rPr>
                        <a:t>:</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81256">
                <a:tc>
                  <a:txBody>
                    <a:bodyPr/>
                    <a:lstStyle/>
                    <a:p>
                      <a:pPr marL="0" marR="0" lvl="0" indent="0" algn="ctr" rtl="0">
                        <a:spcBef>
                          <a:spcPts val="0"/>
                        </a:spcBef>
                        <a:spcAft>
                          <a:spcPts val="0"/>
                        </a:spcAft>
                        <a:buSzPct val="25000"/>
                        <a:buNone/>
                      </a:pPr>
                      <a:r>
                        <a:rPr lang="en-US" sz="1050" b="1">
                          <a:solidFill>
                            <a:schemeClr val="lt1"/>
                          </a:solidFill>
                          <a:latin typeface="Tahoma"/>
                          <a:ea typeface="Tahoma"/>
                          <a:cs typeface="Tahoma"/>
                          <a:sym typeface="Tahoma"/>
                        </a:rPr>
                        <a:t>Science and Engineering Practices</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3399"/>
                    </a:solidFill>
                  </a:tcPr>
                </a:tc>
                <a:tc>
                  <a:txBody>
                    <a:bodyPr/>
                    <a:lstStyle/>
                    <a:p>
                      <a:pPr marL="0" marR="0" lvl="0" indent="0" algn="ctr" rtl="0">
                        <a:spcBef>
                          <a:spcPts val="0"/>
                        </a:spcBef>
                        <a:spcAft>
                          <a:spcPts val="0"/>
                        </a:spcAft>
                        <a:buSzPct val="25000"/>
                        <a:buNone/>
                      </a:pPr>
                      <a:r>
                        <a:rPr lang="en-US" sz="1050" b="1">
                          <a:solidFill>
                            <a:schemeClr val="lt1"/>
                          </a:solidFill>
                          <a:latin typeface="Tahoma"/>
                          <a:ea typeface="Tahoma"/>
                          <a:cs typeface="Tahoma"/>
                          <a:sym typeface="Tahoma"/>
                        </a:rPr>
                        <a:t>Disciplinary Core Ideas</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6600"/>
                    </a:solidFill>
                  </a:tcPr>
                </a:tc>
                <a:tc>
                  <a:txBody>
                    <a:bodyPr/>
                    <a:lstStyle/>
                    <a:p>
                      <a:pPr marL="0" marR="0" lvl="0" indent="0" algn="ctr" rtl="0">
                        <a:spcBef>
                          <a:spcPts val="0"/>
                        </a:spcBef>
                        <a:spcAft>
                          <a:spcPts val="0"/>
                        </a:spcAft>
                        <a:buSzPct val="25000"/>
                        <a:buNone/>
                      </a:pPr>
                      <a:r>
                        <a:rPr lang="en-US" sz="1050" b="1">
                          <a:solidFill>
                            <a:schemeClr val="lt1"/>
                          </a:solidFill>
                          <a:latin typeface="Tahoma"/>
                          <a:ea typeface="Tahoma"/>
                          <a:cs typeface="Tahoma"/>
                          <a:sym typeface="Tahoma"/>
                        </a:rPr>
                        <a:t>Crosscutting Concepts</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00"/>
                    </a:solidFill>
                  </a:tcPr>
                </a:tc>
                <a:extLst>
                  <a:ext uri="{0D108BD9-81ED-4DB2-BD59-A6C34878D82A}">
                    <a16:rowId xmlns:a16="http://schemas.microsoft.com/office/drawing/2014/main" val="10003"/>
                  </a:ext>
                </a:extLst>
              </a:tr>
              <a:tr h="2223656">
                <a:tc>
                  <a:txBody>
                    <a:bodyPr/>
                    <a:lstStyle/>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 </a:t>
                      </a:r>
                    </a:p>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Developing and Using Models </a:t>
                      </a:r>
                    </a:p>
                    <a:p>
                      <a:pPr marL="0" marR="0" lvl="0" indent="0" algn="l" rtl="0">
                        <a:spcBef>
                          <a:spcPts val="0"/>
                        </a:spcBef>
                        <a:spcAft>
                          <a:spcPts val="0"/>
                        </a:spcAft>
                        <a:buSzPct val="25000"/>
                        <a:buNone/>
                      </a:pPr>
                      <a:r>
                        <a:rPr lang="en-US" sz="1000">
                          <a:solidFill>
                            <a:schemeClr val="dk1"/>
                          </a:solidFill>
                          <a:latin typeface="Tahoma"/>
                          <a:ea typeface="Tahoma"/>
                          <a:cs typeface="Tahoma"/>
                          <a:sym typeface="Tahoma"/>
                        </a:rPr>
                        <a:t>Modeling in 6–8 builds on K–5 and progresses to developing, using and revising models to support explanations, describe, test, and predict more abstract phenomena and design systems.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a:solidFill>
                            <a:schemeClr val="dk1"/>
                          </a:solidFill>
                          <a:latin typeface="Tahoma"/>
                          <a:ea typeface="Tahoma"/>
                          <a:cs typeface="Tahoma"/>
                          <a:sym typeface="Tahoma"/>
                        </a:rPr>
                        <a:t>Develop a model to describe unobservable mechanisms. (MS-PS1-5)</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8CCE4"/>
                    </a:solidFill>
                  </a:tcPr>
                </a:tc>
                <a:tc>
                  <a:txBody>
                    <a:bodyPr/>
                    <a:lstStyle/>
                    <a:p>
                      <a:pPr marL="0" marR="0" lvl="0" indent="0" algn="l" rtl="0">
                        <a:spcBef>
                          <a:spcPts val="0"/>
                        </a:spcBef>
                        <a:spcAft>
                          <a:spcPts val="0"/>
                        </a:spcAft>
                        <a:buSzPct val="25000"/>
                        <a:buNone/>
                      </a:pPr>
                      <a:r>
                        <a:rPr lang="en-US" sz="1000" b="1" dirty="0">
                          <a:solidFill>
                            <a:schemeClr val="dk1"/>
                          </a:solidFill>
                          <a:latin typeface="Tahoma"/>
                          <a:ea typeface="Tahoma"/>
                          <a:cs typeface="Tahoma"/>
                          <a:sym typeface="Tahoma"/>
                        </a:rPr>
                        <a:t> </a:t>
                      </a:r>
                    </a:p>
                    <a:p>
                      <a:pPr marL="0" marR="0" lvl="0" indent="0" algn="l" rtl="0">
                        <a:spcBef>
                          <a:spcPts val="0"/>
                        </a:spcBef>
                        <a:spcAft>
                          <a:spcPts val="0"/>
                        </a:spcAft>
                        <a:buSzPct val="25000"/>
                        <a:buNone/>
                      </a:pPr>
                      <a:r>
                        <a:rPr lang="en-US" sz="1000" b="1" dirty="0">
                          <a:solidFill>
                            <a:schemeClr val="dk1"/>
                          </a:solidFill>
                          <a:latin typeface="Tahoma"/>
                          <a:ea typeface="Tahoma"/>
                          <a:cs typeface="Tahoma"/>
                          <a:sym typeface="Tahoma"/>
                        </a:rPr>
                        <a:t>PS1.B: Chemical Reactions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dirty="0">
                          <a:solidFill>
                            <a:schemeClr val="dk1"/>
                          </a:solidFill>
                          <a:latin typeface="Tahoma"/>
                          <a:ea typeface="Tahoma"/>
                          <a:cs typeface="Tahoma"/>
                          <a:sym typeface="Tahoma"/>
                        </a:rPr>
                        <a:t>Substances react chemically in characteristic ways. In a chemical process, the atoms that make up the original substances are regrouped into different molecules, and these new substances have different properties from those of the reactants. </a:t>
                      </a:r>
                      <a:br>
                        <a:rPr lang="en-US" sz="1000" dirty="0">
                          <a:solidFill>
                            <a:schemeClr val="dk1"/>
                          </a:solidFill>
                          <a:latin typeface="Tahoma"/>
                          <a:ea typeface="Tahoma"/>
                          <a:cs typeface="Tahoma"/>
                          <a:sym typeface="Tahoma"/>
                        </a:rPr>
                      </a:br>
                      <a:r>
                        <a:rPr lang="en-US" sz="1000" dirty="0">
                          <a:solidFill>
                            <a:schemeClr val="dk1"/>
                          </a:solidFill>
                          <a:latin typeface="Tahoma"/>
                          <a:ea typeface="Tahoma"/>
                          <a:cs typeface="Tahoma"/>
                          <a:sym typeface="Tahoma"/>
                        </a:rPr>
                        <a:t>(MS-PS1-2), ( MS-PS1-5)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dirty="0">
                          <a:solidFill>
                            <a:schemeClr val="dk1"/>
                          </a:solidFill>
                          <a:latin typeface="Tahoma"/>
                          <a:ea typeface="Tahoma"/>
                          <a:cs typeface="Tahoma"/>
                          <a:sym typeface="Tahoma"/>
                        </a:rPr>
                        <a:t>The total number of each type of atom is conserved, and thus the mass does not change. (MS-PS1-5) </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BD4B4"/>
                    </a:solidFill>
                  </a:tcPr>
                </a:tc>
                <a:tc>
                  <a:txBody>
                    <a:bodyPr/>
                    <a:lstStyle/>
                    <a:p>
                      <a:pPr marL="0" marR="0" lvl="0" indent="0" algn="l" rtl="0">
                        <a:spcBef>
                          <a:spcPts val="0"/>
                        </a:spcBef>
                        <a:spcAft>
                          <a:spcPts val="0"/>
                        </a:spcAft>
                        <a:buSzPct val="25000"/>
                        <a:buNone/>
                      </a:pPr>
                      <a:r>
                        <a:rPr lang="en-US" sz="1000" b="1" dirty="0">
                          <a:solidFill>
                            <a:schemeClr val="dk1"/>
                          </a:solidFill>
                          <a:latin typeface="Tahoma"/>
                          <a:ea typeface="Tahoma"/>
                          <a:cs typeface="Tahoma"/>
                          <a:sym typeface="Tahoma"/>
                        </a:rPr>
                        <a:t> </a:t>
                      </a:r>
                    </a:p>
                    <a:p>
                      <a:pPr marL="0" marR="0" lvl="0" indent="0" algn="l" rtl="0">
                        <a:spcBef>
                          <a:spcPts val="0"/>
                        </a:spcBef>
                        <a:spcAft>
                          <a:spcPts val="0"/>
                        </a:spcAft>
                        <a:buSzPct val="25000"/>
                        <a:buNone/>
                      </a:pPr>
                      <a:r>
                        <a:rPr lang="en-US" sz="1000" b="1" dirty="0">
                          <a:solidFill>
                            <a:schemeClr val="dk1"/>
                          </a:solidFill>
                          <a:latin typeface="Tahoma"/>
                          <a:ea typeface="Tahoma"/>
                          <a:cs typeface="Tahoma"/>
                          <a:sym typeface="Tahoma"/>
                        </a:rPr>
                        <a:t>Energy and Matter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dirty="0">
                          <a:solidFill>
                            <a:schemeClr val="dk1"/>
                          </a:solidFill>
                          <a:latin typeface="Tahoma"/>
                          <a:ea typeface="Tahoma"/>
                          <a:cs typeface="Tahoma"/>
                          <a:sym typeface="Tahoma"/>
                        </a:rPr>
                        <a:t>Matter is conserved because atoms are conserved in physical and chemical processes. </a:t>
                      </a:r>
                      <a:br>
                        <a:rPr lang="en-US" sz="1000" dirty="0">
                          <a:solidFill>
                            <a:schemeClr val="dk1"/>
                          </a:solidFill>
                          <a:latin typeface="Tahoma"/>
                          <a:ea typeface="Tahoma"/>
                          <a:cs typeface="Tahoma"/>
                          <a:sym typeface="Tahoma"/>
                        </a:rPr>
                      </a:br>
                      <a:r>
                        <a:rPr lang="en-US" sz="1000" dirty="0">
                          <a:solidFill>
                            <a:schemeClr val="dk1"/>
                          </a:solidFill>
                          <a:latin typeface="Tahoma"/>
                          <a:ea typeface="Tahoma"/>
                          <a:cs typeface="Tahoma"/>
                          <a:sym typeface="Tahoma"/>
                        </a:rPr>
                        <a:t>(MS-PS1-5) </a:t>
                      </a:r>
                    </a:p>
                    <a:p>
                      <a:pPr marL="171450" marR="0" lvl="0" indent="-6350" algn="l" rtl="0">
                        <a:spcBef>
                          <a:spcPts val="0"/>
                        </a:spcBef>
                        <a:spcAft>
                          <a:spcPts val="0"/>
                        </a:spcAft>
                        <a:buSzPct val="25000"/>
                        <a:buNone/>
                      </a:pPr>
                      <a:r>
                        <a:rPr lang="en-US" sz="1000" dirty="0">
                          <a:solidFill>
                            <a:schemeClr val="dk1"/>
                          </a:solidFill>
                          <a:latin typeface="Tahoma"/>
                          <a:ea typeface="Tahoma"/>
                          <a:cs typeface="Tahoma"/>
                          <a:sym typeface="Tahoma"/>
                        </a:rPr>
                        <a:t> </a:t>
                      </a:r>
                    </a:p>
                  </a:txBody>
                  <a:tcPr marL="51431" marR="51431"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5763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4" name="Shape 974"/>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lnSpc>
                <a:spcPct val="90000"/>
              </a:lnSpc>
              <a:spcBef>
                <a:spcPts val="0"/>
              </a:spcBef>
              <a:buClr>
                <a:schemeClr val="dk1"/>
              </a:buClr>
              <a:buSzPct val="25000"/>
            </a:pPr>
            <a:r>
              <a:rPr lang="en-US" sz="3300" dirty="0">
                <a:solidFill>
                  <a:srgbClr val="0D4675"/>
                </a:solidFill>
                <a:ea typeface="Questrial"/>
                <a:cs typeface="Questrial"/>
                <a:sym typeface="Questrial"/>
              </a:rPr>
              <a:t>Elements of the Dimensions</a:t>
            </a:r>
          </a:p>
        </p:txBody>
      </p:sp>
      <p:sp>
        <p:nvSpPr>
          <p:cNvPr id="2" name="Content Placeholder 1"/>
          <p:cNvSpPr>
            <a:spLocks noGrp="1"/>
          </p:cNvSpPr>
          <p:nvPr>
            <p:ph idx="1"/>
          </p:nvPr>
        </p:nvSpPr>
        <p:spPr>
          <a:xfrm>
            <a:off x="798920" y="1112433"/>
            <a:ext cx="7543800" cy="3017520"/>
          </a:xfrm>
        </p:spPr>
        <p:txBody>
          <a:bodyPr>
            <a:normAutofit/>
          </a:bodyPr>
          <a:lstStyle/>
          <a:p>
            <a:pPr marL="0" indent="0" algn="ctr">
              <a:buNone/>
            </a:pPr>
            <a:r>
              <a:rPr lang="en-US" sz="1800" b="1" dirty="0">
                <a:solidFill>
                  <a:schemeClr val="tx1"/>
                </a:solidFill>
              </a:rPr>
              <a:t>NGSS Appendix F </a:t>
            </a:r>
          </a:p>
          <a:p>
            <a:pPr marL="0" indent="0" algn="ctr">
              <a:buNone/>
            </a:pPr>
            <a:r>
              <a:rPr lang="en-US" sz="1800" b="1" dirty="0">
                <a:solidFill>
                  <a:schemeClr val="tx1"/>
                </a:solidFill>
              </a:rPr>
              <a:t>SEP #2 – Developing and Using Models</a:t>
            </a:r>
          </a:p>
        </p:txBody>
      </p:sp>
      <p:pic>
        <p:nvPicPr>
          <p:cNvPr id="3" name="Picture 2"/>
          <p:cNvPicPr>
            <a:picLocks noChangeAspect="1"/>
          </p:cNvPicPr>
          <p:nvPr/>
        </p:nvPicPr>
        <p:blipFill rotWithShape="1">
          <a:blip r:embed="rId3"/>
          <a:srcRect l="17137" t="30466" r="18759" b="6641"/>
          <a:stretch/>
        </p:blipFill>
        <p:spPr>
          <a:xfrm>
            <a:off x="1183522" y="1998921"/>
            <a:ext cx="6822677" cy="3765151"/>
          </a:xfrm>
          <a:prstGeom prst="rect">
            <a:avLst/>
          </a:prstGeom>
        </p:spPr>
      </p:pic>
    </p:spTree>
    <p:extLst>
      <p:ext uri="{BB962C8B-B14F-4D97-AF65-F5344CB8AC3E}">
        <p14:creationId xmlns:p14="http://schemas.microsoft.com/office/powerpoint/2010/main" val="2568328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6" name="Group 5"/>
          <p:cNvGrpSpPr/>
          <p:nvPr/>
        </p:nvGrpSpPr>
        <p:grpSpPr>
          <a:xfrm>
            <a:off x="1237631" y="1206542"/>
            <a:ext cx="6538213" cy="4524408"/>
            <a:chOff x="1237631" y="1206542"/>
            <a:chExt cx="6538213" cy="4524408"/>
          </a:xfrm>
        </p:grpSpPr>
        <p:pic>
          <p:nvPicPr>
            <p:cNvPr id="569" name="Shape 569"/>
            <p:cNvPicPr preferRelativeResize="0"/>
            <p:nvPr/>
          </p:nvPicPr>
          <p:blipFill>
            <a:blip r:embed="rId3">
              <a:alphaModFix/>
            </a:blip>
            <a:stretch>
              <a:fillRect/>
            </a:stretch>
          </p:blipFill>
          <p:spPr>
            <a:xfrm>
              <a:off x="1237631" y="1206542"/>
              <a:ext cx="6538213" cy="452440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785190" y="1903227"/>
              <a:ext cx="212651" cy="17012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68" name="Shape 568"/>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dirty="0">
                <a:solidFill>
                  <a:srgbClr val="0D4675"/>
                </a:solidFill>
              </a:rPr>
              <a:t>Finding Evidence for DCIs</a:t>
            </a:r>
          </a:p>
        </p:txBody>
      </p:sp>
      <p:pic>
        <p:nvPicPr>
          <p:cNvPr id="4"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2456" y="5570881"/>
            <a:ext cx="692179" cy="692179"/>
          </a:xfrm>
          <a:prstGeom prst="rect">
            <a:avLst/>
          </a:prstGeom>
        </p:spPr>
      </p:pic>
      <p:sp>
        <p:nvSpPr>
          <p:cNvPr id="3" name="Left Bracket 2"/>
          <p:cNvSpPr/>
          <p:nvPr/>
        </p:nvSpPr>
        <p:spPr>
          <a:xfrm>
            <a:off x="1477926" y="3189767"/>
            <a:ext cx="170122" cy="1594884"/>
          </a:xfrm>
          <a:prstGeom prst="leftBracket">
            <a:avLst/>
          </a:prstGeom>
          <a:ln w="38100">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9005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dirty="0">
                <a:solidFill>
                  <a:srgbClr val="0D4675"/>
                </a:solidFill>
              </a:rPr>
              <a:t>DCIs Evidence Share Out</a:t>
            </a:r>
          </a:p>
        </p:txBody>
      </p:sp>
      <p:sp>
        <p:nvSpPr>
          <p:cNvPr id="583" name="Shape 583"/>
          <p:cNvSpPr txBox="1">
            <a:spLocks noGrp="1"/>
          </p:cNvSpPr>
          <p:nvPr>
            <p:ph idx="1"/>
          </p:nvPr>
        </p:nvSpPr>
        <p:spPr>
          <a:prstGeom prst="rect">
            <a:avLst/>
          </a:prstGeom>
        </p:spPr>
        <p:txBody>
          <a:bodyPr vert="horz" lIns="68569" tIns="68569" rIns="68569" bIns="68569" rtlCol="0" anchor="t" anchorCtr="0">
            <a:noAutofit/>
          </a:bodyPr>
          <a:lstStyle/>
          <a:p>
            <a:pPr marL="290506"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Take turns sharing out your ideas</a:t>
            </a:r>
          </a:p>
          <a:p>
            <a:pPr marL="290506"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Be sure to give evidence and reasoning for the disciplinary core ideas you think were present</a:t>
            </a:r>
          </a:p>
          <a:p>
            <a:pPr marL="290506"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Challenge each other’s ideas</a:t>
            </a:r>
          </a:p>
          <a:p>
            <a:pPr marL="290506"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Be prepared to share your evidence</a:t>
            </a:r>
          </a:p>
          <a:p>
            <a:pPr>
              <a:spcBef>
                <a:spcPts val="0"/>
              </a:spcBef>
              <a:buNone/>
            </a:pPr>
            <a:endParaRPr dirty="0"/>
          </a:p>
        </p:txBody>
      </p:sp>
    </p:spTree>
    <p:extLst>
      <p:ext uri="{BB962C8B-B14F-4D97-AF65-F5344CB8AC3E}">
        <p14:creationId xmlns:p14="http://schemas.microsoft.com/office/powerpoint/2010/main" val="641247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Shape 589"/>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dirty="0">
                <a:solidFill>
                  <a:srgbClr val="0D4675"/>
                </a:solidFill>
              </a:rPr>
              <a:t>Crosscutting Concepts</a:t>
            </a:r>
          </a:p>
        </p:txBody>
      </p:sp>
      <p:sp>
        <p:nvSpPr>
          <p:cNvPr id="588" name="Shape 588"/>
          <p:cNvSpPr txBox="1">
            <a:spLocks noGrp="1"/>
          </p:cNvSpPr>
          <p:nvPr>
            <p:ph idx="1"/>
          </p:nvPr>
        </p:nvSpPr>
        <p:spPr>
          <a:prstGeom prst="rect">
            <a:avLst/>
          </a:prstGeom>
          <a:noFill/>
          <a:ln>
            <a:noFill/>
          </a:ln>
        </p:spPr>
        <p:txBody>
          <a:bodyPr vert="horz" lIns="34275" tIns="34275" rIns="34275" bIns="34275" rtlCol="0" anchor="t" anchorCtr="0">
            <a:noAutofit/>
          </a:bodyPr>
          <a:lstStyle/>
          <a:p>
            <a:pPr marL="428615" indent="-342892">
              <a:lnSpc>
                <a:spcPct val="100000"/>
              </a:lnSpc>
              <a:spcBef>
                <a:spcPts val="0"/>
              </a:spcBef>
              <a:spcAft>
                <a:spcPts val="0"/>
              </a:spcAft>
              <a:buFont typeface="Wingdings" panose="05000000000000000000" pitchFamily="2" charset="2"/>
              <a:buChar char="§"/>
            </a:pPr>
            <a:r>
              <a:rPr lang="en-US" sz="2250" dirty="0">
                <a:solidFill>
                  <a:schemeClr val="tx1"/>
                </a:solidFill>
              </a:rPr>
              <a:t>Patterns</a:t>
            </a:r>
          </a:p>
          <a:p>
            <a:pPr marL="428615" indent="-342892">
              <a:lnSpc>
                <a:spcPct val="100000"/>
              </a:lnSpc>
              <a:spcBef>
                <a:spcPts val="0"/>
              </a:spcBef>
              <a:spcAft>
                <a:spcPts val="0"/>
              </a:spcAft>
              <a:buFont typeface="Wingdings" panose="05000000000000000000" pitchFamily="2" charset="2"/>
              <a:buChar char="§"/>
            </a:pPr>
            <a:r>
              <a:rPr lang="en-US" sz="2250" dirty="0">
                <a:solidFill>
                  <a:schemeClr val="tx1"/>
                </a:solidFill>
              </a:rPr>
              <a:t>Cause and effect</a:t>
            </a:r>
          </a:p>
          <a:p>
            <a:pPr marL="428615" indent="-342892">
              <a:lnSpc>
                <a:spcPct val="100000"/>
              </a:lnSpc>
              <a:spcBef>
                <a:spcPts val="0"/>
              </a:spcBef>
              <a:spcAft>
                <a:spcPts val="0"/>
              </a:spcAft>
              <a:buFont typeface="Wingdings" panose="05000000000000000000" pitchFamily="2" charset="2"/>
              <a:buChar char="§"/>
            </a:pPr>
            <a:r>
              <a:rPr lang="en-US" sz="2250" dirty="0">
                <a:solidFill>
                  <a:schemeClr val="tx1"/>
                </a:solidFill>
              </a:rPr>
              <a:t>Scale, proportion, and quantity</a:t>
            </a:r>
          </a:p>
          <a:p>
            <a:pPr marL="428615" indent="-342892">
              <a:lnSpc>
                <a:spcPct val="100000"/>
              </a:lnSpc>
              <a:spcBef>
                <a:spcPts val="0"/>
              </a:spcBef>
              <a:spcAft>
                <a:spcPts val="0"/>
              </a:spcAft>
              <a:buFont typeface="Wingdings" panose="05000000000000000000" pitchFamily="2" charset="2"/>
              <a:buChar char="§"/>
            </a:pPr>
            <a:r>
              <a:rPr lang="en-US" sz="2250" dirty="0">
                <a:solidFill>
                  <a:schemeClr val="tx1"/>
                </a:solidFill>
              </a:rPr>
              <a:t>Systems and system models</a:t>
            </a:r>
          </a:p>
          <a:p>
            <a:pPr marL="428615" indent="-342892">
              <a:lnSpc>
                <a:spcPct val="100000"/>
              </a:lnSpc>
              <a:spcBef>
                <a:spcPts val="0"/>
              </a:spcBef>
              <a:spcAft>
                <a:spcPts val="0"/>
              </a:spcAft>
              <a:buFont typeface="Wingdings" panose="05000000000000000000" pitchFamily="2" charset="2"/>
              <a:buChar char="§"/>
            </a:pPr>
            <a:r>
              <a:rPr lang="en-US" sz="2250" dirty="0">
                <a:solidFill>
                  <a:schemeClr val="tx1"/>
                </a:solidFill>
              </a:rPr>
              <a:t>Energy and matter</a:t>
            </a:r>
          </a:p>
          <a:p>
            <a:pPr marL="428615" indent="-342892">
              <a:lnSpc>
                <a:spcPct val="100000"/>
              </a:lnSpc>
              <a:spcBef>
                <a:spcPts val="0"/>
              </a:spcBef>
              <a:spcAft>
                <a:spcPts val="0"/>
              </a:spcAft>
              <a:buFont typeface="Wingdings" panose="05000000000000000000" pitchFamily="2" charset="2"/>
              <a:buChar char="§"/>
            </a:pPr>
            <a:r>
              <a:rPr lang="en-US" sz="2250" dirty="0">
                <a:solidFill>
                  <a:schemeClr val="tx1"/>
                </a:solidFill>
              </a:rPr>
              <a:t>Structure and Function</a:t>
            </a:r>
          </a:p>
          <a:p>
            <a:pPr marL="428615" indent="-342892">
              <a:lnSpc>
                <a:spcPct val="100000"/>
              </a:lnSpc>
              <a:spcBef>
                <a:spcPts val="0"/>
              </a:spcBef>
              <a:spcAft>
                <a:spcPts val="0"/>
              </a:spcAft>
              <a:buFont typeface="Wingdings" panose="05000000000000000000" pitchFamily="2" charset="2"/>
              <a:buChar char="§"/>
            </a:pPr>
            <a:r>
              <a:rPr lang="en-US" sz="2250" dirty="0">
                <a:solidFill>
                  <a:schemeClr val="tx1"/>
                </a:solidFill>
              </a:rPr>
              <a:t>Stability and Change</a:t>
            </a:r>
          </a:p>
          <a:p>
            <a:pPr>
              <a:spcBef>
                <a:spcPts val="0"/>
              </a:spcBef>
              <a:buSzPct val="161111"/>
              <a:buFont typeface="Wingdings" panose="05000000000000000000" pitchFamily="2" charset="2"/>
              <a:buChar char="§"/>
            </a:pPr>
            <a:endParaRPr sz="1350" dirty="0">
              <a:solidFill>
                <a:schemeClr val="tx1"/>
              </a:solidFill>
            </a:endParaRPr>
          </a:p>
        </p:txBody>
      </p:sp>
      <p:pic>
        <p:nvPicPr>
          <p:cNvPr id="591" name="Shape 591"/>
          <p:cNvPicPr preferRelativeResize="0"/>
          <p:nvPr/>
        </p:nvPicPr>
        <p:blipFill>
          <a:blip r:embed="rId3">
            <a:alphaModFix/>
          </a:blip>
          <a:stretch>
            <a:fillRect/>
          </a:stretch>
        </p:blipFill>
        <p:spPr>
          <a:xfrm>
            <a:off x="5495251" y="2341187"/>
            <a:ext cx="2963973" cy="1659825"/>
          </a:xfrm>
          <a:prstGeom prst="rect">
            <a:avLst/>
          </a:prstGeom>
          <a:noFill/>
          <a:ln>
            <a:noFill/>
          </a:ln>
        </p:spPr>
      </p:pic>
    </p:spTree>
    <p:extLst>
      <p:ext uri="{BB962C8B-B14F-4D97-AF65-F5344CB8AC3E}">
        <p14:creationId xmlns:p14="http://schemas.microsoft.com/office/powerpoint/2010/main" val="256814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Then vs. Now</a:t>
            </a:r>
          </a:p>
        </p:txBody>
      </p:sp>
      <p:sp>
        <p:nvSpPr>
          <p:cNvPr id="3" name="Content Placeholder 2"/>
          <p:cNvSpPr>
            <a:spLocks noGrp="1"/>
          </p:cNvSpPr>
          <p:nvPr>
            <p:ph idx="1"/>
          </p:nvPr>
        </p:nvSpPr>
        <p:spPr>
          <a:xfrm>
            <a:off x="822960" y="2147486"/>
            <a:ext cx="7543801" cy="4023360"/>
          </a:xfrm>
        </p:spPr>
        <p:txBody>
          <a:bodyPr>
            <a:noAutofit/>
          </a:bodyPr>
          <a:lstStyle/>
          <a:p>
            <a:pPr marL="0" indent="0" algn="ctr">
              <a:buNone/>
            </a:pPr>
            <a:r>
              <a:rPr lang="en-US" sz="2600" i="1" dirty="0">
                <a:solidFill>
                  <a:schemeClr val="tx1"/>
                </a:solidFill>
              </a:rPr>
              <a:t>Think about what science instruction and learning looked like back when you were a student in school.</a:t>
            </a:r>
          </a:p>
          <a:p>
            <a:pPr marL="0" indent="0" algn="ctr">
              <a:buNone/>
            </a:pPr>
            <a:endParaRPr lang="en-US" sz="2600" i="1" dirty="0">
              <a:solidFill>
                <a:schemeClr val="tx1"/>
              </a:solidFill>
            </a:endParaRPr>
          </a:p>
          <a:p>
            <a:pPr marL="0" indent="0" algn="ctr">
              <a:buNone/>
            </a:pPr>
            <a:r>
              <a:rPr lang="en-US" sz="2600" i="1" dirty="0">
                <a:solidFill>
                  <a:schemeClr val="tx1"/>
                </a:solidFill>
              </a:rPr>
              <a:t>How have science and technology changed over the years from when you were a student? </a:t>
            </a:r>
          </a:p>
          <a:p>
            <a:pPr marL="0" indent="0" algn="ctr">
              <a:buNone/>
            </a:pPr>
            <a:endParaRPr lang="en-US" sz="2600" i="1" dirty="0">
              <a:solidFill>
                <a:schemeClr val="tx1"/>
              </a:solidFill>
            </a:endParaRPr>
          </a:p>
          <a:p>
            <a:pPr marL="0" indent="0" algn="ctr">
              <a:buNone/>
            </a:pPr>
            <a:r>
              <a:rPr lang="en-US" sz="2600" i="1" dirty="0">
                <a:solidFill>
                  <a:schemeClr val="tx1"/>
                </a:solidFill>
              </a:rPr>
              <a:t>How do you think that has changed how science should be taught and learned in classrooms?</a:t>
            </a:r>
          </a:p>
        </p:txBody>
      </p:sp>
      <p:pic>
        <p:nvPicPr>
          <p:cNvPr id="6" name="Graphic 5" descr="Chat">
            <a:extLst>
              <a:ext uri="{FF2B5EF4-FFF2-40B4-BE49-F238E27FC236}">
                <a16:creationId xmlns:a16="http://schemas.microsoft.com/office/drawing/2014/main" id="{8B4CE1C7-73F9-4A31-9831-B3F2C04D2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2971" y="1105325"/>
            <a:ext cx="914400" cy="914400"/>
          </a:xfrm>
          <a:prstGeom prst="rect">
            <a:avLst/>
          </a:prstGeom>
        </p:spPr>
      </p:pic>
      <p:pic>
        <p:nvPicPr>
          <p:cNvPr id="7" name="Graphic 6" descr="Thought bubble">
            <a:extLst>
              <a:ext uri="{FF2B5EF4-FFF2-40B4-BE49-F238E27FC236}">
                <a16:creationId xmlns:a16="http://schemas.microsoft.com/office/drawing/2014/main" id="{E7E2A63F-FD97-422B-9F12-857FFD84AA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02391" y="1105325"/>
            <a:ext cx="914400" cy="914400"/>
          </a:xfrm>
          <a:prstGeom prst="rect">
            <a:avLst/>
          </a:prstGeom>
        </p:spPr>
      </p:pic>
    </p:spTree>
    <p:extLst>
      <p:ext uri="{BB962C8B-B14F-4D97-AF65-F5344CB8AC3E}">
        <p14:creationId xmlns:p14="http://schemas.microsoft.com/office/powerpoint/2010/main" val="243717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Shape 589"/>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a:solidFill>
                  <a:srgbClr val="0D4675"/>
                </a:solidFill>
              </a:rPr>
              <a:t>Crosscutting Concepts</a:t>
            </a:r>
          </a:p>
        </p:txBody>
      </p:sp>
      <p:sp>
        <p:nvSpPr>
          <p:cNvPr id="590" name="Shape 590"/>
          <p:cNvSpPr txBox="1"/>
          <p:nvPr/>
        </p:nvSpPr>
        <p:spPr>
          <a:xfrm>
            <a:off x="2067757" y="3943352"/>
            <a:ext cx="4772063" cy="1599488"/>
          </a:xfrm>
          <a:prstGeom prst="rect">
            <a:avLst/>
          </a:prstGeom>
          <a:noFill/>
          <a:ln w="38100" cap="flat" cmpd="sng">
            <a:solidFill>
              <a:srgbClr val="6AA84F"/>
            </a:solidFill>
            <a:prstDash val="solid"/>
            <a:round/>
            <a:headEnd type="none" w="med" len="med"/>
            <a:tailEnd type="none" w="med" len="med"/>
          </a:ln>
        </p:spPr>
        <p:txBody>
          <a:bodyPr lIns="68569" tIns="68569" rIns="68569" bIns="68569" anchor="t" anchorCtr="0">
            <a:noAutofit/>
          </a:bodyPr>
          <a:lstStyle/>
          <a:p>
            <a:pPr algn="ctr"/>
            <a:r>
              <a:rPr lang="en-US" sz="2100" dirty="0">
                <a:latin typeface="+mj-lt"/>
              </a:rPr>
              <a:t>On your evidence organizer identify </a:t>
            </a:r>
            <a:r>
              <a:rPr lang="en-US" sz="2100" b="1" dirty="0">
                <a:latin typeface="+mj-lt"/>
              </a:rPr>
              <a:t>elements</a:t>
            </a:r>
            <a:r>
              <a:rPr lang="en-US" sz="2100" dirty="0">
                <a:latin typeface="+mj-lt"/>
              </a:rPr>
              <a:t> of the crosscutting concepts that students were engaged in during the immersion experience. </a:t>
            </a:r>
          </a:p>
        </p:txBody>
      </p:sp>
      <p:pic>
        <p:nvPicPr>
          <p:cNvPr id="591" name="Shape 591"/>
          <p:cNvPicPr preferRelativeResize="0"/>
          <p:nvPr/>
        </p:nvPicPr>
        <p:blipFill>
          <a:blip r:embed="rId3">
            <a:alphaModFix/>
          </a:blip>
          <a:stretch>
            <a:fillRect/>
          </a:stretch>
        </p:blipFill>
        <p:spPr>
          <a:xfrm>
            <a:off x="2971801" y="2114551"/>
            <a:ext cx="2963973" cy="1659825"/>
          </a:xfrm>
          <a:prstGeom prst="rect">
            <a:avLst/>
          </a:prstGeom>
          <a:noFill/>
          <a:ln>
            <a:noFill/>
          </a:ln>
        </p:spPr>
      </p:pic>
    </p:spTree>
    <p:extLst>
      <p:ext uri="{BB962C8B-B14F-4D97-AF65-F5344CB8AC3E}">
        <p14:creationId xmlns:p14="http://schemas.microsoft.com/office/powerpoint/2010/main" val="2640788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dirty="0">
                <a:solidFill>
                  <a:srgbClr val="0D4675"/>
                </a:solidFill>
              </a:rPr>
              <a:t>Crosscutting Concepts Share Out</a:t>
            </a:r>
          </a:p>
        </p:txBody>
      </p:sp>
      <p:sp>
        <p:nvSpPr>
          <p:cNvPr id="3" name="Content Placeholder 2">
            <a:extLst>
              <a:ext uri="{FF2B5EF4-FFF2-40B4-BE49-F238E27FC236}">
                <a16:creationId xmlns:a16="http://schemas.microsoft.com/office/drawing/2014/main" id="{A8CF5050-ABC8-4BA4-82C9-F29A678837C1}"/>
              </a:ext>
            </a:extLst>
          </p:cNvPr>
          <p:cNvSpPr>
            <a:spLocks noGrp="1"/>
          </p:cNvSpPr>
          <p:nvPr>
            <p:ph idx="1"/>
          </p:nvPr>
        </p:nvSpPr>
        <p:spPr>
          <a:xfrm>
            <a:off x="798920" y="1891030"/>
            <a:ext cx="7543800" cy="3017520"/>
          </a:xfrm>
        </p:spPr>
        <p:txBody>
          <a:bodyPr>
            <a:normAutofit/>
          </a:bodyPr>
          <a:lstStyle/>
          <a:p>
            <a:pPr marL="514337" indent="-342892">
              <a:buClr>
                <a:srgbClr val="0D4675"/>
              </a:buClr>
              <a:buFont typeface="Wingdings" panose="05000000000000000000" pitchFamily="2" charset="2"/>
              <a:buChar char="§"/>
            </a:pPr>
            <a:r>
              <a:rPr lang="en-US" sz="2400" dirty="0">
                <a:solidFill>
                  <a:schemeClr val="tx1"/>
                </a:solidFill>
              </a:rPr>
              <a:t>Take turns sharing out your ideas</a:t>
            </a:r>
          </a:p>
          <a:p>
            <a:pPr marL="514337" indent="-342892">
              <a:buClr>
                <a:srgbClr val="0D4675"/>
              </a:buClr>
              <a:buFont typeface="Wingdings" panose="05000000000000000000" pitchFamily="2" charset="2"/>
              <a:buChar char="§"/>
            </a:pPr>
            <a:r>
              <a:rPr lang="en-US" sz="2400" dirty="0">
                <a:solidFill>
                  <a:schemeClr val="tx1"/>
                </a:solidFill>
              </a:rPr>
              <a:t>Be sure to give evidence and reasoning for the elements of the crosscutting concepts you think were present</a:t>
            </a:r>
          </a:p>
          <a:p>
            <a:pPr marL="514337" indent="-342892">
              <a:buClr>
                <a:srgbClr val="0D4675"/>
              </a:buClr>
              <a:buFont typeface="Wingdings" panose="05000000000000000000" pitchFamily="2" charset="2"/>
              <a:buChar char="§"/>
            </a:pPr>
            <a:r>
              <a:rPr lang="en-US" sz="2400" dirty="0">
                <a:solidFill>
                  <a:schemeClr val="tx1"/>
                </a:solidFill>
              </a:rPr>
              <a:t>Challenge each other’s ideas</a:t>
            </a:r>
          </a:p>
          <a:p>
            <a:pPr marL="514337" indent="-342892">
              <a:buClr>
                <a:srgbClr val="0D4675"/>
              </a:buClr>
              <a:buFont typeface="Wingdings" panose="05000000000000000000" pitchFamily="2" charset="2"/>
              <a:buChar char="§"/>
            </a:pPr>
            <a:r>
              <a:rPr lang="en-US" sz="2400" dirty="0">
                <a:solidFill>
                  <a:schemeClr val="tx1"/>
                </a:solidFill>
              </a:rPr>
              <a:t>Be prepared to share your evidence</a:t>
            </a:r>
          </a:p>
          <a:p>
            <a:pPr marL="0" indent="0">
              <a:buNone/>
            </a:pPr>
            <a:endParaRPr lang="en-US" sz="2400" dirty="0">
              <a:solidFill>
                <a:schemeClr val="tx1"/>
              </a:solidFill>
            </a:endParaRPr>
          </a:p>
        </p:txBody>
      </p:sp>
    </p:spTree>
    <p:extLst>
      <p:ext uri="{BB962C8B-B14F-4D97-AF65-F5344CB8AC3E}">
        <p14:creationId xmlns:p14="http://schemas.microsoft.com/office/powerpoint/2010/main" val="2199475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a:solidFill>
                  <a:srgbClr val="0D4675"/>
                </a:solidFill>
              </a:rPr>
              <a:t>Science and Engineering Practices</a:t>
            </a:r>
          </a:p>
        </p:txBody>
      </p:sp>
      <p:sp>
        <p:nvSpPr>
          <p:cNvPr id="2" name="Content Placeholder 1">
            <a:extLst>
              <a:ext uri="{FF2B5EF4-FFF2-40B4-BE49-F238E27FC236}">
                <a16:creationId xmlns:a16="http://schemas.microsoft.com/office/drawing/2014/main" id="{37F05DB7-FC2F-4BF4-802B-6390FA349748}"/>
              </a:ext>
            </a:extLst>
          </p:cNvPr>
          <p:cNvSpPr>
            <a:spLocks noGrp="1"/>
          </p:cNvSpPr>
          <p:nvPr>
            <p:ph idx="1"/>
          </p:nvPr>
        </p:nvSpPr>
        <p:spPr>
          <a:xfrm>
            <a:off x="733471" y="1354619"/>
            <a:ext cx="7722780" cy="3708400"/>
          </a:xfrm>
        </p:spPr>
        <p:txBody>
          <a:bodyPr>
            <a:noAutofit/>
          </a:bodyPr>
          <a:lstStyle/>
          <a:p>
            <a:pPr marL="514337" indent="-342892">
              <a:buClr>
                <a:srgbClr val="0D4675"/>
              </a:buClr>
              <a:buFont typeface="Wingdings" panose="05000000000000000000" pitchFamily="2" charset="2"/>
              <a:buChar char="§"/>
            </a:pPr>
            <a:r>
              <a:rPr lang="en-US" dirty="0">
                <a:solidFill>
                  <a:schemeClr val="tx1"/>
                </a:solidFill>
              </a:rPr>
              <a:t>Asking questions (for science) and defining problems (for engineering)</a:t>
            </a:r>
          </a:p>
          <a:p>
            <a:pPr marL="514337" indent="-342892">
              <a:buClr>
                <a:srgbClr val="0D4675"/>
              </a:buClr>
              <a:buFont typeface="Wingdings" panose="05000000000000000000" pitchFamily="2" charset="2"/>
              <a:buChar char="§"/>
            </a:pPr>
            <a:r>
              <a:rPr lang="en-US" dirty="0">
                <a:solidFill>
                  <a:schemeClr val="tx1"/>
                </a:solidFill>
              </a:rPr>
              <a:t>Developing and using models</a:t>
            </a:r>
          </a:p>
          <a:p>
            <a:pPr marL="514337" indent="-342892">
              <a:buClr>
                <a:srgbClr val="0D4675"/>
              </a:buClr>
              <a:buFont typeface="Wingdings" panose="05000000000000000000" pitchFamily="2" charset="2"/>
              <a:buChar char="§"/>
            </a:pPr>
            <a:r>
              <a:rPr lang="en-US" dirty="0">
                <a:solidFill>
                  <a:schemeClr val="tx1"/>
                </a:solidFill>
              </a:rPr>
              <a:t>Planning and carrying out investigations</a:t>
            </a:r>
          </a:p>
          <a:p>
            <a:pPr marL="514337" indent="-342892">
              <a:buClr>
                <a:srgbClr val="0D4675"/>
              </a:buClr>
              <a:buFont typeface="Wingdings" panose="05000000000000000000" pitchFamily="2" charset="2"/>
              <a:buChar char="§"/>
            </a:pPr>
            <a:r>
              <a:rPr lang="en-US" dirty="0">
                <a:solidFill>
                  <a:schemeClr val="tx1"/>
                </a:solidFill>
              </a:rPr>
              <a:t>Analyzing and interpreting data</a:t>
            </a:r>
          </a:p>
          <a:p>
            <a:pPr marL="514337" indent="-342892">
              <a:buClr>
                <a:srgbClr val="0D4675"/>
              </a:buClr>
              <a:buFont typeface="Wingdings" panose="05000000000000000000" pitchFamily="2" charset="2"/>
              <a:buChar char="§"/>
            </a:pPr>
            <a:r>
              <a:rPr lang="en-US" dirty="0">
                <a:solidFill>
                  <a:schemeClr val="tx1"/>
                </a:solidFill>
              </a:rPr>
              <a:t>Using mathematics and computational thinking</a:t>
            </a:r>
          </a:p>
          <a:p>
            <a:pPr marL="514337" indent="-342892">
              <a:buClr>
                <a:srgbClr val="0D4675"/>
              </a:buClr>
              <a:buFont typeface="Wingdings" panose="05000000000000000000" pitchFamily="2" charset="2"/>
              <a:buChar char="§"/>
            </a:pPr>
            <a:r>
              <a:rPr lang="en-US" dirty="0">
                <a:solidFill>
                  <a:schemeClr val="tx1"/>
                </a:solidFill>
              </a:rPr>
              <a:t>Constructing explanations (for science) and designing solutions (for engineering)</a:t>
            </a:r>
          </a:p>
          <a:p>
            <a:pPr marL="514337" indent="-342892">
              <a:buClr>
                <a:srgbClr val="0D4675"/>
              </a:buClr>
              <a:buFont typeface="Wingdings" panose="05000000000000000000" pitchFamily="2" charset="2"/>
              <a:buChar char="§"/>
            </a:pPr>
            <a:r>
              <a:rPr lang="en-US" dirty="0">
                <a:solidFill>
                  <a:schemeClr val="tx1"/>
                </a:solidFill>
              </a:rPr>
              <a:t>Engaging in argument from evidence</a:t>
            </a:r>
          </a:p>
          <a:p>
            <a:pPr marL="514337" indent="-342892">
              <a:buClr>
                <a:srgbClr val="0D4675"/>
              </a:buClr>
              <a:buFont typeface="Wingdings" panose="05000000000000000000" pitchFamily="2" charset="2"/>
              <a:buChar char="§"/>
            </a:pPr>
            <a:r>
              <a:rPr lang="en-US" dirty="0">
                <a:solidFill>
                  <a:schemeClr val="tx1"/>
                </a:solidFill>
              </a:rPr>
              <a:t>Obtaining, evaluating, and communicating information</a:t>
            </a:r>
          </a:p>
          <a:p>
            <a:endParaRPr lang="en-US" dirty="0">
              <a:solidFill>
                <a:schemeClr val="tx1"/>
              </a:solidFill>
            </a:endParaRPr>
          </a:p>
        </p:txBody>
      </p:sp>
    </p:spTree>
    <p:extLst>
      <p:ext uri="{BB962C8B-B14F-4D97-AF65-F5344CB8AC3E}">
        <p14:creationId xmlns:p14="http://schemas.microsoft.com/office/powerpoint/2010/main" val="783436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a:solidFill>
                  <a:srgbClr val="0D4675"/>
                </a:solidFill>
              </a:rPr>
              <a:t>Science and Engineering Practices</a:t>
            </a:r>
          </a:p>
        </p:txBody>
      </p:sp>
      <p:pic>
        <p:nvPicPr>
          <p:cNvPr id="609" name="Shape 609"/>
          <p:cNvPicPr preferRelativeResize="0"/>
          <p:nvPr/>
        </p:nvPicPr>
        <p:blipFill>
          <a:blip r:embed="rId3">
            <a:alphaModFix/>
          </a:blip>
          <a:stretch>
            <a:fillRect/>
          </a:stretch>
        </p:blipFill>
        <p:spPr>
          <a:xfrm>
            <a:off x="5244943" y="1681909"/>
            <a:ext cx="2821673" cy="3815124"/>
          </a:xfrm>
          <a:prstGeom prst="rect">
            <a:avLst/>
          </a:prstGeom>
          <a:ln>
            <a:noFill/>
          </a:ln>
          <a:effectLst>
            <a:outerShdw blurRad="292100" dist="139700" dir="2700000" algn="tl" rotWithShape="0">
              <a:srgbClr val="333333">
                <a:alpha val="65000"/>
              </a:srgbClr>
            </a:outerShdw>
          </a:effectLst>
        </p:spPr>
      </p:pic>
      <p:sp>
        <p:nvSpPr>
          <p:cNvPr id="611" name="Shape 611"/>
          <p:cNvSpPr txBox="1"/>
          <p:nvPr/>
        </p:nvSpPr>
        <p:spPr>
          <a:xfrm>
            <a:off x="968678" y="2251239"/>
            <a:ext cx="3755723" cy="2169395"/>
          </a:xfrm>
          <a:prstGeom prst="rect">
            <a:avLst/>
          </a:prstGeom>
          <a:noFill/>
          <a:ln w="38100" cap="flat" cmpd="sng">
            <a:solidFill>
              <a:srgbClr val="0000FF"/>
            </a:solidFill>
            <a:prstDash val="solid"/>
            <a:round/>
            <a:headEnd type="none" w="med" len="med"/>
            <a:tailEnd type="none" w="med" len="med"/>
          </a:ln>
        </p:spPr>
        <p:txBody>
          <a:bodyPr lIns="68569" tIns="68569" rIns="68569" bIns="68569" anchor="ctr" anchorCtr="0">
            <a:noAutofit/>
          </a:bodyPr>
          <a:lstStyle/>
          <a:p>
            <a:pPr algn="ctr"/>
            <a:r>
              <a:rPr lang="en-US" sz="2000" dirty="0">
                <a:latin typeface="+mj-lt"/>
              </a:rPr>
              <a:t>On your evidence organizer, identify elements of the practices that students were engaged in during the immersion experience. Be sure to connect elements of the practices directly to evidence from the immersion.</a:t>
            </a:r>
          </a:p>
        </p:txBody>
      </p:sp>
      <p:pic>
        <p:nvPicPr>
          <p:cNvPr id="5"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1821" y="5613411"/>
            <a:ext cx="692179" cy="692179"/>
          </a:xfrm>
          <a:prstGeom prst="rect">
            <a:avLst/>
          </a:prstGeom>
        </p:spPr>
      </p:pic>
    </p:spTree>
    <p:extLst>
      <p:ext uri="{BB962C8B-B14F-4D97-AF65-F5344CB8AC3E}">
        <p14:creationId xmlns:p14="http://schemas.microsoft.com/office/powerpoint/2010/main" val="2047941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prstGeom prst="rect">
            <a:avLst/>
          </a:prstGeom>
        </p:spPr>
        <p:txBody>
          <a:bodyPr vert="horz" lIns="68569" tIns="68569" rIns="68569" bIns="68569" rtlCol="0" anchor="ctr" anchorCtr="0">
            <a:noAutofit/>
          </a:bodyPr>
          <a:lstStyle/>
          <a:p>
            <a:pPr>
              <a:spcBef>
                <a:spcPts val="0"/>
              </a:spcBef>
            </a:pPr>
            <a:r>
              <a:rPr lang="en-US" dirty="0">
                <a:solidFill>
                  <a:srgbClr val="0D4675"/>
                </a:solidFill>
              </a:rPr>
              <a:t>Practices Share Out</a:t>
            </a:r>
          </a:p>
        </p:txBody>
      </p:sp>
      <p:sp>
        <p:nvSpPr>
          <p:cNvPr id="624" name="Shape 624"/>
          <p:cNvSpPr txBox="1">
            <a:spLocks noGrp="1"/>
          </p:cNvSpPr>
          <p:nvPr>
            <p:ph idx="1"/>
          </p:nvPr>
        </p:nvSpPr>
        <p:spPr>
          <a:prstGeom prst="rect">
            <a:avLst/>
          </a:prstGeom>
        </p:spPr>
        <p:txBody>
          <a:bodyPr vert="horz" lIns="68569" tIns="68569" rIns="68569" bIns="68569" rtlCol="0" anchor="t" anchorCtr="0">
            <a:noAutofit/>
          </a:bodyPr>
          <a:lstStyle/>
          <a:p>
            <a:pPr marL="361941"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Take turns sharing out your ideas.</a:t>
            </a:r>
          </a:p>
          <a:p>
            <a:pPr marL="361941"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Be sure to give evidence and reasoning for the elements of the practices you think were present.</a:t>
            </a:r>
          </a:p>
          <a:p>
            <a:pPr marL="361941"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Challenge each other’s ideas.</a:t>
            </a:r>
          </a:p>
          <a:p>
            <a:pPr marL="361941" indent="-342892">
              <a:lnSpc>
                <a:spcPct val="115000"/>
              </a:lnSpc>
              <a:spcBef>
                <a:spcPts val="600"/>
              </a:spcBef>
              <a:buClr>
                <a:srgbClr val="0D4675"/>
              </a:buClr>
              <a:buFont typeface="Wingdings" panose="05000000000000000000" pitchFamily="2" charset="2"/>
              <a:buChar char="§"/>
            </a:pPr>
            <a:r>
              <a:rPr lang="en-US" sz="2400" dirty="0">
                <a:solidFill>
                  <a:schemeClr val="dk1"/>
                </a:solidFill>
              </a:rPr>
              <a:t>Be prepared to share your evidence</a:t>
            </a:r>
          </a:p>
          <a:p>
            <a:pPr>
              <a:spcBef>
                <a:spcPts val="0"/>
              </a:spcBef>
              <a:buNone/>
            </a:pPr>
            <a:endParaRPr dirty="0"/>
          </a:p>
        </p:txBody>
      </p:sp>
    </p:spTree>
    <p:extLst>
      <p:ext uri="{BB962C8B-B14F-4D97-AF65-F5344CB8AC3E}">
        <p14:creationId xmlns:p14="http://schemas.microsoft.com/office/powerpoint/2010/main" val="2489423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Shape 629"/>
          <p:cNvSpPr txBox="1">
            <a:spLocks noGrp="1"/>
          </p:cNvSpPr>
          <p:nvPr>
            <p:ph type="title"/>
          </p:nvPr>
        </p:nvSpPr>
        <p:spPr>
          <a:prstGeom prst="rect">
            <a:avLst/>
          </a:prstGeom>
          <a:noFill/>
          <a:ln>
            <a:noFill/>
          </a:ln>
        </p:spPr>
        <p:txBody>
          <a:bodyPr vert="horz" lIns="34275" tIns="34275" rIns="34275" bIns="34275" rtlCol="0" anchor="ctr" anchorCtr="0">
            <a:noAutofit/>
          </a:bodyPr>
          <a:lstStyle/>
          <a:p>
            <a:pPr>
              <a:lnSpc>
                <a:spcPct val="90000"/>
              </a:lnSpc>
              <a:spcBef>
                <a:spcPts val="0"/>
              </a:spcBef>
              <a:buClr>
                <a:srgbClr val="444D26"/>
              </a:buClr>
              <a:buSzPct val="25000"/>
            </a:pPr>
            <a:r>
              <a:rPr lang="en-US" i="0" u="none" strike="noStrike" cap="none" dirty="0">
                <a:solidFill>
                  <a:srgbClr val="0B5394"/>
                </a:solidFill>
              </a:rPr>
              <a:t>Lesson Debrief</a:t>
            </a:r>
          </a:p>
        </p:txBody>
      </p:sp>
      <p:sp>
        <p:nvSpPr>
          <p:cNvPr id="630" name="Shape 630"/>
          <p:cNvSpPr txBox="1">
            <a:spLocks noGrp="1"/>
          </p:cNvSpPr>
          <p:nvPr>
            <p:ph idx="1"/>
          </p:nvPr>
        </p:nvSpPr>
        <p:spPr>
          <a:xfrm>
            <a:off x="822961" y="2190521"/>
            <a:ext cx="7543801" cy="4023360"/>
          </a:xfrm>
          <a:prstGeom prst="rect">
            <a:avLst/>
          </a:prstGeom>
          <a:noFill/>
          <a:ln>
            <a:noFill/>
          </a:ln>
        </p:spPr>
        <p:txBody>
          <a:bodyPr vert="horz" lIns="34275" tIns="34275" rIns="34275" bIns="34275" rtlCol="0" anchor="t" anchorCtr="0">
            <a:noAutofit/>
          </a:bodyPr>
          <a:lstStyle/>
          <a:p>
            <a:pPr marL="0" indent="0" algn="ctr">
              <a:lnSpc>
                <a:spcPct val="100000"/>
              </a:lnSpc>
              <a:spcBef>
                <a:spcPts val="0"/>
              </a:spcBef>
              <a:spcAft>
                <a:spcPts val="0"/>
              </a:spcAft>
              <a:buClr>
                <a:srgbClr val="0D467A"/>
              </a:buClr>
              <a:buSzPct val="25000"/>
              <a:buNone/>
            </a:pPr>
            <a:r>
              <a:rPr lang="en-US" sz="2800" dirty="0">
                <a:solidFill>
                  <a:srgbClr val="000000"/>
                </a:solidFill>
              </a:rPr>
              <a:t>Overall, do you think there is evidence for grade-appropriate elements of the…</a:t>
            </a:r>
          </a:p>
          <a:p>
            <a:pPr marL="0" indent="0" algn="ctr">
              <a:lnSpc>
                <a:spcPct val="100000"/>
              </a:lnSpc>
              <a:spcBef>
                <a:spcPts val="0"/>
              </a:spcBef>
              <a:spcAft>
                <a:spcPts val="0"/>
              </a:spcAft>
              <a:buClr>
                <a:srgbClr val="0D467A"/>
              </a:buClr>
              <a:buSzPct val="25000"/>
              <a:buNone/>
            </a:pPr>
            <a:endParaRPr lang="en-US" sz="2800" dirty="0">
              <a:solidFill>
                <a:srgbClr val="000000"/>
              </a:solidFill>
            </a:endParaRPr>
          </a:p>
          <a:p>
            <a:pPr marL="0" indent="0" algn="ctr">
              <a:lnSpc>
                <a:spcPct val="100000"/>
              </a:lnSpc>
              <a:spcBef>
                <a:spcPts val="0"/>
              </a:spcBef>
              <a:spcAft>
                <a:spcPts val="0"/>
              </a:spcAft>
              <a:buClr>
                <a:srgbClr val="0D467A"/>
              </a:buClr>
              <a:buSzPct val="25000"/>
              <a:buNone/>
            </a:pPr>
            <a:r>
              <a:rPr lang="en-US" sz="2800" dirty="0">
                <a:solidFill>
                  <a:srgbClr val="000000"/>
                </a:solidFill>
              </a:rPr>
              <a:t>…practices?</a:t>
            </a:r>
          </a:p>
          <a:p>
            <a:pPr marL="0" indent="0" algn="ctr">
              <a:lnSpc>
                <a:spcPct val="100000"/>
              </a:lnSpc>
              <a:spcBef>
                <a:spcPts val="0"/>
              </a:spcBef>
              <a:spcAft>
                <a:spcPts val="0"/>
              </a:spcAft>
              <a:buClr>
                <a:srgbClr val="0D467A"/>
              </a:buClr>
              <a:buSzPct val="25000"/>
              <a:buNone/>
            </a:pPr>
            <a:r>
              <a:rPr lang="en-US" sz="2800" dirty="0">
                <a:solidFill>
                  <a:srgbClr val="000000"/>
                </a:solidFill>
              </a:rPr>
              <a:t>….disciplinary core ideas?</a:t>
            </a:r>
          </a:p>
          <a:p>
            <a:pPr marL="0" indent="0" algn="ctr">
              <a:lnSpc>
                <a:spcPct val="100000"/>
              </a:lnSpc>
              <a:spcBef>
                <a:spcPts val="0"/>
              </a:spcBef>
              <a:spcAft>
                <a:spcPts val="0"/>
              </a:spcAft>
              <a:buClr>
                <a:srgbClr val="0D467A"/>
              </a:buClr>
              <a:buSzPct val="25000"/>
              <a:buNone/>
            </a:pPr>
            <a:r>
              <a:rPr lang="en-US" sz="2800" dirty="0">
                <a:solidFill>
                  <a:srgbClr val="000000"/>
                </a:solidFill>
              </a:rPr>
              <a:t>…crosscutting concepts?</a:t>
            </a:r>
          </a:p>
          <a:p>
            <a:pPr marL="240024" indent="-240024">
              <a:lnSpc>
                <a:spcPct val="100000"/>
              </a:lnSpc>
              <a:spcBef>
                <a:spcPts val="525"/>
              </a:spcBef>
              <a:spcAft>
                <a:spcPts val="0"/>
              </a:spcAft>
              <a:buClr>
                <a:srgbClr val="0D467A"/>
              </a:buClr>
              <a:buNone/>
            </a:pPr>
            <a:endParaRPr sz="2800" dirty="0">
              <a:solidFill>
                <a:srgbClr val="000000"/>
              </a:solidFill>
            </a:endParaRPr>
          </a:p>
        </p:txBody>
      </p:sp>
      <p:pic>
        <p:nvPicPr>
          <p:cNvPr id="4" name="Graphic 11" descr="Chat">
            <a:extLst>
              <a:ext uri="{FF2B5EF4-FFF2-40B4-BE49-F238E27FC236}">
                <a16:creationId xmlns:a16="http://schemas.microsoft.com/office/drawing/2014/main" id="{1CB522F2-886A-4B19-BCC4-7ADA72C02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7659" y="1276121"/>
            <a:ext cx="914400" cy="914400"/>
          </a:xfrm>
          <a:prstGeom prst="rect">
            <a:avLst/>
          </a:prstGeom>
        </p:spPr>
      </p:pic>
    </p:spTree>
    <p:extLst>
      <p:ext uri="{BB962C8B-B14F-4D97-AF65-F5344CB8AC3E}">
        <p14:creationId xmlns:p14="http://schemas.microsoft.com/office/powerpoint/2010/main" val="1812535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1060" y="1849120"/>
            <a:ext cx="7589520" cy="822960"/>
          </a:xfrm>
        </p:spPr>
        <p:txBody>
          <a:bodyPr/>
          <a:lstStyle/>
          <a:p>
            <a:pPr algn="ctr"/>
            <a:r>
              <a:rPr lang="en-US" sz="4400" b="1" dirty="0">
                <a:solidFill>
                  <a:schemeClr val="accent2"/>
                </a:solidFill>
              </a:rPr>
              <a:t>Phenomena</a:t>
            </a:r>
          </a:p>
        </p:txBody>
      </p:sp>
    </p:spTree>
    <p:extLst>
      <p:ext uri="{BB962C8B-B14F-4D97-AF65-F5344CB8AC3E}">
        <p14:creationId xmlns:p14="http://schemas.microsoft.com/office/powerpoint/2010/main" val="857344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D4675"/>
                </a:solidFill>
              </a:rPr>
              <a:t>Phenomena</a:t>
            </a:r>
          </a:p>
        </p:txBody>
      </p:sp>
      <p:pic>
        <p:nvPicPr>
          <p:cNvPr id="5" name="Shape 351">
            <a:hlinkClick r:id="rId3"/>
          </p:cNvPr>
          <p:cNvPicPr preferRelativeResize="0"/>
          <p:nvPr/>
        </p:nvPicPr>
        <p:blipFill rotWithShape="1">
          <a:blip r:embed="rId4">
            <a:alphaModFix/>
          </a:blip>
          <a:srcRect l="33492" t="14675" r="26464" b="14674"/>
          <a:stretch/>
        </p:blipFill>
        <p:spPr>
          <a:xfrm>
            <a:off x="5143504" y="2077704"/>
            <a:ext cx="2514599" cy="2494451"/>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4999" dist="18000" dir="5400000" algn="tl" rotWithShape="0">
              <a:srgbClr val="000000">
                <a:alpha val="40000"/>
              </a:srgbClr>
            </a:outerShdw>
          </a:effectLst>
        </p:spPr>
      </p:pic>
      <p:pic>
        <p:nvPicPr>
          <p:cNvPr id="6" name="Shape 352">
            <a:hlinkClick r:id="rId5"/>
          </p:cNvPr>
          <p:cNvPicPr preferRelativeResize="0"/>
          <p:nvPr/>
        </p:nvPicPr>
        <p:blipFill rotWithShape="1">
          <a:blip r:embed="rId6">
            <a:alphaModFix/>
          </a:blip>
          <a:srcRect l="23412" t="2871" r="23107" b="2768"/>
          <a:stretch/>
        </p:blipFill>
        <p:spPr>
          <a:xfrm>
            <a:off x="1506811" y="2745952"/>
            <a:ext cx="2514599" cy="2494451"/>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4999" dist="18000" dir="5400000" algn="tl" rotWithShape="0">
              <a:srgbClr val="000000">
                <a:alpha val="40000"/>
              </a:srgbClr>
            </a:outerShdw>
          </a:effectLst>
        </p:spPr>
      </p:pic>
    </p:spTree>
    <p:extLst>
      <p:ext uri="{BB962C8B-B14F-4D97-AF65-F5344CB8AC3E}">
        <p14:creationId xmlns:p14="http://schemas.microsoft.com/office/powerpoint/2010/main" val="3229267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822961" y="240885"/>
            <a:ext cx="7543800" cy="737524"/>
          </a:xfrm>
          <a:prstGeom prst="rect">
            <a:avLst/>
          </a:prstGeom>
        </p:spPr>
        <p:txBody>
          <a:bodyPr/>
          <a:lstStyle/>
          <a:p>
            <a:r>
              <a:rPr dirty="0">
                <a:solidFill>
                  <a:srgbClr val="0D4675"/>
                </a:solidFill>
              </a:rPr>
              <a:t>What are phenomena?</a:t>
            </a:r>
          </a:p>
        </p:txBody>
      </p:sp>
      <p:pic>
        <p:nvPicPr>
          <p:cNvPr id="131" name="pasted-image.png"/>
          <p:cNvPicPr>
            <a:picLocks noChangeAspect="1"/>
          </p:cNvPicPr>
          <p:nvPr/>
        </p:nvPicPr>
        <p:blipFill>
          <a:blip r:embed="rId3">
            <a:extLst/>
          </a:blip>
          <a:stretch>
            <a:fillRect/>
          </a:stretch>
        </p:blipFill>
        <p:spPr>
          <a:xfrm>
            <a:off x="2068446" y="1817452"/>
            <a:ext cx="5004752" cy="3753563"/>
          </a:xfrm>
          <a:prstGeom prst="rect">
            <a:avLst/>
          </a:prstGeom>
          <a:ln w="12700">
            <a:miter lim="400000"/>
          </a:ln>
        </p:spPr>
      </p:pic>
    </p:spTree>
    <p:extLst>
      <p:ext uri="{BB962C8B-B14F-4D97-AF65-F5344CB8AC3E}">
        <p14:creationId xmlns:p14="http://schemas.microsoft.com/office/powerpoint/2010/main" val="227003151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lstStyle/>
          <a:p>
            <a:r>
              <a:rPr lang="en-US" dirty="0">
                <a:solidFill>
                  <a:srgbClr val="0D4675"/>
                </a:solidFill>
              </a:rPr>
              <a:t>Examples of Phenomena</a:t>
            </a:r>
            <a:endParaRPr dirty="0">
              <a:solidFill>
                <a:srgbClr val="0D4675"/>
              </a:solidFill>
            </a:endParaRPr>
          </a:p>
        </p:txBody>
      </p:sp>
      <p:sp>
        <p:nvSpPr>
          <p:cNvPr id="134" name="Shape 134"/>
          <p:cNvSpPr>
            <a:spLocks noGrp="1"/>
          </p:cNvSpPr>
          <p:nvPr>
            <p:ph idx="1"/>
          </p:nvPr>
        </p:nvSpPr>
        <p:spPr>
          <a:xfrm>
            <a:off x="822960" y="1482951"/>
            <a:ext cx="7543801" cy="4023360"/>
          </a:xfrm>
          <a:prstGeom prst="rect">
            <a:avLst/>
          </a:prstGeom>
        </p:spPr>
        <p:txBody>
          <a:bodyPr>
            <a:normAutofit fontScale="92500" lnSpcReduction="10000"/>
          </a:bodyPr>
          <a:lstStyle/>
          <a:p>
            <a:pPr defTabSz="672066">
              <a:spcBef>
                <a:spcPts val="450"/>
              </a:spcBef>
              <a:buFont typeface="Wingdings" panose="05000000000000000000" pitchFamily="2" charset="2"/>
              <a:buChar char="§"/>
              <a:defRPr sz="2842"/>
            </a:pPr>
            <a:r>
              <a:rPr dirty="0">
                <a:solidFill>
                  <a:schemeClr val="tx1"/>
                </a:solidFill>
              </a:rPr>
              <a:t>Find your “What are phenomena?” handout.  </a:t>
            </a:r>
          </a:p>
          <a:p>
            <a:pPr defTabSz="672066">
              <a:spcBef>
                <a:spcPts val="450"/>
              </a:spcBef>
              <a:buFont typeface="Wingdings" panose="05000000000000000000" pitchFamily="2" charset="2"/>
              <a:buChar char="§"/>
              <a:defRPr sz="2842"/>
            </a:pPr>
            <a:r>
              <a:rPr dirty="0">
                <a:solidFill>
                  <a:schemeClr val="tx1"/>
                </a:solidFill>
              </a:rPr>
              <a:t>Take </a:t>
            </a:r>
            <a:r>
              <a:rPr lang="en-US" dirty="0">
                <a:solidFill>
                  <a:schemeClr val="tx1"/>
                </a:solidFill>
              </a:rPr>
              <a:t>10</a:t>
            </a:r>
            <a:r>
              <a:rPr dirty="0">
                <a:solidFill>
                  <a:schemeClr val="tx1"/>
                </a:solidFill>
              </a:rPr>
              <a:t> minutes to </a:t>
            </a:r>
            <a:r>
              <a:rPr i="1" u="sng" dirty="0">
                <a:solidFill>
                  <a:schemeClr val="tx1"/>
                </a:solidFill>
              </a:rPr>
              <a:t>individually</a:t>
            </a:r>
            <a:r>
              <a:rPr dirty="0">
                <a:solidFill>
                  <a:schemeClr val="tx1"/>
                </a:solidFill>
              </a:rPr>
              <a:t> explore 3-4 phenomena on the website </a:t>
            </a:r>
            <a:r>
              <a:rPr u="sng" dirty="0">
                <a:solidFill>
                  <a:schemeClr val="tx1"/>
                </a:solidFill>
                <a:uFill>
                  <a:solidFill>
                    <a:srgbClr val="8E58B6"/>
                  </a:solidFill>
                </a:uFill>
                <a:hlinkClick r:id="rId3"/>
              </a:rPr>
              <a:t>www.ngssphenomena.com</a:t>
            </a:r>
            <a:r>
              <a:rPr dirty="0">
                <a:solidFill>
                  <a:schemeClr val="tx1"/>
                </a:solidFill>
              </a:rPr>
              <a:t>.  </a:t>
            </a:r>
          </a:p>
          <a:p>
            <a:pPr marL="611719" lvl="1" indent="-342892" defTabSz="672066">
              <a:spcBef>
                <a:spcPts val="450"/>
              </a:spcBef>
              <a:buSzPct val="100000"/>
              <a:buFont typeface="Arial" panose="020B0604020202020204" pitchFamily="34" charset="0"/>
              <a:buChar char="•"/>
              <a:defRPr sz="2842" i="1"/>
            </a:pPr>
            <a:r>
              <a:rPr dirty="0">
                <a:solidFill>
                  <a:schemeClr val="tx1"/>
                </a:solidFill>
              </a:rPr>
              <a:t>What happens?</a:t>
            </a:r>
          </a:p>
          <a:p>
            <a:pPr marL="611719" lvl="1" indent="-342892" defTabSz="672066">
              <a:spcBef>
                <a:spcPts val="450"/>
              </a:spcBef>
              <a:buSzPct val="100000"/>
              <a:buFont typeface="Arial" panose="020B0604020202020204" pitchFamily="34" charset="0"/>
              <a:buChar char="•"/>
              <a:defRPr sz="2842" i="1"/>
            </a:pPr>
            <a:r>
              <a:rPr dirty="0">
                <a:solidFill>
                  <a:schemeClr val="tx1"/>
                </a:solidFill>
              </a:rPr>
              <a:t>What questions arise from experiencing or observing this?</a:t>
            </a:r>
          </a:p>
          <a:p>
            <a:pPr marL="611719" lvl="1" indent="-342892" defTabSz="672066">
              <a:spcBef>
                <a:spcPts val="450"/>
              </a:spcBef>
              <a:buSzPct val="100000"/>
              <a:buFont typeface="Arial" panose="020B0604020202020204" pitchFamily="34" charset="0"/>
              <a:buChar char="•"/>
              <a:defRPr sz="2842" i="1"/>
            </a:pPr>
            <a:r>
              <a:rPr dirty="0">
                <a:solidFill>
                  <a:schemeClr val="tx1"/>
                </a:solidFill>
              </a:rPr>
              <a:t>What science ideas could be connected to this?</a:t>
            </a:r>
          </a:p>
          <a:p>
            <a:pPr marL="611719" lvl="1" indent="-342892" defTabSz="672066">
              <a:spcBef>
                <a:spcPts val="450"/>
              </a:spcBef>
              <a:buSzPct val="100000"/>
              <a:buFont typeface="Arial" panose="020B0604020202020204" pitchFamily="34" charset="0"/>
              <a:buChar char="•"/>
              <a:defRPr sz="2842" i="1"/>
            </a:pPr>
            <a:r>
              <a:rPr dirty="0">
                <a:solidFill>
                  <a:schemeClr val="tx1"/>
                </a:solidFill>
              </a:rPr>
              <a:t>Would it be instructionally productive to have kids explain this phenomenon?  Why or why not?</a:t>
            </a:r>
          </a:p>
        </p:txBody>
      </p:sp>
    </p:spTree>
    <p:extLst>
      <p:ext uri="{BB962C8B-B14F-4D97-AF65-F5344CB8AC3E}">
        <p14:creationId xmlns:p14="http://schemas.microsoft.com/office/powerpoint/2010/main" val="290082850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3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3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3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build="p"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NGSS Innovations</a:t>
            </a:r>
          </a:p>
        </p:txBody>
      </p:sp>
      <p:sp>
        <p:nvSpPr>
          <p:cNvPr id="3" name="Content Placeholder 2"/>
          <p:cNvSpPr>
            <a:spLocks noGrp="1"/>
          </p:cNvSpPr>
          <p:nvPr>
            <p:ph idx="1"/>
          </p:nvPr>
        </p:nvSpPr>
        <p:spPr>
          <a:xfrm>
            <a:off x="822959" y="1507406"/>
            <a:ext cx="7543801" cy="4023360"/>
          </a:xfrm>
        </p:spPr>
        <p:txBody>
          <a:bodyPr>
            <a:normAutofit/>
          </a:bodyPr>
          <a:lstStyle/>
          <a:p>
            <a:pPr marL="385754" indent="-385754">
              <a:buFont typeface="+mj-lt"/>
              <a:buAutoNum type="arabicPeriod"/>
            </a:pPr>
            <a:r>
              <a:rPr lang="en-US" sz="2800" dirty="0">
                <a:solidFill>
                  <a:schemeClr val="tx1"/>
                </a:solidFill>
              </a:rPr>
              <a:t>Making sense of phenomena and designing solutions to problems</a:t>
            </a:r>
          </a:p>
          <a:p>
            <a:pPr marL="385754" indent="-385754">
              <a:buFont typeface="+mj-lt"/>
              <a:buAutoNum type="arabicPeriod"/>
            </a:pPr>
            <a:r>
              <a:rPr lang="en-US" sz="2800" dirty="0">
                <a:solidFill>
                  <a:schemeClr val="tx1"/>
                </a:solidFill>
              </a:rPr>
              <a:t>Three-dimensional learning</a:t>
            </a:r>
          </a:p>
          <a:p>
            <a:pPr marL="385754" indent="-385754">
              <a:buFont typeface="+mj-lt"/>
              <a:buAutoNum type="arabicPeriod"/>
            </a:pPr>
            <a:r>
              <a:rPr lang="en-US" sz="2800" dirty="0">
                <a:solidFill>
                  <a:schemeClr val="tx1"/>
                </a:solidFill>
              </a:rPr>
              <a:t>Building K-12 progressions</a:t>
            </a:r>
          </a:p>
          <a:p>
            <a:pPr marL="385754" indent="-385754">
              <a:buFont typeface="+mj-lt"/>
              <a:buAutoNum type="arabicPeriod"/>
            </a:pPr>
            <a:r>
              <a:rPr lang="en-US" sz="2800" dirty="0">
                <a:solidFill>
                  <a:schemeClr val="tx1"/>
                </a:solidFill>
              </a:rPr>
              <a:t>Alignment with English Language Arts and Mathematics</a:t>
            </a:r>
          </a:p>
          <a:p>
            <a:pPr marL="385754" indent="-385754">
              <a:buFont typeface="+mj-lt"/>
              <a:buAutoNum type="arabicPeriod"/>
            </a:pPr>
            <a:r>
              <a:rPr lang="en-US" sz="2800" dirty="0">
                <a:solidFill>
                  <a:schemeClr val="tx1"/>
                </a:solidFill>
              </a:rPr>
              <a:t>All Standards, All Students</a:t>
            </a:r>
          </a:p>
        </p:txBody>
      </p:sp>
    </p:spTree>
    <p:extLst>
      <p:ext uri="{BB962C8B-B14F-4D97-AF65-F5344CB8AC3E}">
        <p14:creationId xmlns:p14="http://schemas.microsoft.com/office/powerpoint/2010/main" val="4143931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p>
            <a:r>
              <a:rPr dirty="0">
                <a:solidFill>
                  <a:srgbClr val="0D4675"/>
                </a:solidFill>
              </a:rPr>
              <a:t>Now in groups…</a:t>
            </a:r>
          </a:p>
        </p:txBody>
      </p:sp>
      <p:sp>
        <p:nvSpPr>
          <p:cNvPr id="2" name="Content Placeholder 1">
            <a:extLst>
              <a:ext uri="{FF2B5EF4-FFF2-40B4-BE49-F238E27FC236}">
                <a16:creationId xmlns:a16="http://schemas.microsoft.com/office/drawing/2014/main" id="{5C35EC01-2876-4397-84F6-4D95582E5F4A}"/>
              </a:ext>
            </a:extLst>
          </p:cNvPr>
          <p:cNvSpPr>
            <a:spLocks noGrp="1"/>
          </p:cNvSpPr>
          <p:nvPr>
            <p:ph idx="1"/>
          </p:nvPr>
        </p:nvSpPr>
        <p:spPr>
          <a:xfrm>
            <a:off x="798920" y="1822449"/>
            <a:ext cx="7543800" cy="3951029"/>
          </a:xfrm>
        </p:spPr>
        <p:txBody>
          <a:bodyPr>
            <a:normAutofit fontScale="77500" lnSpcReduction="20000"/>
          </a:bodyPr>
          <a:lstStyle/>
          <a:p>
            <a:pPr marL="180469" indent="-180469">
              <a:buClrTx/>
              <a:buAutoNum type="arabicPeriod"/>
              <a:defRPr sz="2700"/>
            </a:pPr>
            <a:r>
              <a:rPr lang="en-US" dirty="0">
                <a:solidFill>
                  <a:schemeClr val="tx1"/>
                </a:solidFill>
              </a:rPr>
              <a:t> Share a phenomenon you explored individually with your group.</a:t>
            </a:r>
          </a:p>
          <a:p>
            <a:pPr algn="ctr">
              <a:defRPr sz="2700" b="1" i="1"/>
            </a:pPr>
            <a:r>
              <a:rPr lang="en-US" dirty="0">
                <a:solidFill>
                  <a:schemeClr val="tx1"/>
                </a:solidFill>
              </a:rPr>
              <a:t>What was interesting about it?  </a:t>
            </a:r>
          </a:p>
          <a:p>
            <a:pPr algn="ctr">
              <a:defRPr sz="2700" b="1" i="1"/>
            </a:pPr>
            <a:r>
              <a:rPr lang="en-US" dirty="0">
                <a:solidFill>
                  <a:schemeClr val="tx1"/>
                </a:solidFill>
              </a:rPr>
              <a:t>Do you know how/why that occurs?</a:t>
            </a:r>
          </a:p>
          <a:p>
            <a:pPr>
              <a:defRPr sz="2700"/>
            </a:pPr>
            <a:endParaRPr lang="en-US" dirty="0">
              <a:solidFill>
                <a:schemeClr val="tx1"/>
              </a:solidFill>
            </a:endParaRPr>
          </a:p>
          <a:p>
            <a:pPr>
              <a:defRPr sz="2700"/>
            </a:pPr>
            <a:r>
              <a:rPr lang="en-US" dirty="0">
                <a:solidFill>
                  <a:schemeClr val="tx1"/>
                </a:solidFill>
              </a:rPr>
              <a:t>2.  Discuss the shared characteristics/qualities of those phenomena.  </a:t>
            </a:r>
          </a:p>
          <a:p>
            <a:pPr algn="ctr">
              <a:defRPr sz="2700" b="1" i="1"/>
            </a:pPr>
            <a:r>
              <a:rPr lang="en-US" dirty="0">
                <a:solidFill>
                  <a:schemeClr val="tx1"/>
                </a:solidFill>
              </a:rPr>
              <a:t>What makes it an instructionally productive phenomenon?</a:t>
            </a:r>
          </a:p>
          <a:p>
            <a:pPr>
              <a:defRPr sz="2700"/>
            </a:pPr>
            <a:endParaRPr lang="en-US" dirty="0">
              <a:solidFill>
                <a:schemeClr val="tx1"/>
              </a:solidFill>
            </a:endParaRPr>
          </a:p>
          <a:p>
            <a:pPr>
              <a:lnSpc>
                <a:spcPct val="120000"/>
              </a:lnSpc>
              <a:defRPr sz="2700"/>
            </a:pPr>
            <a:r>
              <a:rPr lang="en-US" dirty="0">
                <a:solidFill>
                  <a:schemeClr val="tx1"/>
                </a:solidFill>
              </a:rPr>
              <a:t>3.   Come to consensus at your table about common characteristics/qualities of instructionally productive phenomena and record these on chart paper at your table.</a:t>
            </a:r>
          </a:p>
          <a:p>
            <a:endParaRPr lang="en-US" dirty="0">
              <a:solidFill>
                <a:schemeClr val="tx1"/>
              </a:solidFill>
            </a:endParaRPr>
          </a:p>
        </p:txBody>
      </p:sp>
    </p:spTree>
    <p:extLst>
      <p:ext uri="{BB962C8B-B14F-4D97-AF65-F5344CB8AC3E}">
        <p14:creationId xmlns:p14="http://schemas.microsoft.com/office/powerpoint/2010/main" val="325390630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822960" y="201541"/>
            <a:ext cx="7543800" cy="810676"/>
          </a:xfrm>
          <a:prstGeom prst="rect">
            <a:avLst/>
          </a:prstGeom>
        </p:spPr>
        <p:txBody>
          <a:bodyPr>
            <a:normAutofit/>
          </a:bodyPr>
          <a:lstStyle>
            <a:lvl1pPr>
              <a:lnSpc>
                <a:spcPct val="100000"/>
              </a:lnSpc>
              <a:defRPr sz="3600">
                <a:solidFill>
                  <a:srgbClr val="000000"/>
                </a:solidFill>
              </a:defRPr>
            </a:lvl1pPr>
          </a:lstStyle>
          <a:p>
            <a:r>
              <a:rPr lang="en-US" sz="4000" dirty="0">
                <a:solidFill>
                  <a:srgbClr val="0D4675"/>
                </a:solidFill>
              </a:rPr>
              <a:t>Share Out</a:t>
            </a:r>
            <a:endParaRPr sz="4000" dirty="0">
              <a:solidFill>
                <a:srgbClr val="0D4675"/>
              </a:solidFill>
            </a:endParaRPr>
          </a:p>
        </p:txBody>
      </p:sp>
      <p:sp>
        <p:nvSpPr>
          <p:cNvPr id="2" name="Rectangle 1"/>
          <p:cNvSpPr/>
          <p:nvPr/>
        </p:nvSpPr>
        <p:spPr>
          <a:xfrm>
            <a:off x="1943100" y="2971803"/>
            <a:ext cx="5314950" cy="923330"/>
          </a:xfrm>
          <a:prstGeom prst="rect">
            <a:avLst/>
          </a:prstGeom>
        </p:spPr>
        <p:txBody>
          <a:bodyPr wrap="square">
            <a:spAutoFit/>
          </a:bodyPr>
          <a:lstStyle/>
          <a:p>
            <a:pPr algn="ctr"/>
            <a:r>
              <a:rPr lang="en-US" sz="2700" b="1" dirty="0">
                <a:latin typeface="+mj-lt"/>
              </a:rPr>
              <a:t>What makes a phenomenon instructionally productive?</a:t>
            </a:r>
          </a:p>
        </p:txBody>
      </p:sp>
    </p:spTree>
    <p:extLst>
      <p:ext uri="{BB962C8B-B14F-4D97-AF65-F5344CB8AC3E}">
        <p14:creationId xmlns:p14="http://schemas.microsoft.com/office/powerpoint/2010/main" val="4199518708"/>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95" y="2274422"/>
            <a:ext cx="7589520" cy="822960"/>
          </a:xfrm>
        </p:spPr>
        <p:txBody>
          <a:bodyPr/>
          <a:lstStyle/>
          <a:p>
            <a:pPr algn="ctr"/>
            <a:r>
              <a:rPr lang="en-US" sz="4400" b="1" dirty="0">
                <a:solidFill>
                  <a:schemeClr val="accent2"/>
                </a:solidFill>
              </a:rPr>
              <a:t>PEEC Phase 1:</a:t>
            </a:r>
            <a:br>
              <a:rPr lang="en-US" sz="4400" b="1" dirty="0">
                <a:solidFill>
                  <a:schemeClr val="accent2"/>
                </a:solidFill>
              </a:rPr>
            </a:br>
            <a:r>
              <a:rPr lang="en-US" sz="4400" b="1" dirty="0">
                <a:solidFill>
                  <a:schemeClr val="accent2"/>
                </a:solidFill>
              </a:rPr>
              <a:t>Prescreen</a:t>
            </a:r>
          </a:p>
        </p:txBody>
      </p:sp>
    </p:spTree>
    <p:extLst>
      <p:ext uri="{BB962C8B-B14F-4D97-AF65-F5344CB8AC3E}">
        <p14:creationId xmlns:p14="http://schemas.microsoft.com/office/powerpoint/2010/main" val="640382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Prescreen – Criterion #1</a:t>
            </a:r>
          </a:p>
        </p:txBody>
      </p:sp>
      <p:sp>
        <p:nvSpPr>
          <p:cNvPr id="3" name="Content Placeholder 2"/>
          <p:cNvSpPr>
            <a:spLocks noGrp="1"/>
          </p:cNvSpPr>
          <p:nvPr>
            <p:ph idx="1"/>
          </p:nvPr>
        </p:nvSpPr>
        <p:spPr>
          <a:xfrm>
            <a:off x="868681" y="1311643"/>
            <a:ext cx="7498080" cy="3086100"/>
          </a:xfrm>
        </p:spPr>
        <p:txBody>
          <a:bodyPr>
            <a:normAutofit/>
          </a:bodyPr>
          <a:lstStyle/>
          <a:p>
            <a:pPr marL="514350" indent="-514350">
              <a:buClr>
                <a:schemeClr val="accent2"/>
              </a:buClr>
              <a:buFont typeface="+mj-lt"/>
              <a:buAutoNum type="arabicPeriod"/>
            </a:pPr>
            <a:r>
              <a:rPr lang="en-US" sz="2800" b="1" dirty="0">
                <a:solidFill>
                  <a:schemeClr val="tx1"/>
                </a:solidFill>
              </a:rPr>
              <a:t>Making Sense of Phenomena and Designing Solutions to Problems: </a:t>
            </a:r>
          </a:p>
          <a:p>
            <a:pPr marL="292608" lvl="1" indent="0">
              <a:buClr>
                <a:schemeClr val="accent2"/>
              </a:buClr>
              <a:buNone/>
            </a:pPr>
            <a:r>
              <a:rPr lang="en-US" sz="2600" dirty="0">
                <a:solidFill>
                  <a:schemeClr val="tx1"/>
                </a:solidFill>
              </a:rPr>
              <a:t>The instructional materials program focuses on supporting students to make sense of a phenomenon or design solutions to a problem. </a:t>
            </a:r>
          </a:p>
        </p:txBody>
      </p:sp>
      <p:pic>
        <p:nvPicPr>
          <p:cNvPr id="5" name="Picture 4">
            <a:extLst>
              <a:ext uri="{FF2B5EF4-FFF2-40B4-BE49-F238E27FC236}">
                <a16:creationId xmlns:a16="http://schemas.microsoft.com/office/drawing/2014/main" id="{B07A430F-12B8-4D3E-BCBE-99DA75C1CBA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81144" y="3450597"/>
            <a:ext cx="6579359" cy="1746115"/>
          </a:xfrm>
          <a:prstGeom prst="rect">
            <a:avLst/>
          </a:prstGeom>
          <a:solidFill>
            <a:schemeClr val="bg1"/>
          </a:solidFill>
          <a:ln w="12700">
            <a:solidFill>
              <a:schemeClr val="tx1"/>
            </a:solidFill>
          </a:ln>
        </p:spPr>
      </p:pic>
      <p:sp>
        <p:nvSpPr>
          <p:cNvPr id="7" name="TextBox 6">
            <a:extLst>
              <a:ext uri="{FF2B5EF4-FFF2-40B4-BE49-F238E27FC236}">
                <a16:creationId xmlns:a16="http://schemas.microsoft.com/office/drawing/2014/main" id="{3F1FD074-FBB9-4383-952C-EEEDD1C3C63B}"/>
              </a:ext>
            </a:extLst>
          </p:cNvPr>
          <p:cNvSpPr txBox="1"/>
          <p:nvPr/>
        </p:nvSpPr>
        <p:spPr>
          <a:xfrm>
            <a:off x="2641601" y="3450595"/>
            <a:ext cx="1133644" cy="507831"/>
          </a:xfrm>
          <a:prstGeom prst="rect">
            <a:avLst/>
          </a:prstGeom>
          <a:solidFill>
            <a:schemeClr val="bg1"/>
          </a:solidFill>
        </p:spPr>
        <p:txBody>
          <a:bodyPr wrap="none" rtlCol="0">
            <a:spAutoFit/>
          </a:bodyPr>
          <a:lstStyle/>
          <a:p>
            <a:r>
              <a:rPr lang="en-US" sz="1350" dirty="0"/>
              <a:t>Problem or</a:t>
            </a:r>
          </a:p>
          <a:p>
            <a:r>
              <a:rPr lang="en-US" sz="1350" dirty="0"/>
              <a:t>Phenomenon</a:t>
            </a:r>
          </a:p>
        </p:txBody>
      </p:sp>
    </p:spTree>
    <p:extLst>
      <p:ext uri="{BB962C8B-B14F-4D97-AF65-F5344CB8AC3E}">
        <p14:creationId xmlns:p14="http://schemas.microsoft.com/office/powerpoint/2010/main" val="126455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title"/>
          </p:nvPr>
        </p:nvSpPr>
        <p:spPr>
          <a:prstGeom prst="rect">
            <a:avLst/>
          </a:prstGeom>
          <a:noFill/>
          <a:ln>
            <a:noFill/>
          </a:ln>
        </p:spPr>
        <p:txBody>
          <a:bodyPr vert="horz" lIns="68569" tIns="34275" rIns="68569" bIns="34275" rtlCol="0" anchor="t" anchorCtr="0">
            <a:noAutofit/>
          </a:bodyPr>
          <a:lstStyle/>
          <a:p>
            <a:pPr>
              <a:lnSpc>
                <a:spcPct val="100000"/>
              </a:lnSpc>
              <a:spcBef>
                <a:spcPts val="0"/>
              </a:spcBef>
              <a:buClr>
                <a:srgbClr val="444D26"/>
              </a:buClr>
              <a:buSzPct val="25000"/>
            </a:pPr>
            <a:r>
              <a:rPr lang="en-US" dirty="0">
                <a:solidFill>
                  <a:srgbClr val="0D4675"/>
                </a:solidFill>
              </a:rPr>
              <a:t>Prescreen: Phenomenon or Problem</a:t>
            </a:r>
          </a:p>
        </p:txBody>
      </p:sp>
      <p:cxnSp>
        <p:nvCxnSpPr>
          <p:cNvPr id="40" name="Shape 504"/>
          <p:cNvCxnSpPr/>
          <p:nvPr/>
        </p:nvCxnSpPr>
        <p:spPr>
          <a:xfrm>
            <a:off x="3058247" y="5308194"/>
            <a:ext cx="2349177" cy="7649"/>
          </a:xfrm>
          <a:prstGeom prst="straightConnector1">
            <a:avLst/>
          </a:prstGeom>
          <a:solidFill>
            <a:srgbClr val="4F81BD"/>
          </a:solidFill>
          <a:ln w="38100" cap="flat" cmpd="sng">
            <a:solidFill>
              <a:srgbClr val="000000"/>
            </a:solidFill>
            <a:prstDash val="solid"/>
            <a:round/>
            <a:headEnd type="none" w="med" len="med"/>
            <a:tailEnd type="stealth" w="lg" len="lg"/>
          </a:ln>
        </p:spPr>
      </p:cxnSp>
      <p:cxnSp>
        <p:nvCxnSpPr>
          <p:cNvPr id="41" name="Shape 506"/>
          <p:cNvCxnSpPr/>
          <p:nvPr/>
        </p:nvCxnSpPr>
        <p:spPr>
          <a:xfrm>
            <a:off x="3017121" y="4221181"/>
            <a:ext cx="2379332" cy="0"/>
          </a:xfrm>
          <a:prstGeom prst="straightConnector1">
            <a:avLst/>
          </a:prstGeom>
          <a:solidFill>
            <a:srgbClr val="4F81BD"/>
          </a:solidFill>
          <a:ln w="38100" cap="flat" cmpd="sng">
            <a:solidFill>
              <a:srgbClr val="000000"/>
            </a:solidFill>
            <a:prstDash val="solid"/>
            <a:round/>
            <a:headEnd type="none" w="med" len="med"/>
            <a:tailEnd type="stealth" w="lg" len="lg"/>
          </a:ln>
        </p:spPr>
      </p:cxnSp>
      <p:cxnSp>
        <p:nvCxnSpPr>
          <p:cNvPr id="42" name="Shape 507"/>
          <p:cNvCxnSpPr/>
          <p:nvPr/>
        </p:nvCxnSpPr>
        <p:spPr>
          <a:xfrm>
            <a:off x="3037999" y="3659222"/>
            <a:ext cx="2358455"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43" name="Shape 509"/>
          <p:cNvSpPr/>
          <p:nvPr/>
        </p:nvSpPr>
        <p:spPr>
          <a:xfrm>
            <a:off x="5396450" y="3427135"/>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sp>
        <p:nvSpPr>
          <p:cNvPr id="44" name="Shape 510"/>
          <p:cNvSpPr/>
          <p:nvPr/>
        </p:nvSpPr>
        <p:spPr>
          <a:xfrm>
            <a:off x="1391312" y="2594585"/>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45" name="Shape 512"/>
          <p:cNvSpPr/>
          <p:nvPr/>
        </p:nvSpPr>
        <p:spPr>
          <a:xfrm>
            <a:off x="3317345" y="3427135"/>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46" name="Shape 513"/>
          <p:cNvSpPr/>
          <p:nvPr/>
        </p:nvSpPr>
        <p:spPr>
          <a:xfrm>
            <a:off x="1391312" y="3157498"/>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47" name="Shape 514"/>
          <p:cNvSpPr/>
          <p:nvPr/>
        </p:nvSpPr>
        <p:spPr>
          <a:xfrm>
            <a:off x="1383728" y="4295386"/>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48" name="Shape 515"/>
          <p:cNvSpPr txBox="1"/>
          <p:nvPr/>
        </p:nvSpPr>
        <p:spPr>
          <a:xfrm>
            <a:off x="1542094" y="1772449"/>
            <a:ext cx="1556100" cy="421875"/>
          </a:xfrm>
          <a:prstGeom prst="rect">
            <a:avLst/>
          </a:prstGeom>
          <a:noFill/>
          <a:ln>
            <a:noFill/>
          </a:ln>
        </p:spPr>
        <p:txBody>
          <a:bodyPr lIns="68569" tIns="34275" rIns="68569" bIns="34275" anchor="t" anchorCtr="0">
            <a:noAutofit/>
          </a:bodyPr>
          <a:lstStyle/>
          <a:p>
            <a:pPr algn="ctr">
              <a:buClr>
                <a:srgbClr val="000000"/>
              </a:buClr>
            </a:pPr>
            <a:r>
              <a:rPr lang="en-US" sz="1200" b="1" i="1">
                <a:solidFill>
                  <a:srgbClr val="000000"/>
                </a:solidFill>
                <a:ea typeface="Questrial"/>
                <a:cs typeface="Questrial"/>
                <a:sym typeface="Questrial"/>
              </a:rPr>
              <a:t>Phenomena-driven</a:t>
            </a:r>
            <a:br>
              <a:rPr lang="en-US" sz="1200" b="1" i="1">
                <a:solidFill>
                  <a:srgbClr val="000000"/>
                </a:solidFill>
                <a:ea typeface="Questrial"/>
                <a:cs typeface="Questrial"/>
                <a:sym typeface="Questrial"/>
              </a:rPr>
            </a:br>
            <a:r>
              <a:rPr lang="en-US" sz="1200" b="1" i="1">
                <a:solidFill>
                  <a:srgbClr val="000000"/>
                </a:solidFill>
                <a:ea typeface="Questrial"/>
                <a:cs typeface="Questrial"/>
                <a:sym typeface="Questrial"/>
              </a:rPr>
              <a:t>Questions</a:t>
            </a:r>
          </a:p>
        </p:txBody>
      </p:sp>
      <p:sp>
        <p:nvSpPr>
          <p:cNvPr id="49" name="Shape 516"/>
          <p:cNvSpPr txBox="1"/>
          <p:nvPr/>
        </p:nvSpPr>
        <p:spPr>
          <a:xfrm>
            <a:off x="2976170" y="1742412"/>
            <a:ext cx="2249775" cy="551925"/>
          </a:xfrm>
          <a:prstGeom prst="rect">
            <a:avLst/>
          </a:prstGeom>
          <a:noFill/>
          <a:ln>
            <a:noFill/>
          </a:ln>
        </p:spPr>
        <p:txBody>
          <a:bodyPr lIns="68569" tIns="34275" rIns="68569" bIns="34275" anchor="t" anchorCtr="0">
            <a:noAutofit/>
          </a:bodyPr>
          <a:lstStyle/>
          <a:p>
            <a:pPr algn="ctr">
              <a:buClr>
                <a:srgbClr val="000000"/>
              </a:buClr>
            </a:pPr>
            <a:r>
              <a:rPr lang="en-US" sz="1200" b="1" i="1">
                <a:solidFill>
                  <a:srgbClr val="000000"/>
                </a:solidFill>
                <a:ea typeface="Questrial"/>
                <a:cs typeface="Questrial"/>
                <a:sym typeface="Questrial"/>
              </a:rPr>
              <a:t>Investigate and build knowledge through practices and crosscutting concepts</a:t>
            </a:r>
          </a:p>
        </p:txBody>
      </p:sp>
      <p:sp>
        <p:nvSpPr>
          <p:cNvPr id="50" name="Shape 517"/>
          <p:cNvSpPr txBox="1"/>
          <p:nvPr/>
        </p:nvSpPr>
        <p:spPr>
          <a:xfrm>
            <a:off x="5339698" y="1742417"/>
            <a:ext cx="2432705" cy="558954"/>
          </a:xfrm>
          <a:prstGeom prst="rect">
            <a:avLst/>
          </a:prstGeom>
          <a:noFill/>
          <a:ln>
            <a:noFill/>
          </a:ln>
        </p:spPr>
        <p:txBody>
          <a:bodyPr lIns="68569" tIns="34275" rIns="68569" bIns="34275" anchor="t" anchorCtr="0">
            <a:noAutofit/>
          </a:bodyPr>
          <a:lstStyle/>
          <a:p>
            <a:pPr algn="ctr">
              <a:buClr>
                <a:srgbClr val="000000"/>
              </a:buClr>
            </a:pPr>
            <a:r>
              <a:rPr lang="en-US" sz="1200" b="1" i="1" dirty="0">
                <a:solidFill>
                  <a:srgbClr val="000000"/>
                </a:solidFill>
                <a:ea typeface="Questrial"/>
                <a:cs typeface="Questrial"/>
                <a:sym typeface="Questrial"/>
              </a:rPr>
              <a:t>Incrementally Build Explanations, Models, or Designs OR What we figured out</a:t>
            </a:r>
          </a:p>
        </p:txBody>
      </p:sp>
      <p:sp>
        <p:nvSpPr>
          <p:cNvPr id="51" name="Shape 518"/>
          <p:cNvSpPr/>
          <p:nvPr/>
        </p:nvSpPr>
        <p:spPr>
          <a:xfrm>
            <a:off x="5396066" y="2312398"/>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dirty="0">
                <a:solidFill>
                  <a:srgbClr val="000000"/>
                </a:solidFill>
                <a:ea typeface="Questrial"/>
                <a:cs typeface="Questrial"/>
                <a:sym typeface="Questrial"/>
              </a:rPr>
              <a:t>Initial explanation, model or design</a:t>
            </a:r>
          </a:p>
        </p:txBody>
      </p:sp>
      <p:cxnSp>
        <p:nvCxnSpPr>
          <p:cNvPr id="52" name="Shape 519"/>
          <p:cNvCxnSpPr/>
          <p:nvPr/>
        </p:nvCxnSpPr>
        <p:spPr>
          <a:xfrm>
            <a:off x="3064171" y="2544485"/>
            <a:ext cx="2331899"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3" name="Shape 520"/>
          <p:cNvSpPr/>
          <p:nvPr/>
        </p:nvSpPr>
        <p:spPr>
          <a:xfrm>
            <a:off x="1558881" y="2312398"/>
            <a:ext cx="1505250"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Human Voice Vibrations</a:t>
            </a:r>
          </a:p>
        </p:txBody>
      </p:sp>
      <p:sp>
        <p:nvSpPr>
          <p:cNvPr id="54" name="Shape 521"/>
          <p:cNvSpPr/>
          <p:nvPr/>
        </p:nvSpPr>
        <p:spPr>
          <a:xfrm>
            <a:off x="1381584" y="1533725"/>
            <a:ext cx="156340" cy="102316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55" name="Shape 522"/>
          <p:cNvSpPr/>
          <p:nvPr/>
        </p:nvSpPr>
        <p:spPr>
          <a:xfrm>
            <a:off x="3309581" y="2312398"/>
            <a:ext cx="1714500"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56" name="Shape 523"/>
          <p:cNvSpPr/>
          <p:nvPr/>
        </p:nvSpPr>
        <p:spPr>
          <a:xfrm>
            <a:off x="1543050" y="1284701"/>
            <a:ext cx="3865500" cy="454336"/>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buClr>
                <a:srgbClr val="000000"/>
              </a:buClr>
              <a:buSzPct val="25000"/>
            </a:pPr>
            <a:r>
              <a:rPr lang="en-US" sz="1400" i="1">
                <a:solidFill>
                  <a:srgbClr val="000000"/>
                </a:solidFill>
                <a:ea typeface="Questrial"/>
                <a:cs typeface="Questrial"/>
                <a:sym typeface="Questrial"/>
              </a:rPr>
              <a:t>Goal:  Why was the singer able to shatter the glass?</a:t>
            </a:r>
          </a:p>
        </p:txBody>
      </p:sp>
      <p:cxnSp>
        <p:nvCxnSpPr>
          <p:cNvPr id="57" name="Shape 524"/>
          <p:cNvCxnSpPr/>
          <p:nvPr/>
        </p:nvCxnSpPr>
        <p:spPr>
          <a:xfrm rot="10800000">
            <a:off x="5408551" y="1525770"/>
            <a:ext cx="592875" cy="1575"/>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58" name="Shape 525"/>
          <p:cNvSpPr/>
          <p:nvPr/>
        </p:nvSpPr>
        <p:spPr>
          <a:xfrm>
            <a:off x="6001470" y="1329070"/>
            <a:ext cx="1713780" cy="303074"/>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125">
                <a:solidFill>
                  <a:srgbClr val="000000"/>
                </a:solidFill>
                <a:ea typeface="Questrial"/>
                <a:cs typeface="Questrial"/>
                <a:sym typeface="Questrial"/>
              </a:rPr>
              <a:t>Anchoring</a:t>
            </a:r>
            <a:r>
              <a:rPr lang="en-US" sz="1125">
                <a:ea typeface="Questrial"/>
                <a:cs typeface="Questrial"/>
                <a:sym typeface="Questrial"/>
              </a:rPr>
              <a:t> </a:t>
            </a:r>
            <a:r>
              <a:rPr lang="en-US" sz="1125">
                <a:solidFill>
                  <a:srgbClr val="000000"/>
                </a:solidFill>
                <a:ea typeface="Questrial"/>
                <a:cs typeface="Questrial"/>
                <a:sym typeface="Questrial"/>
              </a:rPr>
              <a:t>phenomena</a:t>
            </a:r>
          </a:p>
        </p:txBody>
      </p:sp>
      <p:sp>
        <p:nvSpPr>
          <p:cNvPr id="59" name="Shape 526"/>
          <p:cNvSpPr txBox="1"/>
          <p:nvPr/>
        </p:nvSpPr>
        <p:spPr>
          <a:xfrm>
            <a:off x="1600926" y="4644046"/>
            <a:ext cx="528299" cy="421875"/>
          </a:xfrm>
          <a:prstGeom prst="rect">
            <a:avLst/>
          </a:prstGeom>
          <a:noFill/>
          <a:ln>
            <a:noFill/>
          </a:ln>
        </p:spPr>
        <p:txBody>
          <a:bodyPr lIns="68569" tIns="34275" rIns="68569" bIns="34275" anchor="t" anchorCtr="0">
            <a:noAutofit/>
          </a:bodyPr>
          <a:lstStyle/>
          <a:p>
            <a:pPr>
              <a:buClr>
                <a:srgbClr val="000000"/>
              </a:buClr>
              <a:buSzPct val="25000"/>
            </a:pPr>
            <a:r>
              <a:rPr lang="en-US" sz="2400">
                <a:solidFill>
                  <a:srgbClr val="000000"/>
                </a:solidFill>
                <a:ea typeface="Questrial"/>
                <a:cs typeface="Questrial"/>
                <a:sym typeface="Questrial"/>
              </a:rPr>
              <a:t>. . .</a:t>
            </a:r>
          </a:p>
        </p:txBody>
      </p:sp>
      <p:sp>
        <p:nvSpPr>
          <p:cNvPr id="60" name="Shape 527"/>
          <p:cNvSpPr/>
          <p:nvPr/>
        </p:nvSpPr>
        <p:spPr>
          <a:xfrm>
            <a:off x="5396450" y="3989094"/>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cxnSp>
        <p:nvCxnSpPr>
          <p:cNvPr id="61" name="Shape 528"/>
          <p:cNvCxnSpPr/>
          <p:nvPr/>
        </p:nvCxnSpPr>
        <p:spPr>
          <a:xfrm>
            <a:off x="3047344" y="4780534"/>
            <a:ext cx="2352125"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62" name="Shape 530"/>
          <p:cNvSpPr/>
          <p:nvPr/>
        </p:nvSpPr>
        <p:spPr>
          <a:xfrm>
            <a:off x="3317345" y="3989094"/>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63" name="Shape 531"/>
          <p:cNvSpPr/>
          <p:nvPr/>
        </p:nvSpPr>
        <p:spPr>
          <a:xfrm>
            <a:off x="5407426" y="5083753"/>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dirty="0">
                <a:solidFill>
                  <a:srgbClr val="000000"/>
                </a:solidFill>
                <a:ea typeface="Questrial"/>
                <a:cs typeface="Questrial"/>
                <a:sym typeface="Questrial"/>
              </a:rPr>
              <a:t>Final consensus explanation, model or design</a:t>
            </a:r>
          </a:p>
        </p:txBody>
      </p:sp>
      <p:sp>
        <p:nvSpPr>
          <p:cNvPr id="64" name="Shape 532"/>
          <p:cNvSpPr/>
          <p:nvPr/>
        </p:nvSpPr>
        <p:spPr>
          <a:xfrm>
            <a:off x="1381581" y="3729341"/>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65" name="Shape 533"/>
          <p:cNvSpPr/>
          <p:nvPr/>
        </p:nvSpPr>
        <p:spPr>
          <a:xfrm>
            <a:off x="1398456" y="4837913"/>
            <a:ext cx="177300" cy="494774"/>
          </a:xfrm>
          <a:prstGeom prst="leftBracket">
            <a:avLst>
              <a:gd name="adj" fmla="val 8333"/>
            </a:avLst>
          </a:prstGeom>
          <a:noFill/>
          <a:ln w="28575" cap="flat" cmpd="sng">
            <a:solidFill>
              <a:srgbClr val="000000"/>
            </a:solidFill>
            <a:prstDash val="solid"/>
            <a:round/>
            <a:headEnd type="none" w="med" len="med"/>
            <a:tailEnd type="none" w="med" len="med"/>
          </a:ln>
        </p:spPr>
        <p:txBody>
          <a:bodyPr lIns="68569" tIns="34275" rIns="68569" bIns="34275" anchor="t" anchorCtr="0">
            <a:noAutofit/>
          </a:bodyPr>
          <a:lstStyle/>
          <a:p>
            <a:pPr>
              <a:buClr>
                <a:srgbClr val="000000"/>
              </a:buClr>
            </a:pPr>
            <a:endParaRPr sz="1350">
              <a:solidFill>
                <a:srgbClr val="000000"/>
              </a:solidFill>
              <a:ea typeface="Times New Roman"/>
              <a:cs typeface="Times New Roman"/>
              <a:sym typeface="Times New Roman"/>
            </a:endParaRPr>
          </a:p>
        </p:txBody>
      </p:sp>
      <p:sp>
        <p:nvSpPr>
          <p:cNvPr id="66" name="Shape 534"/>
          <p:cNvSpPr/>
          <p:nvPr/>
        </p:nvSpPr>
        <p:spPr>
          <a:xfrm>
            <a:off x="1547266" y="5083753"/>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Resonance</a:t>
            </a:r>
          </a:p>
        </p:txBody>
      </p:sp>
      <p:sp>
        <p:nvSpPr>
          <p:cNvPr id="67" name="Shape 535"/>
          <p:cNvSpPr/>
          <p:nvPr/>
        </p:nvSpPr>
        <p:spPr>
          <a:xfrm>
            <a:off x="1547266" y="4548447"/>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Absorbing and Reflecting Sound </a:t>
            </a:r>
          </a:p>
        </p:txBody>
      </p:sp>
      <p:sp>
        <p:nvSpPr>
          <p:cNvPr id="68" name="Shape 536"/>
          <p:cNvSpPr/>
          <p:nvPr/>
        </p:nvSpPr>
        <p:spPr>
          <a:xfrm>
            <a:off x="3317345" y="4548447"/>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cxnSp>
        <p:nvCxnSpPr>
          <p:cNvPr id="69" name="Shape 537"/>
          <p:cNvCxnSpPr/>
          <p:nvPr/>
        </p:nvCxnSpPr>
        <p:spPr>
          <a:xfrm>
            <a:off x="3047342" y="3106537"/>
            <a:ext cx="2343825" cy="0"/>
          </a:xfrm>
          <a:prstGeom prst="straightConnector1">
            <a:avLst/>
          </a:prstGeom>
          <a:solidFill>
            <a:srgbClr val="4F81BD"/>
          </a:solidFill>
          <a:ln w="38100" cap="flat" cmpd="sng">
            <a:solidFill>
              <a:srgbClr val="000000"/>
            </a:solidFill>
            <a:prstDash val="solid"/>
            <a:round/>
            <a:headEnd type="none" w="med" len="med"/>
            <a:tailEnd type="stealth" w="lg" len="lg"/>
          </a:ln>
        </p:spPr>
      </p:cxnSp>
      <p:sp>
        <p:nvSpPr>
          <p:cNvPr id="70" name="Shape 538"/>
          <p:cNvSpPr/>
          <p:nvPr/>
        </p:nvSpPr>
        <p:spPr>
          <a:xfrm>
            <a:off x="3317345" y="5083753"/>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71" name="Shape 539"/>
          <p:cNvSpPr/>
          <p:nvPr/>
        </p:nvSpPr>
        <p:spPr>
          <a:xfrm>
            <a:off x="5391179" y="2874451"/>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sp>
        <p:nvSpPr>
          <p:cNvPr id="72" name="Shape 540"/>
          <p:cNvSpPr/>
          <p:nvPr/>
        </p:nvSpPr>
        <p:spPr>
          <a:xfrm>
            <a:off x="3317345" y="2874451"/>
            <a:ext cx="1698975" cy="464175"/>
          </a:xfrm>
          <a:prstGeom prst="roundRect">
            <a:avLst>
              <a:gd name="adj" fmla="val 16667"/>
            </a:avLst>
          </a:prstGeom>
          <a:solidFill>
            <a:schemeClr val="accent1">
              <a:lumMod val="20000"/>
              <a:lumOff val="8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SEP, DCI, CCC</a:t>
            </a:r>
          </a:p>
        </p:txBody>
      </p:sp>
      <p:sp>
        <p:nvSpPr>
          <p:cNvPr id="73" name="Shape 541"/>
          <p:cNvSpPr/>
          <p:nvPr/>
        </p:nvSpPr>
        <p:spPr>
          <a:xfrm>
            <a:off x="5399465" y="4548447"/>
            <a:ext cx="2364975" cy="464175"/>
          </a:xfrm>
          <a:prstGeom prst="roundRect">
            <a:avLst>
              <a:gd name="adj" fmla="val 16667"/>
            </a:avLst>
          </a:prstGeom>
          <a:solidFill>
            <a:srgbClr val="FFE6CD"/>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200">
                <a:solidFill>
                  <a:srgbClr val="000000"/>
                </a:solidFill>
                <a:ea typeface="Questrial"/>
                <a:cs typeface="Questrial"/>
                <a:sym typeface="Questrial"/>
              </a:rPr>
              <a:t>Add to/revise</a:t>
            </a:r>
          </a:p>
        </p:txBody>
      </p:sp>
      <p:sp>
        <p:nvSpPr>
          <p:cNvPr id="74" name="Shape 508"/>
          <p:cNvSpPr/>
          <p:nvPr/>
        </p:nvSpPr>
        <p:spPr>
          <a:xfrm>
            <a:off x="1542090" y="2874451"/>
            <a:ext cx="1505250"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dirty="0">
                <a:solidFill>
                  <a:srgbClr val="000000"/>
                </a:solidFill>
                <a:ea typeface="Questrial"/>
                <a:cs typeface="Questrial"/>
                <a:sym typeface="Questrial"/>
              </a:rPr>
              <a:t>Decibels at a Distance</a:t>
            </a:r>
          </a:p>
        </p:txBody>
      </p:sp>
      <p:sp>
        <p:nvSpPr>
          <p:cNvPr id="75" name="Shape 511"/>
          <p:cNvSpPr/>
          <p:nvPr/>
        </p:nvSpPr>
        <p:spPr>
          <a:xfrm>
            <a:off x="1537922" y="3427135"/>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a:solidFill>
                  <a:srgbClr val="000000"/>
                </a:solidFill>
                <a:ea typeface="Questrial"/>
                <a:cs typeface="Questrial"/>
                <a:sym typeface="Questrial"/>
              </a:rPr>
              <a:t>“Seeing” the Sound Waves</a:t>
            </a:r>
          </a:p>
        </p:txBody>
      </p:sp>
      <p:sp>
        <p:nvSpPr>
          <p:cNvPr id="76" name="Shape 529"/>
          <p:cNvSpPr/>
          <p:nvPr/>
        </p:nvSpPr>
        <p:spPr>
          <a:xfrm>
            <a:off x="1517044" y="3989094"/>
            <a:ext cx="1500075" cy="464175"/>
          </a:xfrm>
          <a:prstGeom prst="roundRect">
            <a:avLst>
              <a:gd name="adj" fmla="val 16667"/>
            </a:avLst>
          </a:prstGeom>
          <a:solidFill>
            <a:schemeClr val="accent5">
              <a:lumMod val="40000"/>
              <a:lumOff val="60000"/>
            </a:schemeClr>
          </a:solidFill>
          <a:ln w="12700" cap="flat" cmpd="sng">
            <a:solidFill>
              <a:srgbClr val="000000"/>
            </a:solidFill>
            <a:prstDash val="solid"/>
            <a:round/>
            <a:headEnd type="none" w="med" len="med"/>
            <a:tailEnd type="none" w="med" len="med"/>
          </a:ln>
        </p:spPr>
        <p:txBody>
          <a:bodyPr lIns="68569" tIns="34275" rIns="68569" bIns="34275" anchor="ctr" anchorCtr="0">
            <a:noAutofit/>
          </a:bodyPr>
          <a:lstStyle/>
          <a:p>
            <a:pPr algn="ctr">
              <a:buClr>
                <a:srgbClr val="000000"/>
              </a:buClr>
              <a:buSzPct val="25000"/>
            </a:pPr>
            <a:r>
              <a:rPr lang="en-US" sz="1350" i="1">
                <a:solidFill>
                  <a:srgbClr val="000000"/>
                </a:solidFill>
                <a:ea typeface="Questrial"/>
                <a:cs typeface="Questrial"/>
                <a:sym typeface="Questrial"/>
              </a:rPr>
              <a:t>Sound Traveling Through Matter</a:t>
            </a:r>
          </a:p>
        </p:txBody>
      </p:sp>
    </p:spTree>
    <p:extLst>
      <p:ext uri="{BB962C8B-B14F-4D97-AF65-F5344CB8AC3E}">
        <p14:creationId xmlns:p14="http://schemas.microsoft.com/office/powerpoint/2010/main" val="516351508"/>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3825-2D6F-4CE1-A089-ED6A5A3A7F21}"/>
              </a:ext>
            </a:extLst>
          </p:cNvPr>
          <p:cNvSpPr>
            <a:spLocks noGrp="1"/>
          </p:cNvSpPr>
          <p:nvPr>
            <p:ph type="title"/>
          </p:nvPr>
        </p:nvSpPr>
        <p:spPr/>
        <p:txBody>
          <a:bodyPr>
            <a:normAutofit/>
          </a:bodyPr>
          <a:lstStyle/>
          <a:p>
            <a:r>
              <a:rPr lang="en-US" dirty="0">
                <a:solidFill>
                  <a:srgbClr val="0D4675"/>
                </a:solidFill>
              </a:rPr>
              <a:t>NGSS Innovation 1</a:t>
            </a:r>
            <a:endParaRPr lang="en-US" dirty="0"/>
          </a:p>
        </p:txBody>
      </p:sp>
      <p:graphicFrame>
        <p:nvGraphicFramePr>
          <p:cNvPr id="6" name="Content Placeholder 5">
            <a:extLst>
              <a:ext uri="{FF2B5EF4-FFF2-40B4-BE49-F238E27FC236}">
                <a16:creationId xmlns:a16="http://schemas.microsoft.com/office/drawing/2014/main" id="{72EEE438-57A4-45DC-AD7F-BB49CD0D19CA}"/>
              </a:ext>
            </a:extLst>
          </p:cNvPr>
          <p:cNvGraphicFramePr>
            <a:graphicFrameLocks noGrp="1"/>
          </p:cNvGraphicFramePr>
          <p:nvPr>
            <p:ph idx="1"/>
            <p:extLst>
              <p:ext uri="{D42A27DB-BD31-4B8C-83A1-F6EECF244321}">
                <p14:modId xmlns:p14="http://schemas.microsoft.com/office/powerpoint/2010/main" val="3896526344"/>
              </p:ext>
            </p:extLst>
          </p:nvPr>
        </p:nvGraphicFramePr>
        <p:xfrm>
          <a:off x="1256123" y="1809753"/>
          <a:ext cx="6629401" cy="3784304"/>
        </p:xfrm>
        <a:graphic>
          <a:graphicData uri="http://schemas.openxmlformats.org/drawingml/2006/table">
            <a:tbl>
              <a:tblPr firstRow="1" firstCol="1" bandRow="1"/>
              <a:tblGrid>
                <a:gridCol w="1143000">
                  <a:extLst>
                    <a:ext uri="{9D8B030D-6E8A-4147-A177-3AD203B41FA5}">
                      <a16:colId xmlns:a16="http://schemas.microsoft.com/office/drawing/2014/main" val="2570121695"/>
                    </a:ext>
                  </a:extLst>
                </a:gridCol>
                <a:gridCol w="2420476">
                  <a:extLst>
                    <a:ext uri="{9D8B030D-6E8A-4147-A177-3AD203B41FA5}">
                      <a16:colId xmlns:a16="http://schemas.microsoft.com/office/drawing/2014/main" val="502070777"/>
                    </a:ext>
                  </a:extLst>
                </a:gridCol>
                <a:gridCol w="3065925">
                  <a:extLst>
                    <a:ext uri="{9D8B030D-6E8A-4147-A177-3AD203B41FA5}">
                      <a16:colId xmlns:a16="http://schemas.microsoft.com/office/drawing/2014/main" val="2924754821"/>
                    </a:ext>
                  </a:extLst>
                </a:gridCol>
              </a:tblGrid>
              <a:tr h="1172615">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NGSS Innovation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How would you describe this innovation?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What would you look for as evidence that this NGSS Innovation is present in instructional materials?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397096"/>
                  </a:ext>
                </a:extLst>
              </a:tr>
              <a:tr h="2611689">
                <a:tc>
                  <a:txBody>
                    <a:bodyPr/>
                    <a:lstStyle/>
                    <a:p>
                      <a:pPr marL="0" marR="0" algn="ctr">
                        <a:lnSpc>
                          <a:spcPct val="107000"/>
                        </a:lnSpc>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Making Sense of Phenomena and Designing Solutions to Problems</a:t>
                      </a: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45895" marR="45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45895" marR="45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487269"/>
                  </a:ext>
                </a:extLst>
              </a:tr>
            </a:tbl>
          </a:graphicData>
        </a:graphic>
      </p:graphicFrame>
      <p:sp>
        <p:nvSpPr>
          <p:cNvPr id="4" name="Right Arrow 14">
            <a:extLst>
              <a:ext uri="{FF2B5EF4-FFF2-40B4-BE49-F238E27FC236}">
                <a16:creationId xmlns:a16="http://schemas.microsoft.com/office/drawing/2014/main" id="{F6FBB135-6244-44B0-9444-DFB8E669DD41}"/>
              </a:ext>
            </a:extLst>
          </p:cNvPr>
          <p:cNvSpPr/>
          <p:nvPr/>
        </p:nvSpPr>
        <p:spPr>
          <a:xfrm rot="20334849">
            <a:off x="356293" y="3770926"/>
            <a:ext cx="828589" cy="550243"/>
          </a:xfrm>
          <a:prstGeom prst="rightArrow">
            <a:avLst>
              <a:gd name="adj1" fmla="val 50000"/>
              <a:gd name="adj2" fmla="val 89644"/>
            </a:avLst>
          </a:prstGeom>
          <a:solidFill>
            <a:srgbClr val="FF9933"/>
          </a:solidFill>
          <a:ln w="19050" cap="flat">
            <a:solidFill>
              <a:srgbClr val="FF9933"/>
            </a:solidFill>
            <a:prstDash val="solid"/>
            <a:round/>
          </a:ln>
          <a:effectLst>
            <a:outerShdw blurRad="38100" dist="300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en-US" sz="1350">
              <a:solidFill>
                <a:srgbClr val="000000"/>
              </a:solidFill>
              <a:latin typeface="Tw Cen MT"/>
              <a:ea typeface="Tw Cen MT"/>
              <a:cs typeface="Tw Cen MT"/>
              <a:sym typeface="Tw Cen MT"/>
            </a:endParaRPr>
          </a:p>
        </p:txBody>
      </p:sp>
      <p:pic>
        <p:nvPicPr>
          <p:cNvPr id="5" name="Picture 4">
            <a:extLst>
              <a:ext uri="{FF2B5EF4-FFF2-40B4-BE49-F238E27FC236}">
                <a16:creationId xmlns:a16="http://schemas.microsoft.com/office/drawing/2014/main" id="{A73DFF38-BF78-405E-A43E-8C9C00C0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286" y="4451799"/>
            <a:ext cx="732534" cy="713305"/>
          </a:xfrm>
          <a:prstGeom prst="rect">
            <a:avLst/>
          </a:prstGeom>
        </p:spPr>
      </p:pic>
      <p:pic>
        <p:nvPicPr>
          <p:cNvPr id="7" name="Picture 6">
            <a:extLst>
              <a:ext uri="{FF2B5EF4-FFF2-40B4-BE49-F238E27FC236}">
                <a16:creationId xmlns:a16="http://schemas.microsoft.com/office/drawing/2014/main" id="{A04A882D-DA66-4C2B-B474-DBFE2EE67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593" y="4443798"/>
            <a:ext cx="732534" cy="713305"/>
          </a:xfrm>
          <a:prstGeom prst="rect">
            <a:avLst/>
          </a:prstGeom>
        </p:spPr>
      </p:pic>
    </p:spTree>
    <p:extLst>
      <p:ext uri="{BB962C8B-B14F-4D97-AF65-F5344CB8AC3E}">
        <p14:creationId xmlns:p14="http://schemas.microsoft.com/office/powerpoint/2010/main" val="13523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D4675"/>
                </a:solidFill>
              </a:rPr>
              <a:t>NGSS Innovation 1</a:t>
            </a:r>
          </a:p>
        </p:txBody>
      </p:sp>
      <p:pic>
        <p:nvPicPr>
          <p:cNvPr id="6" name="Picture 5">
            <a:extLst>
              <a:ext uri="{FF2B5EF4-FFF2-40B4-BE49-F238E27FC236}">
                <a16:creationId xmlns:a16="http://schemas.microsoft.com/office/drawing/2014/main" id="{7E2083F6-6E35-4D42-BB2A-B898EEE5BBE6}"/>
              </a:ext>
            </a:extLst>
          </p:cNvPr>
          <p:cNvPicPr>
            <a:picLocks noChangeAspect="1"/>
          </p:cNvPicPr>
          <p:nvPr/>
        </p:nvPicPr>
        <p:blipFill>
          <a:blip r:embed="rId3"/>
          <a:stretch>
            <a:fillRect/>
          </a:stretch>
        </p:blipFill>
        <p:spPr>
          <a:xfrm>
            <a:off x="944459" y="1654018"/>
            <a:ext cx="7300803" cy="4106702"/>
          </a:xfrm>
          <a:prstGeom prst="rect">
            <a:avLst/>
          </a:prstGeom>
          <a:ln>
            <a:noFill/>
          </a:ln>
          <a:effectLst>
            <a:outerShdw blurRad="292100" dist="139700" dir="2700000" algn="tl" rotWithShape="0">
              <a:srgbClr val="333333">
                <a:alpha val="65000"/>
              </a:srgbClr>
            </a:outerShdw>
          </a:effectLst>
        </p:spPr>
      </p:pic>
      <p:pic>
        <p:nvPicPr>
          <p:cNvPr id="4"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8027" y="5550195"/>
            <a:ext cx="735716" cy="735716"/>
          </a:xfrm>
          <a:prstGeom prst="rect">
            <a:avLst/>
          </a:prstGeom>
        </p:spPr>
      </p:pic>
      <p:pic>
        <p:nvPicPr>
          <p:cNvPr id="5" name="Picture 4">
            <a:extLst>
              <a:ext uri="{FF2B5EF4-FFF2-40B4-BE49-F238E27FC236}">
                <a16:creationId xmlns:a16="http://schemas.microsoft.com/office/drawing/2014/main" id="{218B68A8-3BCC-4C2F-9AA8-E2605EDC1391}"/>
              </a:ext>
            </a:extLst>
          </p:cNvPr>
          <p:cNvPicPr>
            <a:picLocks noChangeAspect="1"/>
          </p:cNvPicPr>
          <p:nvPr/>
        </p:nvPicPr>
        <p:blipFill>
          <a:blip r:embed="rId3"/>
          <a:stretch>
            <a:fillRect/>
          </a:stretch>
        </p:blipFill>
        <p:spPr>
          <a:xfrm>
            <a:off x="944459" y="1694962"/>
            <a:ext cx="7300803" cy="4106702"/>
          </a:xfrm>
          <a:prstGeom prst="rect">
            <a:avLst/>
          </a:prstGeom>
          <a:ln>
            <a:noFill/>
          </a:ln>
          <a:effectLst>
            <a:outerShdw blurRad="292100" dist="139700" dir="2700000" algn="tl" rotWithShape="0">
              <a:srgbClr val="333333">
                <a:alpha val="65000"/>
              </a:srgbClr>
            </a:outerShdw>
          </a:effectLst>
        </p:spPr>
      </p:pic>
      <p:pic>
        <p:nvPicPr>
          <p:cNvPr id="7" name="Graphic 6" descr="Document">
            <a:extLst>
              <a:ext uri="{FF2B5EF4-FFF2-40B4-BE49-F238E27FC236}">
                <a16:creationId xmlns:a16="http://schemas.microsoft.com/office/drawing/2014/main" id="{5AF611B8-3915-4C18-A9CD-DE1ADB669B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8027" y="5591139"/>
            <a:ext cx="735716" cy="735716"/>
          </a:xfrm>
          <a:prstGeom prst="rect">
            <a:avLst/>
          </a:prstGeom>
        </p:spPr>
      </p:pic>
    </p:spTree>
    <p:extLst>
      <p:ext uri="{BB962C8B-B14F-4D97-AF65-F5344CB8AC3E}">
        <p14:creationId xmlns:p14="http://schemas.microsoft.com/office/powerpoint/2010/main" val="3238263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Prescreen – Criterion #2</a:t>
            </a:r>
          </a:p>
        </p:txBody>
      </p:sp>
      <p:sp>
        <p:nvSpPr>
          <p:cNvPr id="3" name="Content Placeholder 2"/>
          <p:cNvSpPr>
            <a:spLocks noGrp="1"/>
          </p:cNvSpPr>
          <p:nvPr>
            <p:ph idx="1"/>
          </p:nvPr>
        </p:nvSpPr>
        <p:spPr>
          <a:xfrm>
            <a:off x="868681" y="1311643"/>
            <a:ext cx="7498080" cy="3773704"/>
          </a:xfrm>
        </p:spPr>
        <p:txBody>
          <a:bodyPr>
            <a:normAutofit/>
          </a:bodyPr>
          <a:lstStyle/>
          <a:p>
            <a:pPr marL="514350" indent="-514350">
              <a:buClr>
                <a:schemeClr val="tx2"/>
              </a:buClr>
              <a:buFont typeface="+mj-lt"/>
              <a:buAutoNum type="arabicPeriod" startAt="2"/>
            </a:pPr>
            <a:r>
              <a:rPr lang="en-US" sz="2800" b="1" dirty="0">
                <a:solidFill>
                  <a:schemeClr val="tx1"/>
                </a:solidFill>
              </a:rPr>
              <a:t>Three Dimensions</a:t>
            </a:r>
            <a:r>
              <a:rPr lang="en-US" sz="2800" dirty="0">
                <a:solidFill>
                  <a:schemeClr val="tx1"/>
                </a:solidFill>
              </a:rPr>
              <a:t>: </a:t>
            </a:r>
          </a:p>
          <a:p>
            <a:pPr marL="0" indent="0">
              <a:buNone/>
            </a:pPr>
            <a:r>
              <a:rPr lang="en-US" sz="2800" dirty="0">
                <a:solidFill>
                  <a:schemeClr val="tx1"/>
                </a:solidFill>
              </a:rPr>
              <a:t>Students develop and use grade-appropriate elements of the science and engineering practices (SEPs), disciplinary core ideas (DCIs), and crosscutting concepts (CCCs), which are deliberately selected to aid student sense-making of phenomena or designing of solutions across the learning sequences and units of the program.</a:t>
            </a:r>
          </a:p>
        </p:txBody>
      </p:sp>
    </p:spTree>
    <p:extLst>
      <p:ext uri="{BB962C8B-B14F-4D97-AF65-F5344CB8AC3E}">
        <p14:creationId xmlns:p14="http://schemas.microsoft.com/office/powerpoint/2010/main" val="3752521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Prescreen – Criterion #3</a:t>
            </a:r>
          </a:p>
        </p:txBody>
      </p:sp>
      <p:sp>
        <p:nvSpPr>
          <p:cNvPr id="3" name="Content Placeholder 2"/>
          <p:cNvSpPr>
            <a:spLocks noGrp="1"/>
          </p:cNvSpPr>
          <p:nvPr>
            <p:ph idx="1"/>
          </p:nvPr>
        </p:nvSpPr>
        <p:spPr>
          <a:xfrm>
            <a:off x="868681" y="1311643"/>
            <a:ext cx="7498080" cy="3773704"/>
          </a:xfrm>
        </p:spPr>
        <p:txBody>
          <a:bodyPr>
            <a:normAutofit/>
          </a:bodyPr>
          <a:lstStyle/>
          <a:p>
            <a:pPr marL="514350" indent="-514350">
              <a:buClr>
                <a:schemeClr val="tx2"/>
              </a:buClr>
              <a:buFont typeface="+mj-lt"/>
              <a:buAutoNum type="arabicPeriod" startAt="3"/>
            </a:pPr>
            <a:r>
              <a:rPr lang="en-US" sz="2800" b="1" dirty="0">
                <a:solidFill>
                  <a:schemeClr val="tx1"/>
                </a:solidFill>
              </a:rPr>
              <a:t>Integrating the Three Dimensions for Instruction and Assessment: </a:t>
            </a:r>
          </a:p>
          <a:p>
            <a:pPr marL="0" indent="0">
              <a:buClr>
                <a:schemeClr val="tx2"/>
              </a:buClr>
              <a:buNone/>
            </a:pPr>
            <a:r>
              <a:rPr lang="en-US" sz="2800" dirty="0">
                <a:solidFill>
                  <a:schemeClr val="tx1"/>
                </a:solidFill>
              </a:rPr>
              <a:t>The instructional materials program requires student performances that integrate elements of the SEPs, CCCs, and DCIs to make sense of phenomena or design solutions to problems, and the learning sequence elicits student artifacts that show </a:t>
            </a:r>
            <a:r>
              <a:rPr lang="en-US" sz="2800" b="1" dirty="0">
                <a:solidFill>
                  <a:schemeClr val="tx1"/>
                </a:solidFill>
              </a:rPr>
              <a:t>direct, observable evidence</a:t>
            </a:r>
            <a:r>
              <a:rPr lang="en-US" sz="2800" dirty="0">
                <a:solidFill>
                  <a:schemeClr val="tx1"/>
                </a:solidFill>
              </a:rPr>
              <a:t> of three-dimensional learning.</a:t>
            </a:r>
          </a:p>
        </p:txBody>
      </p:sp>
    </p:spTree>
    <p:extLst>
      <p:ext uri="{BB962C8B-B14F-4D97-AF65-F5344CB8AC3E}">
        <p14:creationId xmlns:p14="http://schemas.microsoft.com/office/powerpoint/2010/main" val="3146687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771"/>
          <p:cNvPicPr preferRelativeResize="0"/>
          <p:nvPr/>
        </p:nvPicPr>
        <p:blipFill rotWithShape="1">
          <a:blip r:embed="rId3">
            <a:alphaModFix/>
          </a:blip>
          <a:srcRect l="7921" t="2274"/>
          <a:stretch/>
        </p:blipFill>
        <p:spPr>
          <a:xfrm rot="450601">
            <a:off x="3436369" y="1792017"/>
            <a:ext cx="2566616" cy="3150929"/>
          </a:xfrm>
          <a:prstGeom prst="rect">
            <a:avLst/>
          </a:prstGeom>
          <a:noFill/>
          <a:ln>
            <a:noFill/>
          </a:ln>
        </p:spPr>
      </p:pic>
      <p:sp>
        <p:nvSpPr>
          <p:cNvPr id="5" name="Shape 772"/>
          <p:cNvSpPr txBox="1"/>
          <p:nvPr/>
        </p:nvSpPr>
        <p:spPr>
          <a:xfrm>
            <a:off x="708443" y="3777570"/>
            <a:ext cx="3886200" cy="531000"/>
          </a:xfrm>
          <a:prstGeom prst="rect">
            <a:avLst/>
          </a:prstGeom>
          <a:noFill/>
          <a:ln>
            <a:noFill/>
          </a:ln>
        </p:spPr>
        <p:txBody>
          <a:bodyPr lIns="68569" tIns="34275" rIns="68569" bIns="34275" anchor="t" anchorCtr="0">
            <a:noAutofit/>
          </a:bodyPr>
          <a:lstStyle/>
          <a:p>
            <a:pPr algn="ctr">
              <a:buSzPct val="25000"/>
            </a:pPr>
            <a:r>
              <a:rPr lang="en-US" sz="3000" dirty="0">
                <a:latin typeface="Calibri"/>
                <a:ea typeface="Calibri"/>
                <a:cs typeface="Calibri"/>
                <a:sym typeface="Calibri"/>
              </a:rPr>
              <a:t>Crosscutting </a:t>
            </a:r>
          </a:p>
          <a:p>
            <a:pPr algn="ctr">
              <a:buSzPct val="25000"/>
            </a:pPr>
            <a:r>
              <a:rPr lang="en-US" sz="3000" dirty="0">
                <a:latin typeface="Calibri"/>
                <a:ea typeface="Calibri"/>
                <a:cs typeface="Calibri"/>
                <a:sym typeface="Calibri"/>
              </a:rPr>
              <a:t>Concepts</a:t>
            </a:r>
          </a:p>
        </p:txBody>
      </p:sp>
      <p:sp>
        <p:nvSpPr>
          <p:cNvPr id="6" name="Shape 773"/>
          <p:cNvSpPr txBox="1"/>
          <p:nvPr/>
        </p:nvSpPr>
        <p:spPr>
          <a:xfrm>
            <a:off x="5397531" y="4001483"/>
            <a:ext cx="2045025" cy="315000"/>
          </a:xfrm>
          <a:prstGeom prst="rect">
            <a:avLst/>
          </a:prstGeom>
          <a:noFill/>
          <a:ln>
            <a:noFill/>
          </a:ln>
        </p:spPr>
        <p:txBody>
          <a:bodyPr lIns="68569" tIns="34275" rIns="68569" bIns="34275" anchor="t" anchorCtr="0">
            <a:noAutofit/>
          </a:bodyPr>
          <a:lstStyle/>
          <a:p>
            <a:pPr>
              <a:lnSpc>
                <a:spcPct val="50000"/>
              </a:lnSpc>
              <a:buSzPct val="25000"/>
            </a:pPr>
            <a:r>
              <a:rPr lang="en-US" sz="3000">
                <a:latin typeface="Calibri"/>
                <a:ea typeface="Calibri"/>
                <a:cs typeface="Calibri"/>
                <a:sym typeface="Calibri"/>
              </a:rPr>
              <a:t>Core Ideas</a:t>
            </a:r>
          </a:p>
        </p:txBody>
      </p:sp>
      <p:sp>
        <p:nvSpPr>
          <p:cNvPr id="7" name="Shape 774"/>
          <p:cNvSpPr txBox="1"/>
          <p:nvPr/>
        </p:nvSpPr>
        <p:spPr>
          <a:xfrm>
            <a:off x="3919368" y="4831656"/>
            <a:ext cx="1909350" cy="531000"/>
          </a:xfrm>
          <a:prstGeom prst="rect">
            <a:avLst/>
          </a:prstGeom>
          <a:noFill/>
          <a:ln>
            <a:noFill/>
          </a:ln>
        </p:spPr>
        <p:txBody>
          <a:bodyPr lIns="68569" tIns="34275" rIns="68569" bIns="34275" anchor="t" anchorCtr="0">
            <a:noAutofit/>
          </a:bodyPr>
          <a:lstStyle/>
          <a:p>
            <a:pPr>
              <a:buSzPct val="25000"/>
            </a:pPr>
            <a:r>
              <a:rPr lang="en-US" sz="3000" dirty="0">
                <a:latin typeface="Calibri"/>
                <a:ea typeface="Calibri"/>
                <a:cs typeface="Calibri"/>
                <a:sym typeface="Calibri"/>
              </a:rPr>
              <a:t>Practices</a:t>
            </a:r>
          </a:p>
        </p:txBody>
      </p:sp>
      <p:sp>
        <p:nvSpPr>
          <p:cNvPr id="10" name="Title 1">
            <a:extLst>
              <a:ext uri="{FF2B5EF4-FFF2-40B4-BE49-F238E27FC236}">
                <a16:creationId xmlns:a16="http://schemas.microsoft.com/office/drawing/2014/main" id="{D344011A-D915-4C85-B6A1-0840CDF1EF82}"/>
              </a:ext>
            </a:extLst>
          </p:cNvPr>
          <p:cNvSpPr>
            <a:spLocks noGrp="1"/>
          </p:cNvSpPr>
          <p:nvPr>
            <p:ph type="title"/>
          </p:nvPr>
        </p:nvSpPr>
        <p:spPr>
          <a:xfrm>
            <a:off x="822961" y="240885"/>
            <a:ext cx="7619290" cy="822372"/>
          </a:xfrm>
        </p:spPr>
        <p:txBody>
          <a:bodyPr>
            <a:noAutofit/>
          </a:bodyPr>
          <a:lstStyle/>
          <a:p>
            <a:r>
              <a:rPr lang="en-US" sz="3600" dirty="0">
                <a:solidFill>
                  <a:srgbClr val="0D4675"/>
                </a:solidFill>
              </a:rPr>
              <a:t>NGSS Innovation 2</a:t>
            </a:r>
          </a:p>
        </p:txBody>
      </p:sp>
    </p:spTree>
    <p:extLst>
      <p:ext uri="{BB962C8B-B14F-4D97-AF65-F5344CB8AC3E}">
        <p14:creationId xmlns:p14="http://schemas.microsoft.com/office/powerpoint/2010/main" val="1110357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Old Standard vs. NGSS </a:t>
            </a:r>
          </a:p>
        </p:txBody>
      </p:sp>
      <p:pic>
        <p:nvPicPr>
          <p:cNvPr id="4" name="Picture 3"/>
          <p:cNvPicPr>
            <a:picLocks noChangeAspect="1"/>
          </p:cNvPicPr>
          <p:nvPr/>
        </p:nvPicPr>
        <p:blipFill rotWithShape="1">
          <a:blip r:embed="rId3"/>
          <a:srcRect l="12738" t="28092" r="31602" b="53459"/>
          <a:stretch/>
        </p:blipFill>
        <p:spPr>
          <a:xfrm>
            <a:off x="647411" y="2627630"/>
            <a:ext cx="7894897" cy="1471930"/>
          </a:xfrm>
          <a:prstGeom prst="rect">
            <a:avLst/>
          </a:prstGeom>
        </p:spPr>
      </p:pic>
    </p:spTree>
    <p:extLst>
      <p:ext uri="{BB962C8B-B14F-4D97-AF65-F5344CB8AC3E}">
        <p14:creationId xmlns:p14="http://schemas.microsoft.com/office/powerpoint/2010/main" val="3273715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3825-2D6F-4CE1-A089-ED6A5A3A7F21}"/>
              </a:ext>
            </a:extLst>
          </p:cNvPr>
          <p:cNvSpPr>
            <a:spLocks noGrp="1"/>
          </p:cNvSpPr>
          <p:nvPr>
            <p:ph type="title"/>
          </p:nvPr>
        </p:nvSpPr>
        <p:spPr/>
        <p:txBody>
          <a:bodyPr>
            <a:normAutofit/>
          </a:bodyPr>
          <a:lstStyle/>
          <a:p>
            <a:r>
              <a:rPr lang="en-US" dirty="0">
                <a:solidFill>
                  <a:srgbClr val="0D4675"/>
                </a:solidFill>
              </a:rPr>
              <a:t>NGSS Innovation 2</a:t>
            </a:r>
            <a:endParaRPr lang="en-US" dirty="0"/>
          </a:p>
        </p:txBody>
      </p:sp>
      <p:graphicFrame>
        <p:nvGraphicFramePr>
          <p:cNvPr id="6" name="Content Placeholder 5">
            <a:extLst>
              <a:ext uri="{FF2B5EF4-FFF2-40B4-BE49-F238E27FC236}">
                <a16:creationId xmlns:a16="http://schemas.microsoft.com/office/drawing/2014/main" id="{72EEE438-57A4-45DC-AD7F-BB49CD0D19CA}"/>
              </a:ext>
            </a:extLst>
          </p:cNvPr>
          <p:cNvGraphicFramePr>
            <a:graphicFrameLocks noGrp="1"/>
          </p:cNvGraphicFramePr>
          <p:nvPr>
            <p:ph idx="1"/>
            <p:extLst>
              <p:ext uri="{D42A27DB-BD31-4B8C-83A1-F6EECF244321}">
                <p14:modId xmlns:p14="http://schemas.microsoft.com/office/powerpoint/2010/main" val="822029135"/>
              </p:ext>
            </p:extLst>
          </p:nvPr>
        </p:nvGraphicFramePr>
        <p:xfrm>
          <a:off x="1256123" y="1809753"/>
          <a:ext cx="6629401" cy="3784304"/>
        </p:xfrm>
        <a:graphic>
          <a:graphicData uri="http://schemas.openxmlformats.org/drawingml/2006/table">
            <a:tbl>
              <a:tblPr firstRow="1" firstCol="1" bandRow="1"/>
              <a:tblGrid>
                <a:gridCol w="1304201">
                  <a:extLst>
                    <a:ext uri="{9D8B030D-6E8A-4147-A177-3AD203B41FA5}">
                      <a16:colId xmlns:a16="http://schemas.microsoft.com/office/drawing/2014/main" val="2570121695"/>
                    </a:ext>
                  </a:extLst>
                </a:gridCol>
                <a:gridCol w="2259275">
                  <a:extLst>
                    <a:ext uri="{9D8B030D-6E8A-4147-A177-3AD203B41FA5}">
                      <a16:colId xmlns:a16="http://schemas.microsoft.com/office/drawing/2014/main" val="502070777"/>
                    </a:ext>
                  </a:extLst>
                </a:gridCol>
                <a:gridCol w="3065925">
                  <a:extLst>
                    <a:ext uri="{9D8B030D-6E8A-4147-A177-3AD203B41FA5}">
                      <a16:colId xmlns:a16="http://schemas.microsoft.com/office/drawing/2014/main" val="2924754821"/>
                    </a:ext>
                  </a:extLst>
                </a:gridCol>
              </a:tblGrid>
              <a:tr h="1172615">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NGSS Innovation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How would you describe this innovation?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What would you look for as evidence that this NGSS Innovation is present in instructional materials?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397096"/>
                  </a:ext>
                </a:extLst>
              </a:tr>
              <a:tr h="2611689">
                <a:tc>
                  <a:txBody>
                    <a:bodyPr/>
                    <a:lstStyle/>
                    <a:p>
                      <a:pPr marL="0" marR="0" algn="ctr">
                        <a:lnSpc>
                          <a:spcPct val="107000"/>
                        </a:lnSpc>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Three Dimensional Learning</a:t>
                      </a:r>
                    </a:p>
                  </a:txBody>
                  <a:tcPr marL="45895" marR="45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45895" marR="45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45895" marR="458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487269"/>
                  </a:ext>
                </a:extLst>
              </a:tr>
            </a:tbl>
          </a:graphicData>
        </a:graphic>
      </p:graphicFrame>
      <p:sp>
        <p:nvSpPr>
          <p:cNvPr id="4" name="Right Arrow 14">
            <a:extLst>
              <a:ext uri="{FF2B5EF4-FFF2-40B4-BE49-F238E27FC236}">
                <a16:creationId xmlns:a16="http://schemas.microsoft.com/office/drawing/2014/main" id="{F6FBB135-6244-44B0-9444-DFB8E669DD41}"/>
              </a:ext>
            </a:extLst>
          </p:cNvPr>
          <p:cNvSpPr/>
          <p:nvPr/>
        </p:nvSpPr>
        <p:spPr>
          <a:xfrm rot="20334849">
            <a:off x="356293" y="3770926"/>
            <a:ext cx="828589" cy="550243"/>
          </a:xfrm>
          <a:prstGeom prst="rightArrow">
            <a:avLst>
              <a:gd name="adj1" fmla="val 50000"/>
              <a:gd name="adj2" fmla="val 89644"/>
            </a:avLst>
          </a:prstGeom>
          <a:solidFill>
            <a:srgbClr val="FF9933"/>
          </a:solidFill>
          <a:ln w="19050" cap="flat">
            <a:solidFill>
              <a:srgbClr val="FF9933"/>
            </a:solidFill>
            <a:prstDash val="solid"/>
            <a:round/>
          </a:ln>
          <a:effectLst>
            <a:outerShdw blurRad="38100" dist="300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en-US" sz="1350">
              <a:solidFill>
                <a:srgbClr val="000000"/>
              </a:solidFill>
              <a:latin typeface="Tw Cen MT"/>
              <a:ea typeface="Tw Cen MT"/>
              <a:cs typeface="Tw Cen MT"/>
              <a:sym typeface="Tw Cen MT"/>
            </a:endParaRPr>
          </a:p>
        </p:txBody>
      </p:sp>
      <p:pic>
        <p:nvPicPr>
          <p:cNvPr id="5" name="Picture 4">
            <a:extLst>
              <a:ext uri="{FF2B5EF4-FFF2-40B4-BE49-F238E27FC236}">
                <a16:creationId xmlns:a16="http://schemas.microsoft.com/office/drawing/2014/main" id="{A73DFF38-BF78-405E-A43E-8C9C00C0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286" y="4451799"/>
            <a:ext cx="732534" cy="713305"/>
          </a:xfrm>
          <a:prstGeom prst="rect">
            <a:avLst/>
          </a:prstGeom>
        </p:spPr>
      </p:pic>
      <p:pic>
        <p:nvPicPr>
          <p:cNvPr id="7" name="Picture 6">
            <a:extLst>
              <a:ext uri="{FF2B5EF4-FFF2-40B4-BE49-F238E27FC236}">
                <a16:creationId xmlns:a16="http://schemas.microsoft.com/office/drawing/2014/main" id="{A04A882D-DA66-4C2B-B474-DBFE2EE67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593" y="4443798"/>
            <a:ext cx="732534" cy="713305"/>
          </a:xfrm>
          <a:prstGeom prst="rect">
            <a:avLst/>
          </a:prstGeom>
        </p:spPr>
      </p:pic>
    </p:spTree>
    <p:extLst>
      <p:ext uri="{BB962C8B-B14F-4D97-AF65-F5344CB8AC3E}">
        <p14:creationId xmlns:p14="http://schemas.microsoft.com/office/powerpoint/2010/main" val="339400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D4675"/>
                </a:solidFill>
              </a:rPr>
              <a:t>NGSS Innovation 2</a:t>
            </a:r>
          </a:p>
        </p:txBody>
      </p:sp>
      <p:pic>
        <p:nvPicPr>
          <p:cNvPr id="6" name="Picture 5">
            <a:extLst>
              <a:ext uri="{FF2B5EF4-FFF2-40B4-BE49-F238E27FC236}">
                <a16:creationId xmlns:a16="http://schemas.microsoft.com/office/drawing/2014/main" id="{308C0857-5850-4085-A541-3357961E826B}"/>
              </a:ext>
            </a:extLst>
          </p:cNvPr>
          <p:cNvPicPr>
            <a:picLocks noChangeAspect="1"/>
          </p:cNvPicPr>
          <p:nvPr/>
        </p:nvPicPr>
        <p:blipFill>
          <a:blip r:embed="rId3"/>
          <a:stretch>
            <a:fillRect/>
          </a:stretch>
        </p:blipFill>
        <p:spPr>
          <a:xfrm>
            <a:off x="1191085" y="1784742"/>
            <a:ext cx="6807551" cy="3829248"/>
          </a:xfrm>
          <a:prstGeom prst="rect">
            <a:avLst/>
          </a:prstGeom>
          <a:ln>
            <a:noFill/>
          </a:ln>
          <a:effectLst>
            <a:outerShdw blurRad="292100" dist="139700" dir="2700000" algn="tl" rotWithShape="0">
              <a:srgbClr val="333333">
                <a:alpha val="65000"/>
              </a:srgbClr>
            </a:outerShdw>
          </a:effectLst>
        </p:spPr>
      </p:pic>
      <p:pic>
        <p:nvPicPr>
          <p:cNvPr id="5" name="Graphic 3" descr="Document">
            <a:extLst>
              <a:ext uri="{FF2B5EF4-FFF2-40B4-BE49-F238E27FC236}">
                <a16:creationId xmlns:a16="http://schemas.microsoft.com/office/drawing/2014/main" id="{4CB9A1C5-0C29-4767-B40F-FB4FD0214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8027" y="5550195"/>
            <a:ext cx="735716" cy="735716"/>
          </a:xfrm>
          <a:prstGeom prst="rect">
            <a:avLst/>
          </a:prstGeom>
        </p:spPr>
      </p:pic>
    </p:spTree>
    <p:extLst>
      <p:ext uri="{BB962C8B-B14F-4D97-AF65-F5344CB8AC3E}">
        <p14:creationId xmlns:p14="http://schemas.microsoft.com/office/powerpoint/2010/main" val="143665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Prescreen Criteria</a:t>
            </a:r>
            <a:endParaRPr lang="en-US" dirty="0">
              <a:solidFill>
                <a:schemeClr val="accent2">
                  <a:lumMod val="75000"/>
                </a:schemeClr>
              </a:solidFill>
            </a:endParaRPr>
          </a:p>
        </p:txBody>
      </p:sp>
      <p:sp>
        <p:nvSpPr>
          <p:cNvPr id="3" name="Content Placeholder 2"/>
          <p:cNvSpPr>
            <a:spLocks noGrp="1"/>
          </p:cNvSpPr>
          <p:nvPr>
            <p:ph idx="1"/>
          </p:nvPr>
        </p:nvSpPr>
        <p:spPr>
          <a:xfrm>
            <a:off x="868681" y="1311643"/>
            <a:ext cx="7498080" cy="3773704"/>
          </a:xfrm>
        </p:spPr>
        <p:txBody>
          <a:bodyPr>
            <a:normAutofit/>
          </a:bodyPr>
          <a:lstStyle/>
          <a:p>
            <a:pPr marL="514350" indent="-514350">
              <a:buClr>
                <a:schemeClr val="tx2"/>
              </a:buClr>
              <a:buFont typeface="+mj-lt"/>
              <a:buAutoNum type="arabicPeriod"/>
            </a:pPr>
            <a:r>
              <a:rPr lang="en-US" sz="2800" dirty="0">
                <a:solidFill>
                  <a:schemeClr val="tx1"/>
                </a:solidFill>
              </a:rPr>
              <a:t>Making Sense of Phenomena and Designing Solutions to Problems</a:t>
            </a:r>
          </a:p>
          <a:p>
            <a:pPr marL="514350" indent="-514350">
              <a:buClr>
                <a:schemeClr val="tx2"/>
              </a:buClr>
              <a:buFont typeface="+mj-lt"/>
              <a:buAutoNum type="arabicPeriod"/>
            </a:pPr>
            <a:r>
              <a:rPr lang="en-US" sz="2800" dirty="0">
                <a:solidFill>
                  <a:schemeClr val="tx1"/>
                </a:solidFill>
              </a:rPr>
              <a:t>Three Dimensions</a:t>
            </a:r>
          </a:p>
          <a:p>
            <a:pPr marL="514350" indent="-514350">
              <a:buClr>
                <a:schemeClr val="tx2"/>
              </a:buClr>
              <a:buFont typeface="+mj-lt"/>
              <a:buAutoNum type="arabicPeriod"/>
            </a:pPr>
            <a:r>
              <a:rPr lang="en-US" sz="2800" dirty="0">
                <a:solidFill>
                  <a:schemeClr val="tx1"/>
                </a:solidFill>
              </a:rPr>
              <a:t>Integrating the Three Dimensions for Instruction and Assessment</a:t>
            </a:r>
          </a:p>
          <a:p>
            <a:pPr marL="514350" indent="-514350">
              <a:buClr>
                <a:schemeClr val="tx2"/>
              </a:buClr>
              <a:buFont typeface="+mj-lt"/>
              <a:buAutoNum type="arabicPeriod"/>
            </a:pPr>
            <a:endParaRPr lang="en-US" sz="2800" b="1" dirty="0">
              <a:solidFill>
                <a:schemeClr val="tx1"/>
              </a:solidFill>
            </a:endParaRPr>
          </a:p>
          <a:p>
            <a:pPr marL="514350" indent="-514350">
              <a:buClr>
                <a:schemeClr val="tx2"/>
              </a:buClr>
              <a:buFont typeface="+mj-lt"/>
              <a:buAutoNum type="arabicPeriod"/>
            </a:pPr>
            <a:endParaRPr lang="en-US" sz="2800" dirty="0">
              <a:solidFill>
                <a:schemeClr val="tx1"/>
              </a:solidFill>
            </a:endParaRPr>
          </a:p>
        </p:txBody>
      </p:sp>
    </p:spTree>
    <p:extLst>
      <p:ext uri="{BB962C8B-B14F-4D97-AF65-F5344CB8AC3E}">
        <p14:creationId xmlns:p14="http://schemas.microsoft.com/office/powerpoint/2010/main" val="743078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91E3-79BD-4C8F-B206-A320EC25F4C4}"/>
              </a:ext>
            </a:extLst>
          </p:cNvPr>
          <p:cNvSpPr>
            <a:spLocks noGrp="1"/>
          </p:cNvSpPr>
          <p:nvPr>
            <p:ph type="title"/>
          </p:nvPr>
        </p:nvSpPr>
        <p:spPr/>
        <p:txBody>
          <a:bodyPr/>
          <a:lstStyle/>
          <a:p>
            <a:r>
              <a:rPr lang="en-US" dirty="0">
                <a:solidFill>
                  <a:schemeClr val="tx2"/>
                </a:solidFill>
              </a:rPr>
              <a:t>Next Steps?</a:t>
            </a:r>
          </a:p>
        </p:txBody>
      </p:sp>
      <p:sp>
        <p:nvSpPr>
          <p:cNvPr id="3" name="Content Placeholder 2">
            <a:extLst>
              <a:ext uri="{FF2B5EF4-FFF2-40B4-BE49-F238E27FC236}">
                <a16:creationId xmlns:a16="http://schemas.microsoft.com/office/drawing/2014/main" id="{0F815AD3-69CB-4378-AC6C-06B1A304E2ED}"/>
              </a:ext>
            </a:extLst>
          </p:cNvPr>
          <p:cNvSpPr>
            <a:spLocks noGrp="1"/>
          </p:cNvSpPr>
          <p:nvPr>
            <p:ph idx="1"/>
          </p:nvPr>
        </p:nvSpPr>
        <p:spPr>
          <a:xfrm>
            <a:off x="822961" y="1582001"/>
            <a:ext cx="7543801" cy="4023360"/>
          </a:xfrm>
        </p:spPr>
        <p:txBody>
          <a:bodyPr>
            <a:normAutofit/>
          </a:bodyPr>
          <a:lstStyle/>
          <a:p>
            <a:endParaRPr lang="en-US" sz="4800" dirty="0">
              <a:solidFill>
                <a:schemeClr val="tx1"/>
              </a:solidFill>
            </a:endParaRPr>
          </a:p>
          <a:p>
            <a:pPr marL="201168" lvl="1" indent="0">
              <a:buNone/>
            </a:pPr>
            <a:r>
              <a:rPr lang="en-US" sz="2800" b="1" dirty="0">
                <a:solidFill>
                  <a:schemeClr val="tx1"/>
                </a:solidFill>
              </a:rPr>
              <a:t>Session Two:</a:t>
            </a:r>
            <a:r>
              <a:rPr lang="en-US" sz="2800" dirty="0">
                <a:solidFill>
                  <a:schemeClr val="tx1"/>
                </a:solidFill>
              </a:rPr>
              <a:t> Unit Evaluation (PEEC Phase 2)</a:t>
            </a:r>
          </a:p>
          <a:p>
            <a:pPr marL="201168" lvl="1" indent="0">
              <a:buNone/>
            </a:pPr>
            <a:endParaRPr lang="en-US" sz="2800" dirty="0">
              <a:solidFill>
                <a:schemeClr val="tx1"/>
              </a:solidFill>
            </a:endParaRPr>
          </a:p>
          <a:p>
            <a:pPr marL="201168" lvl="1" indent="0">
              <a:buNone/>
            </a:pPr>
            <a:r>
              <a:rPr lang="en-US" sz="2800" b="1" dirty="0">
                <a:solidFill>
                  <a:schemeClr val="tx1"/>
                </a:solidFill>
              </a:rPr>
              <a:t>Session Three:</a:t>
            </a:r>
            <a:r>
              <a:rPr lang="en-US" sz="2800" dirty="0">
                <a:solidFill>
                  <a:schemeClr val="tx1"/>
                </a:solidFill>
              </a:rPr>
              <a:t> Program Evaluation (PEEC Phase 3)</a:t>
            </a:r>
          </a:p>
        </p:txBody>
      </p:sp>
    </p:spTree>
    <p:extLst>
      <p:ext uri="{BB962C8B-B14F-4D97-AF65-F5344CB8AC3E}">
        <p14:creationId xmlns:p14="http://schemas.microsoft.com/office/powerpoint/2010/main" val="3461583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Why are we here?</a:t>
            </a:r>
          </a:p>
        </p:txBody>
      </p:sp>
      <p:sp>
        <p:nvSpPr>
          <p:cNvPr id="3" name="Content Placeholder 2"/>
          <p:cNvSpPr>
            <a:spLocks noGrp="1"/>
          </p:cNvSpPr>
          <p:nvPr>
            <p:ph idx="1"/>
          </p:nvPr>
        </p:nvSpPr>
        <p:spPr>
          <a:xfrm>
            <a:off x="353061" y="1779743"/>
            <a:ext cx="8483600" cy="3581400"/>
          </a:xfrm>
        </p:spPr>
        <p:txBody>
          <a:bodyPr>
            <a:normAutofit/>
          </a:bodyPr>
          <a:lstStyle/>
          <a:p>
            <a:pPr marL="0" indent="0" algn="ctr">
              <a:buNone/>
            </a:pPr>
            <a:r>
              <a:rPr lang="en-US" sz="2600" b="1" dirty="0">
                <a:solidFill>
                  <a:schemeClr val="tx1"/>
                </a:solidFill>
              </a:rPr>
              <a:t>The Vision: </a:t>
            </a:r>
          </a:p>
          <a:p>
            <a:pPr marL="0" indent="0" algn="ctr">
              <a:buNone/>
            </a:pPr>
            <a:endParaRPr lang="en-US" sz="2600" dirty="0">
              <a:solidFill>
                <a:schemeClr val="tx1"/>
              </a:solidFill>
            </a:endParaRPr>
          </a:p>
          <a:p>
            <a:pPr marL="0" indent="0" algn="ctr">
              <a:buNone/>
            </a:pPr>
            <a:r>
              <a:rPr lang="en-US" sz="2600" dirty="0">
                <a:solidFill>
                  <a:schemeClr val="tx1"/>
                </a:solidFill>
              </a:rPr>
              <a:t>“By the end of the 12th grade, students should have gained sufficient knowledge of the practices, crosscutting concepts, and core ideas of science and engineering to engage in public discussions on science-related issues, to be critical consumers of scientific information related to their everyday lives, and to continue to learn about science throughout their lives.”</a:t>
            </a:r>
          </a:p>
        </p:txBody>
      </p:sp>
    </p:spTree>
    <p:extLst>
      <p:ext uri="{BB962C8B-B14F-4D97-AF65-F5344CB8AC3E}">
        <p14:creationId xmlns:p14="http://schemas.microsoft.com/office/powerpoint/2010/main" val="81323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Instructional Materials</a:t>
            </a:r>
          </a:p>
        </p:txBody>
      </p:sp>
      <p:sp>
        <p:nvSpPr>
          <p:cNvPr id="3" name="Content Placeholder 2"/>
          <p:cNvSpPr>
            <a:spLocks noGrp="1"/>
          </p:cNvSpPr>
          <p:nvPr>
            <p:ph idx="1"/>
          </p:nvPr>
        </p:nvSpPr>
        <p:spPr>
          <a:xfrm>
            <a:off x="1537336" y="1924050"/>
            <a:ext cx="6115050" cy="3371850"/>
          </a:xfrm>
        </p:spPr>
        <p:txBody>
          <a:bodyPr>
            <a:normAutofit/>
          </a:bodyPr>
          <a:lstStyle/>
          <a:p>
            <a:pPr marL="0" indent="0" algn="ctr">
              <a:buNone/>
            </a:pPr>
            <a:r>
              <a:rPr lang="en-US" sz="2800" dirty="0">
                <a:solidFill>
                  <a:schemeClr val="tx1"/>
                </a:solidFill>
              </a:rPr>
              <a:t>Science instructional materials programs should be </a:t>
            </a:r>
            <a:r>
              <a:rPr lang="en-US" sz="2800" b="1" u="sng" dirty="0">
                <a:solidFill>
                  <a:schemeClr val="tx1"/>
                </a:solidFill>
              </a:rPr>
              <a:t>designed</a:t>
            </a:r>
            <a:r>
              <a:rPr lang="en-US" sz="2800" dirty="0">
                <a:solidFill>
                  <a:schemeClr val="tx1"/>
                </a:solidFill>
              </a:rPr>
              <a:t> with the NGSS innovations </a:t>
            </a:r>
          </a:p>
          <a:p>
            <a:pPr marL="0" indent="0">
              <a:buNone/>
            </a:pPr>
            <a:endParaRPr lang="en-US" sz="2800" dirty="0">
              <a:solidFill>
                <a:schemeClr val="tx1"/>
              </a:solidFill>
            </a:endParaRPr>
          </a:p>
          <a:p>
            <a:pPr marL="0" indent="0" algn="ctr">
              <a:buNone/>
            </a:pPr>
            <a:r>
              <a:rPr lang="en-US" sz="2800" b="1" dirty="0">
                <a:solidFill>
                  <a:schemeClr val="tx1"/>
                </a:solidFill>
              </a:rPr>
              <a:t>Designed vs. Aligned</a:t>
            </a:r>
          </a:p>
        </p:txBody>
      </p:sp>
    </p:spTree>
    <p:extLst>
      <p:ext uri="{BB962C8B-B14F-4D97-AF65-F5344CB8AC3E}">
        <p14:creationId xmlns:p14="http://schemas.microsoft.com/office/powerpoint/2010/main" val="24537083"/>
      </p:ext>
    </p:extLst>
  </p:cSld>
  <p:clrMapOvr>
    <a:masterClrMapping/>
  </p:clrMapOvr>
</p:sld>
</file>

<file path=ppt/theme/theme1.xml><?xml version="1.0" encoding="utf-8"?>
<a:theme xmlns:a="http://schemas.openxmlformats.org/drawingml/2006/main" name="Retrospect">
  <a:themeElements>
    <a:clrScheme name="Custom 3">
      <a:dk1>
        <a:sysClr val="windowText" lastClr="000000"/>
      </a:dk1>
      <a:lt1>
        <a:sysClr val="window" lastClr="FFFFFF"/>
      </a:lt1>
      <a:dk2>
        <a:srgbClr val="005390"/>
      </a:dk2>
      <a:lt2>
        <a:srgbClr val="D9E0E6"/>
      </a:lt2>
      <a:accent1>
        <a:srgbClr val="1CADE4"/>
      </a:accent1>
      <a:accent2>
        <a:srgbClr val="005390"/>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8155</TotalTime>
  <Words>19116</Words>
  <Application>Microsoft Office PowerPoint</Application>
  <PresentationFormat>On-screen Show (4:3)</PresentationFormat>
  <Paragraphs>1051</Paragraphs>
  <Slides>73</Slides>
  <Notes>73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73</vt:i4>
      </vt:variant>
    </vt:vector>
  </HeadingPairs>
  <TitlesOfParts>
    <vt:vector size="87" baseType="lpstr">
      <vt:lpstr>MS PGothic</vt:lpstr>
      <vt:lpstr>Arial</vt:lpstr>
      <vt:lpstr>Calibri</vt:lpstr>
      <vt:lpstr>Calibri Light</vt:lpstr>
      <vt:lpstr>Helvetica Neue</vt:lpstr>
      <vt:lpstr>Mangal</vt:lpstr>
      <vt:lpstr>Merriweather Sans</vt:lpstr>
      <vt:lpstr>Noto Sans Symbols</vt:lpstr>
      <vt:lpstr>Questrial</vt:lpstr>
      <vt:lpstr>Tahoma</vt:lpstr>
      <vt:lpstr>Times New Roman</vt:lpstr>
      <vt:lpstr>Tw Cen MT</vt:lpstr>
      <vt:lpstr>Wingdings</vt:lpstr>
      <vt:lpstr>Retrospect</vt:lpstr>
      <vt:lpstr>PEEC Professional Learning</vt:lpstr>
      <vt:lpstr>PowerPoint Presentation</vt:lpstr>
      <vt:lpstr>Session One</vt:lpstr>
      <vt:lpstr>The goals of this session are to: </vt:lpstr>
      <vt:lpstr>Then vs. Now</vt:lpstr>
      <vt:lpstr>NGSS Innovations</vt:lpstr>
      <vt:lpstr>Old Standard vs. NGSS </vt:lpstr>
      <vt:lpstr>Why are we here?</vt:lpstr>
      <vt:lpstr>Instructional Materials</vt:lpstr>
      <vt:lpstr>Primary Evaluation of Essential Criteria (PEEC) for NGSS Instructional Materials Design</vt:lpstr>
      <vt:lpstr>Purpose of PEEC</vt:lpstr>
      <vt:lpstr>How will we use PEEC?</vt:lpstr>
      <vt:lpstr>PEEC is a Process</vt:lpstr>
      <vt:lpstr>Immersion Activity: Student Perspective</vt:lpstr>
      <vt:lpstr>Immersion Activity</vt:lpstr>
      <vt:lpstr>Immersion Part 1: Breaking Glass with Sound</vt:lpstr>
      <vt:lpstr>Phenomenon</vt:lpstr>
      <vt:lpstr>Observation Chart</vt:lpstr>
      <vt:lpstr>Phenomenon</vt:lpstr>
      <vt:lpstr>Initial Ideas</vt:lpstr>
      <vt:lpstr>Model Sheet</vt:lpstr>
      <vt:lpstr>Sharing</vt:lpstr>
      <vt:lpstr>Immersion Part 2: Vibrations</vt:lpstr>
      <vt:lpstr>Human Voice</vt:lpstr>
      <vt:lpstr>Summary Table</vt:lpstr>
      <vt:lpstr>Human Voices: A Reading</vt:lpstr>
      <vt:lpstr>Summary Table</vt:lpstr>
      <vt:lpstr>PowerPoint Presentation</vt:lpstr>
      <vt:lpstr>Sample Observation &amp; Hypothesis Chart</vt:lpstr>
      <vt:lpstr>Example of a Completed Summary Table</vt:lpstr>
      <vt:lpstr>Storyline for the Unit on Sound</vt:lpstr>
      <vt:lpstr>A Graphic Representation of Coherence</vt:lpstr>
      <vt:lpstr>Example of Student Work</vt:lpstr>
      <vt:lpstr>Discussion in a 3rd Grade Classroom</vt:lpstr>
      <vt:lpstr>Three-Dimensional Learning</vt:lpstr>
      <vt:lpstr>Three-Dimensional Learning</vt:lpstr>
      <vt:lpstr>“Learning About” vs. “Figuring Out”</vt:lpstr>
      <vt:lpstr>What is Three-Dimensional Learning?</vt:lpstr>
      <vt:lpstr>What Does Three-Dimensional Learning Look Like?</vt:lpstr>
      <vt:lpstr>Three-Dimensional Learning Analogy</vt:lpstr>
      <vt:lpstr>Create Your Own Analogy</vt:lpstr>
      <vt:lpstr>Looking for Evidence of the Three Dimensions</vt:lpstr>
      <vt:lpstr>Evidence</vt:lpstr>
      <vt:lpstr>Evidence of the Dimensions</vt:lpstr>
      <vt:lpstr>Elements of the Dimensions</vt:lpstr>
      <vt:lpstr>Elements of the Dimensions</vt:lpstr>
      <vt:lpstr>Finding Evidence for DCIs</vt:lpstr>
      <vt:lpstr>DCIs Evidence Share Out</vt:lpstr>
      <vt:lpstr>Crosscutting Concepts</vt:lpstr>
      <vt:lpstr>Crosscutting Concepts</vt:lpstr>
      <vt:lpstr>Crosscutting Concepts Share Out</vt:lpstr>
      <vt:lpstr>Science and Engineering Practices</vt:lpstr>
      <vt:lpstr>Science and Engineering Practices</vt:lpstr>
      <vt:lpstr>Practices Share Out</vt:lpstr>
      <vt:lpstr>Lesson Debrief</vt:lpstr>
      <vt:lpstr>Phenomena</vt:lpstr>
      <vt:lpstr>Phenomena</vt:lpstr>
      <vt:lpstr>What are phenomena?</vt:lpstr>
      <vt:lpstr>Examples of Phenomena</vt:lpstr>
      <vt:lpstr>Now in groups…</vt:lpstr>
      <vt:lpstr>Share Out</vt:lpstr>
      <vt:lpstr>PEEC Phase 1: Prescreen</vt:lpstr>
      <vt:lpstr>Prescreen – Criterion #1</vt:lpstr>
      <vt:lpstr>Prescreen: Phenomenon or Problem</vt:lpstr>
      <vt:lpstr>NGSS Innovation 1</vt:lpstr>
      <vt:lpstr>NGSS Innovation 1</vt:lpstr>
      <vt:lpstr>Prescreen – Criterion #2</vt:lpstr>
      <vt:lpstr>Prescreen – Criterion #3</vt:lpstr>
      <vt:lpstr>NGSS Innovation 2</vt:lpstr>
      <vt:lpstr>NGSS Innovation 2</vt:lpstr>
      <vt:lpstr>NGSS Innovation 2</vt:lpstr>
      <vt:lpstr>Prescreen Criteria</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Iram Shaikh</dc:creator>
  <cp:lastModifiedBy>Vanessa Wolbrink</cp:lastModifiedBy>
  <cp:revision>723</cp:revision>
  <cp:lastPrinted>2018-01-25T19:30:48Z</cp:lastPrinted>
  <dcterms:created xsi:type="dcterms:W3CDTF">2017-10-05T15:05:37Z</dcterms:created>
  <dcterms:modified xsi:type="dcterms:W3CDTF">2018-04-12T01:39:36Z</dcterms:modified>
</cp:coreProperties>
</file>