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8" r:id="rId2"/>
    <p:sldId id="259" r:id="rId3"/>
    <p:sldId id="440" r:id="rId4"/>
    <p:sldId id="442" r:id="rId5"/>
    <p:sldId id="417" r:id="rId6"/>
    <p:sldId id="418" r:id="rId7"/>
    <p:sldId id="439" r:id="rId8"/>
    <p:sldId id="419" r:id="rId9"/>
    <p:sldId id="420" r:id="rId10"/>
    <p:sldId id="421" r:id="rId11"/>
    <p:sldId id="422" r:id="rId12"/>
    <p:sldId id="423" r:id="rId13"/>
    <p:sldId id="424" r:id="rId14"/>
    <p:sldId id="425" r:id="rId15"/>
    <p:sldId id="426" r:id="rId16"/>
    <p:sldId id="427" r:id="rId17"/>
    <p:sldId id="428" r:id="rId18"/>
    <p:sldId id="429" r:id="rId19"/>
    <p:sldId id="430" r:id="rId20"/>
    <p:sldId id="431" r:id="rId21"/>
    <p:sldId id="432" r:id="rId22"/>
    <p:sldId id="433" r:id="rId23"/>
    <p:sldId id="434" r:id="rId24"/>
    <p:sldId id="435" r:id="rId25"/>
    <p:sldId id="436" r:id="rId26"/>
    <p:sldId id="437" r:id="rId27"/>
    <p:sldId id="443" r:id="rId28"/>
    <p:sldId id="444" r:id="rId29"/>
    <p:sldId id="445" r:id="rId30"/>
    <p:sldId id="446" r:id="rId31"/>
    <p:sldId id="447" r:id="rId32"/>
    <p:sldId id="448" r:id="rId33"/>
    <p:sldId id="441" r:id="rId34"/>
    <p:sldId id="449" r:id="rId35"/>
    <p:sldId id="450" r:id="rId36"/>
    <p:sldId id="45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0"/>
  <p:cmAuthor id="2" name="Iram Shaikh" initials="IS" lastIdx="1" clrIdx="1">
    <p:extLst>
      <p:ext uri="{19B8F6BF-5375-455C-9EA6-DF929625EA0E}">
        <p15:presenceInfo xmlns:p15="http://schemas.microsoft.com/office/powerpoint/2012/main" userId="101e7327c038b34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61846" autoAdjust="0"/>
  </p:normalViewPr>
  <p:slideViewPr>
    <p:cSldViewPr snapToGrid="0">
      <p:cViewPr varScale="1">
        <p:scale>
          <a:sx n="40" d="100"/>
          <a:sy n="40" d="100"/>
        </p:scale>
        <p:origin x="144" y="60"/>
      </p:cViewPr>
      <p:guideLst/>
    </p:cSldViewPr>
  </p:slideViewPr>
  <p:notesTextViewPr>
    <p:cViewPr>
      <p:scale>
        <a:sx n="75" d="100"/>
        <a:sy n="75" d="100"/>
      </p:scale>
      <p:origin x="0" y="-738"/>
    </p:cViewPr>
  </p:notesTextViewPr>
  <p:notesViewPr>
    <p:cSldViewPr snapToGrid="0">
      <p:cViewPr varScale="1">
        <p:scale>
          <a:sx n="51" d="100"/>
          <a:sy n="51" d="100"/>
        </p:scale>
        <p:origin x="1880"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20FBED-EA30-428F-8BCB-4DDE831BC8C9}" type="datetimeFigureOut">
              <a:rPr lang="en-US" smtClean="0"/>
              <a:t>4/11/2018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6435A-B79D-4125-A84A-60CACF26A778}" type="slidenum">
              <a:rPr lang="en-US" smtClean="0"/>
              <a:t>‹#›</a:t>
            </a:fld>
            <a:endParaRPr lang="en-US"/>
          </a:p>
        </p:txBody>
      </p:sp>
    </p:spTree>
    <p:extLst>
      <p:ext uri="{BB962C8B-B14F-4D97-AF65-F5344CB8AC3E}">
        <p14:creationId xmlns:p14="http://schemas.microsoft.com/office/powerpoint/2010/main" val="3892179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u="none"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176394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Facilitator Notes: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u="none" dirty="0"/>
              <a:t>Participants</a:t>
            </a:r>
            <a:r>
              <a:rPr lang="en-US" b="0" u="none" baseline="0" dirty="0"/>
              <a:t> will need access to the first instructional materials program that they will be completing a program evaluation for.</a:t>
            </a:r>
            <a:endParaRPr lang="en-US" b="0" u="non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u="none" dirty="0"/>
              <a:t>Reviewing every lesson, unit, and component of an instructional materials program is not feasible in most circumstances—the time and effort for such a task would outweigh the benefit for most users.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u="none" dirty="0"/>
              <a:t>Instead, you</a:t>
            </a:r>
            <a:r>
              <a:rPr lang="en-US" b="0" u="none" baseline="0" dirty="0"/>
              <a:t> should </a:t>
            </a:r>
            <a:r>
              <a:rPr lang="en-US" b="0" u="none" dirty="0"/>
              <a:t>develop a sampling plan that articulates which portion of the instructional materials program will be reviewed</a:t>
            </a:r>
            <a:r>
              <a:rPr lang="en-US" b="0" u="none" baseline="0" dirty="0"/>
              <a:t> in Phase 3</a:t>
            </a:r>
            <a:r>
              <a:rPr lang="en-US" b="0" u="none" dirty="0"/>
              <a:t>. The recommended steps for creating a sampling plan are included as talking points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Talking Points: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You</a:t>
            </a:r>
            <a:r>
              <a:rPr lang="en-US" baseline="0" dirty="0"/>
              <a:t> will be creating a sampling plan for each instructional materials program.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Let’s begin with the first program that you will review. Choose the program that scored the highest/showed the most promise for NGSS design in the unit evaluation. </a:t>
            </a:r>
            <a:r>
              <a:rPr lang="en-US" i="1" baseline="0" dirty="0"/>
              <a:t>[Note to facilitator: You may choose to allow the participants pick which program they will review first, or you may choose to pick the program before the session begins. It is highly recommended that the program that scored the highest in the unit evaluation be reviewed first for the full program evaluation. Since the entire group will walk through the first program level evaluation together, the program that shows the most potential will lead to richer discussions of the criteria in this phase of the process. Either way, all members of a group should review the same program at the same time, or if possible and applicable to your situation, all groups should review the same program at the same time.]</a:t>
            </a:r>
            <a:endParaRPr lang="en-US"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first step in creating a sampling plan is to focus on learning</a:t>
            </a:r>
            <a:r>
              <a:rPr lang="en-US" baseline="0" dirty="0"/>
              <a:t> sequences. There is not enough time to do an </a:t>
            </a:r>
            <a:r>
              <a:rPr lang="en-US" baseline="0" dirty="0" err="1"/>
              <a:t>EQuIP</a:t>
            </a:r>
            <a:r>
              <a:rPr lang="en-US" baseline="0" dirty="0"/>
              <a:t> review for more units, so we will be focusing on a slightly smaller grain size – learning sequences.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The learning sequences are not meant to be as small as one task or as large as a unit. </a:t>
            </a:r>
          </a:p>
          <a:p>
            <a:pPr marL="171450" indent="-171450">
              <a:buFontTx/>
              <a:buChar char="-"/>
            </a:pPr>
            <a:r>
              <a:rPr lang="en-US" baseline="0" dirty="0"/>
              <a:t>We want to look for learning sequences that are about one-fourth to one-third the size of the unit you chose in Phase 2.</a:t>
            </a:r>
          </a:p>
          <a:p>
            <a:pPr marL="171450" indent="-171450">
              <a:buFontTx/>
              <a:buChar char="-"/>
            </a:pPr>
            <a:r>
              <a:rPr lang="en-US" baseline="0" dirty="0"/>
              <a:t>The most important part is that the learning sequences should be large enough to be anchored by a phenomenon or a problem, and you should be able to see students engage in three-dimensional performances to build their understanding of that phenomenon or problem. </a:t>
            </a:r>
            <a:r>
              <a:rPr lang="en-US" i="1" baseline="0" dirty="0"/>
              <a:t>[Note to facilitator: If groups have found that a program is lacking in the integration of phenomenon or problems in general, then have them pick a smaller theme or concept within units.]</a:t>
            </a:r>
          </a:p>
          <a:p>
            <a:pPr marL="171450" indent="-171450">
              <a:buFontTx/>
              <a:buChar char="-"/>
            </a:pPr>
            <a:r>
              <a:rPr lang="en-US" i="0" baseline="0" dirty="0"/>
              <a:t>You will need to chose at least three learning sequences in each program to review for Phase 3.</a:t>
            </a:r>
          </a:p>
          <a:p>
            <a:pPr marL="628650" lvl="1" indent="-171450">
              <a:buFontTx/>
              <a:buChar char="-"/>
            </a:pPr>
            <a:r>
              <a:rPr lang="en-US" i="0" baseline="0" dirty="0"/>
              <a:t>The learning sequences should be spaced across the program. There should be one in the beginning, one in the middle, and one in the end. This will help you look at how student proficiency is building across the entirety of the program.</a:t>
            </a:r>
          </a:p>
          <a:p>
            <a:pPr marL="628650" lvl="1" indent="-171450">
              <a:buFontTx/>
              <a:buChar char="-"/>
            </a:pPr>
            <a:r>
              <a:rPr lang="en-US" i="0" baseline="0" dirty="0"/>
              <a:t>One of the lesson sequences should be directly before or after the unit that you evaluated in Phase 2. You are extremely familiar with the unit that you evaluated in depth during Phase 2, and this will give you a jump-start in seeing if there is coherence directly between two learning sequences in the program. </a:t>
            </a:r>
          </a:p>
          <a:p>
            <a:pPr marL="171450" indent="-171450">
              <a:buFontTx/>
              <a:buChar char="-"/>
            </a:pPr>
            <a:r>
              <a:rPr lang="en-US" i="0" baseline="0" dirty="0"/>
              <a:t>If you are able to, select learning sequences that bring the same SEP or the same CCC to the foreground so that you can clearly see the progression of a SEP or CCC across the program. It will be hard to find multiple learning sequences with a heavy focus on the same CCC </a:t>
            </a:r>
            <a:r>
              <a:rPr lang="en-US" b="1" i="0" baseline="0" dirty="0"/>
              <a:t>and</a:t>
            </a:r>
            <a:r>
              <a:rPr lang="en-US" i="0" baseline="0" dirty="0"/>
              <a:t> the same SEP, so chose one of these dimensions to follow through the program to help you select the learning sequences. Remember, you will be gathering evidence for all three dimensions, not just the one that you use to help select the sequences.</a:t>
            </a:r>
          </a:p>
          <a:p>
            <a:pPr marL="171450" indent="-171450">
              <a:buFontTx/>
              <a:buChar char="-"/>
            </a:pPr>
            <a:r>
              <a:rPr lang="en-US" i="0" baseline="0" dirty="0"/>
              <a:t>Once you have discussed all of this as a group, write out your sampling plan in detail. Include the page numbers of each learning sequence for </a:t>
            </a:r>
            <a:r>
              <a:rPr lang="en-US" b="1" i="0" baseline="0" dirty="0"/>
              <a:t>each </a:t>
            </a:r>
            <a:r>
              <a:rPr lang="en-US" b="0" i="0" baseline="0" dirty="0"/>
              <a:t>resource or component of the program that you will be evaluating. This will help ensure that all team members will be evaluating the same pieces of the program. </a:t>
            </a:r>
          </a:p>
          <a:p>
            <a:pPr marL="171450" indent="-171450">
              <a:buFontTx/>
              <a:buChar char="-"/>
            </a:pPr>
            <a:r>
              <a:rPr lang="en-US" b="0" i="1" baseline="0" dirty="0"/>
              <a:t>Note to facilitator: Give teams 10-15 minutes to create their sampling plan. Walk around to help remind them of the requirements of the sampling plan, as needed.</a:t>
            </a:r>
            <a:endParaRPr lang="en-US" i="1" baseline="0" dirty="0"/>
          </a:p>
          <a:p>
            <a:pPr marL="171450" indent="-171450">
              <a:buFontTx/>
              <a:buChar char="-"/>
            </a:pPr>
            <a:endParaRPr lang="en-US" i="0" baseline="0"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10</a:t>
            </a:fld>
            <a:endParaRPr lang="en-US"/>
          </a:p>
        </p:txBody>
      </p:sp>
    </p:spTree>
    <p:extLst>
      <p:ext uri="{BB962C8B-B14F-4D97-AF65-F5344CB8AC3E}">
        <p14:creationId xmlns:p14="http://schemas.microsoft.com/office/powerpoint/2010/main" val="2358912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Facilitator Notes:</a:t>
            </a:r>
            <a:endParaRPr lang="en-US" b="0" dirty="0"/>
          </a:p>
          <a:p>
            <a:pPr marL="171450" indent="-171450">
              <a:buFontTx/>
              <a:buChar char="-"/>
            </a:pPr>
            <a:r>
              <a:rPr lang="en-US" b="0" dirty="0"/>
              <a:t>This slide helps participants understand how the tools in this evaluation phase are structured and what evidence needs to be collected.</a:t>
            </a:r>
          </a:p>
          <a:p>
            <a:pPr marL="171450" indent="-171450">
              <a:buFontTx/>
              <a:buChar char="-"/>
            </a:pPr>
            <a:r>
              <a:rPr lang="en-US" b="0" dirty="0"/>
              <a:t>Participants</a:t>
            </a:r>
            <a:r>
              <a:rPr lang="en-US" b="0" baseline="0" dirty="0"/>
              <a:t> will need a copy of </a:t>
            </a:r>
            <a:r>
              <a:rPr lang="en-US" b="0" i="1" baseline="0" dirty="0"/>
              <a:t>Handout 25 – Tool 5: Program Level Evaluation</a:t>
            </a:r>
            <a:r>
              <a:rPr lang="en-US" b="0" i="0" baseline="0" dirty="0"/>
              <a:t>. Depending on your requirements, they can either fill out a copy by hand or digitally for the first program that they will review.</a:t>
            </a:r>
          </a:p>
          <a:p>
            <a:pPr marL="171450" indent="-171450">
              <a:buFontTx/>
              <a:buChar char="-"/>
            </a:pPr>
            <a:r>
              <a:rPr lang="en-US" b="0" i="0" baseline="0" dirty="0"/>
              <a:t>Participants will need access to the NGSS Appendices F and G and the NSTA DCI matrix. These copies </a:t>
            </a:r>
            <a:r>
              <a:rPr lang="en-US" sz="1200" b="0" i="0" u="none" strike="noStrike" cap="none" baseline="0" dirty="0">
                <a:solidFill>
                  <a:schemeClr val="dk1"/>
                </a:solidFill>
                <a:latin typeface="+mn-lt"/>
                <a:ea typeface="Calibri"/>
                <a:cs typeface="Calibri"/>
                <a:sym typeface="Calibri"/>
              </a:rPr>
              <a:t>are provided as </a:t>
            </a:r>
            <a:r>
              <a:rPr lang="en-US" sz="1200" b="0" i="1" u="none" strike="noStrike" cap="none" baseline="0" dirty="0">
                <a:solidFill>
                  <a:schemeClr val="dk1"/>
                </a:solidFill>
                <a:latin typeface="+mn-lt"/>
                <a:ea typeface="Calibri"/>
                <a:cs typeface="Calibri"/>
                <a:sym typeface="Calibri"/>
              </a:rPr>
              <a:t>Handout 04 </a:t>
            </a:r>
            <a:r>
              <a:rPr lang="mr-IN" sz="1200" b="0" i="1" u="none" strike="noStrike" cap="none" baseline="0" dirty="0">
                <a:solidFill>
                  <a:schemeClr val="dk1"/>
                </a:solidFill>
                <a:latin typeface="+mn-lt"/>
                <a:ea typeface="Calibri"/>
                <a:cs typeface="Calibri"/>
                <a:sym typeface="Calibri"/>
              </a:rPr>
              <a:t>–</a:t>
            </a:r>
            <a:r>
              <a:rPr lang="en-US" sz="1200" b="0" i="1" u="none" strike="noStrike" cap="none" baseline="0" dirty="0">
                <a:solidFill>
                  <a:schemeClr val="dk1"/>
                </a:solidFill>
                <a:latin typeface="+mn-lt"/>
                <a:ea typeface="Calibri"/>
                <a:cs typeface="Calibri"/>
                <a:sym typeface="Calibri"/>
              </a:rPr>
              <a:t> NSTA DCIs Matrix; Handout 05 </a:t>
            </a:r>
            <a:r>
              <a:rPr lang="mr-IN" sz="1200" b="0" i="1" u="none" strike="noStrike" cap="none" baseline="0" dirty="0">
                <a:solidFill>
                  <a:schemeClr val="dk1"/>
                </a:solidFill>
                <a:latin typeface="+mn-lt"/>
                <a:ea typeface="Calibri"/>
                <a:cs typeface="Calibri"/>
                <a:sym typeface="Calibri"/>
              </a:rPr>
              <a:t>–</a:t>
            </a:r>
            <a:r>
              <a:rPr lang="en-US" sz="1200" b="0" i="1" u="none" strike="noStrike" cap="none" baseline="0" dirty="0">
                <a:solidFill>
                  <a:schemeClr val="dk1"/>
                </a:solidFill>
                <a:latin typeface="+mn-lt"/>
                <a:ea typeface="Calibri"/>
                <a:cs typeface="Calibri"/>
                <a:sym typeface="Calibri"/>
              </a:rPr>
              <a:t> NGSS Appendix F; Handout 06 </a:t>
            </a:r>
            <a:r>
              <a:rPr lang="mr-IN" sz="1200" b="0" i="1" u="none" strike="noStrike" cap="none" baseline="0" dirty="0">
                <a:solidFill>
                  <a:schemeClr val="dk1"/>
                </a:solidFill>
                <a:latin typeface="+mn-lt"/>
                <a:ea typeface="Calibri"/>
                <a:cs typeface="Calibri"/>
                <a:sym typeface="Calibri"/>
              </a:rPr>
              <a:t>–</a:t>
            </a:r>
            <a:r>
              <a:rPr lang="en-US" sz="1200" b="0" i="1" u="none" strike="noStrike" cap="none" baseline="0" dirty="0">
                <a:solidFill>
                  <a:schemeClr val="dk1"/>
                </a:solidFill>
                <a:latin typeface="+mn-lt"/>
                <a:ea typeface="Calibri"/>
                <a:cs typeface="Calibri"/>
                <a:sym typeface="Calibri"/>
              </a:rPr>
              <a:t> NGSS Appendix G</a:t>
            </a:r>
            <a:endParaRPr lang="en-US" b="0" i="0" baseline="0" dirty="0"/>
          </a:p>
          <a:p>
            <a:pPr marL="171450" indent="-171450">
              <a:buFontTx/>
              <a:buChar char="-"/>
            </a:pPr>
            <a:r>
              <a:rPr lang="en-US" b="0" i="0" baseline="0" dirty="0"/>
              <a:t>Participants will need their copies of the Innovations handouts (</a:t>
            </a:r>
            <a:r>
              <a:rPr lang="en-US" b="0" i="1" baseline="0" dirty="0"/>
              <a:t>Handouts #13-17).</a:t>
            </a:r>
            <a:endParaRPr lang="en-US" b="0" baseline="0" dirty="0"/>
          </a:p>
          <a:p>
            <a:pPr marL="171450" indent="-171450">
              <a:buFontTx/>
              <a:buChar char="-"/>
            </a:pPr>
            <a:endParaRPr lang="en-US" b="1" dirty="0"/>
          </a:p>
          <a:p>
            <a:r>
              <a:rPr lang="en-US" b="1" dirty="0"/>
              <a:t>Talking Points:</a:t>
            </a:r>
          </a:p>
          <a:p>
            <a:pPr marL="171450" indent="-171450">
              <a:buFontTx/>
              <a:buChar char="-"/>
            </a:pPr>
            <a:r>
              <a:rPr lang="en-US" dirty="0"/>
              <a:t>Now that we have</a:t>
            </a:r>
            <a:r>
              <a:rPr lang="en-US" baseline="0" dirty="0"/>
              <a:t> our sampling plans, let’s begin our program evaluation. </a:t>
            </a:r>
          </a:p>
          <a:p>
            <a:pPr marL="171450" indent="-171450">
              <a:buFontTx/>
              <a:buChar char="-"/>
            </a:pPr>
            <a:r>
              <a:rPr lang="en-US" baseline="0" dirty="0"/>
              <a:t>The program evaluation consists of five tools or five response forms. Each tool is for a NGSS Innovation that we have already discussed.</a:t>
            </a:r>
          </a:p>
          <a:p>
            <a:pPr marL="171450" indent="-171450">
              <a:buFontTx/>
              <a:buChar char="-"/>
            </a:pPr>
            <a:r>
              <a:rPr lang="en-US" baseline="0" dirty="0"/>
              <a:t>Please take out your copy of the </a:t>
            </a:r>
            <a:r>
              <a:rPr lang="en-US" i="1" baseline="0" dirty="0"/>
              <a:t>Tool 5: Program Level Evaluation </a:t>
            </a:r>
            <a:r>
              <a:rPr lang="en-US" i="0" baseline="0" dirty="0"/>
              <a:t>packet. This packet contains all five tools/response forms for the evaluation.</a:t>
            </a:r>
            <a:endParaRPr lang="en-US" baseline="0" dirty="0"/>
          </a:p>
          <a:p>
            <a:pPr marL="171450" indent="-171450">
              <a:buFontTx/>
              <a:buChar char="-"/>
            </a:pPr>
            <a:r>
              <a:rPr lang="en-US" dirty="0"/>
              <a:t>Turn to your copy of Tool 5A in your packet and take a few minutes to read through</a:t>
            </a:r>
            <a:r>
              <a:rPr lang="en-US" baseline="0" dirty="0"/>
              <a:t> it. </a:t>
            </a:r>
            <a:r>
              <a:rPr lang="en-US" i="1" baseline="0" dirty="0"/>
              <a:t>[Note to facilitator: Give participants a few minutes to read through the tool.]</a:t>
            </a:r>
            <a:endParaRPr lang="en-US" baseline="0" dirty="0"/>
          </a:p>
          <a:p>
            <a:pPr marL="171450" indent="-171450">
              <a:buFontTx/>
              <a:buChar char="-"/>
            </a:pPr>
            <a:r>
              <a:rPr lang="en-US" baseline="0" dirty="0"/>
              <a:t>How is this tool similar to and different than the </a:t>
            </a:r>
            <a:r>
              <a:rPr lang="en-US" baseline="0" dirty="0" err="1"/>
              <a:t>EQuIP</a:t>
            </a:r>
            <a:r>
              <a:rPr lang="en-US" baseline="0" dirty="0"/>
              <a:t> rubric and Tool 4 (from the unit evaluation)? </a:t>
            </a:r>
          </a:p>
          <a:p>
            <a:pPr marL="628650" lvl="1" indent="-171450">
              <a:buFontTx/>
              <a:buChar char="-"/>
            </a:pPr>
            <a:r>
              <a:rPr lang="en-US" i="1" baseline="0" dirty="0"/>
              <a:t>[Note to facilitator: The expected answers are: </a:t>
            </a:r>
          </a:p>
          <a:p>
            <a:pPr marL="628650" lvl="1" indent="-171450">
              <a:buFontTx/>
              <a:buChar char="-"/>
            </a:pPr>
            <a:r>
              <a:rPr lang="en-US" i="1" baseline="0" dirty="0"/>
              <a:t>It is organized by the NGSS Innovations, similar to Tool 4.</a:t>
            </a:r>
          </a:p>
          <a:p>
            <a:pPr marL="628650" lvl="1" indent="-171450">
              <a:buFontTx/>
              <a:buChar char="-"/>
            </a:pPr>
            <a:r>
              <a:rPr lang="en-US" i="1" baseline="0" dirty="0"/>
              <a:t>Instead of criteria, there are claims.</a:t>
            </a:r>
          </a:p>
          <a:p>
            <a:pPr marL="628650" lvl="1" indent="-171450">
              <a:buFontTx/>
              <a:buChar char="-"/>
            </a:pPr>
            <a:r>
              <a:rPr lang="en-US" i="1" baseline="0" dirty="0"/>
              <a:t>Instead of recording evidence that a criteria is met, we are searching for and recording evidence of places where the Innovation has been incorporated and also where it has not been incorporated.</a:t>
            </a:r>
          </a:p>
          <a:p>
            <a:pPr marL="628650" lvl="1" indent="-171450">
              <a:buFontTx/>
              <a:buChar char="-"/>
            </a:pPr>
            <a:r>
              <a:rPr lang="en-US" i="1" baseline="0" dirty="0"/>
              <a:t>There are check-boxes for “sufficient evidence to support claim” which is similar to the “evidence of quality” check-boxes in the </a:t>
            </a:r>
            <a:r>
              <a:rPr lang="en-US" i="1" baseline="0" dirty="0" err="1"/>
              <a:t>EQuIP</a:t>
            </a:r>
            <a:r>
              <a:rPr lang="en-US" i="1" baseline="0" dirty="0"/>
              <a:t> rubric.]</a:t>
            </a:r>
          </a:p>
          <a:p>
            <a:pPr marL="171450" indent="-171450">
              <a:buFontTx/>
              <a:buChar char="-"/>
            </a:pPr>
            <a:r>
              <a:rPr lang="en-US" sz="1100" i="1" dirty="0"/>
              <a:t>Note to facilitator: If the discussion in the previous talking point did not raise the following points, discuss them now with the participants:</a:t>
            </a:r>
          </a:p>
          <a:p>
            <a:pPr marL="628650" lvl="1" indent="-171450">
              <a:buFontTx/>
              <a:buChar char="-"/>
            </a:pPr>
            <a:r>
              <a:rPr lang="en-US" sz="1200" i="0" kern="1200" dirty="0">
                <a:solidFill>
                  <a:schemeClr val="tx1"/>
                </a:solidFill>
                <a:effectLst/>
                <a:latin typeface="+mn-lt"/>
                <a:ea typeface="+mn-ea"/>
                <a:cs typeface="+mn-cs"/>
              </a:rPr>
              <a:t>The Program Level Evaluation tools examine an instructional materials program to determine how well the NGSS Innovations are embedded throughout the instructional materials program.</a:t>
            </a:r>
          </a:p>
          <a:p>
            <a:pPr marL="628650" lvl="1" indent="-171450">
              <a:buFontTx/>
              <a:buChar char="-"/>
            </a:pPr>
            <a:r>
              <a:rPr lang="en-US" sz="1200" i="0" kern="1200" dirty="0">
                <a:solidFill>
                  <a:schemeClr val="tx1"/>
                </a:solidFill>
                <a:effectLst/>
                <a:latin typeface="+mn-lt"/>
                <a:ea typeface="+mn-ea"/>
                <a:cs typeface="+mn-cs"/>
              </a:rPr>
              <a:t>To do this across the entire instructional materials program, PEEC uses a different lens for evaluation. In this phase of evaluation, the student and teacher materials are evaluated to look for evidence of claims that would be expected to be present in materials designed for the NGSS. </a:t>
            </a:r>
          </a:p>
          <a:p>
            <a:pPr marL="628650" lvl="1" indent="-171450">
              <a:buFontTx/>
              <a:buChar char="-"/>
            </a:pPr>
            <a:r>
              <a:rPr lang="en-US" sz="1200" i="0" kern="1200" dirty="0">
                <a:solidFill>
                  <a:schemeClr val="tx1"/>
                </a:solidFill>
                <a:effectLst/>
                <a:latin typeface="+mn-lt"/>
                <a:ea typeface="+mn-ea"/>
                <a:cs typeface="+mn-cs"/>
              </a:rPr>
              <a:t>Each innovation is represented by a claim. You will use your sampling plan to find evidence where the Innovation has been clearly incorporated into the materials and to find evidence where it does not appear to be incorporated into the materials.</a:t>
            </a:r>
            <a:endParaRPr lang="en-US" sz="1100" i="0" dirty="0"/>
          </a:p>
          <a:p>
            <a:pPr marL="171450" indent="-171450">
              <a:buFontTx/>
              <a:buChar char="-"/>
            </a:pPr>
            <a:endParaRPr lang="en-US" i="1"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11</a:t>
            </a:fld>
            <a:endParaRPr lang="en-US"/>
          </a:p>
        </p:txBody>
      </p:sp>
    </p:spTree>
    <p:extLst>
      <p:ext uri="{BB962C8B-B14F-4D97-AF65-F5344CB8AC3E}">
        <p14:creationId xmlns:p14="http://schemas.microsoft.com/office/powerpoint/2010/main" val="3306592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77500" lnSpcReduction="20000"/>
          </a:bodyPr>
          <a:lstStyle/>
          <a:p>
            <a:r>
              <a:rPr lang="en-US" b="1" dirty="0"/>
              <a:t>Facilitator Notes:</a:t>
            </a:r>
            <a:endParaRPr lang="en-US" b="0" dirty="0"/>
          </a:p>
          <a:p>
            <a:pPr marL="171450" indent="-171450">
              <a:buFontTx/>
              <a:buChar char="-"/>
            </a:pPr>
            <a:r>
              <a:rPr lang="en-US" b="0" dirty="0"/>
              <a:t>Participants</a:t>
            </a:r>
            <a:r>
              <a:rPr lang="en-US" b="0" baseline="0" dirty="0"/>
              <a:t> will need a copy of </a:t>
            </a:r>
            <a:r>
              <a:rPr lang="en-US" b="0" i="1" baseline="0" dirty="0"/>
              <a:t>Handout 25 – Tool 5: Program Level Evaluation</a:t>
            </a:r>
            <a:r>
              <a:rPr lang="en-US" b="0" i="0" baseline="0" dirty="0"/>
              <a:t>. Depending on your requirements, they can either fill out a copy by hand or digitally for the first program that they will review.</a:t>
            </a:r>
          </a:p>
          <a:p>
            <a:pPr marL="171450" indent="-171450">
              <a:buFontTx/>
              <a:buChar char="-"/>
            </a:pPr>
            <a:r>
              <a:rPr lang="en-US" b="0" i="0" baseline="0" dirty="0"/>
              <a:t>Participants will need access to the NGSS Appendices F and G and the NSTA DCI matrix. These copies </a:t>
            </a:r>
            <a:r>
              <a:rPr lang="en-US" sz="1200" b="0" i="0" u="none" strike="noStrike" cap="none" baseline="0" dirty="0">
                <a:solidFill>
                  <a:schemeClr val="dk1"/>
                </a:solidFill>
                <a:latin typeface="+mn-lt"/>
                <a:ea typeface="Calibri"/>
                <a:cs typeface="Calibri"/>
                <a:sym typeface="Calibri"/>
              </a:rPr>
              <a:t>are provided as </a:t>
            </a:r>
            <a:r>
              <a:rPr lang="en-US" sz="1200" b="0" i="1" u="none" strike="noStrike" cap="none" baseline="0" dirty="0">
                <a:solidFill>
                  <a:schemeClr val="dk1"/>
                </a:solidFill>
                <a:latin typeface="+mn-lt"/>
                <a:ea typeface="Calibri"/>
                <a:cs typeface="Calibri"/>
                <a:sym typeface="Calibri"/>
              </a:rPr>
              <a:t>Handout 04 </a:t>
            </a:r>
            <a:r>
              <a:rPr lang="mr-IN" sz="1200" b="0" i="1" u="none" strike="noStrike" cap="none" baseline="0" dirty="0">
                <a:solidFill>
                  <a:schemeClr val="dk1"/>
                </a:solidFill>
                <a:latin typeface="+mn-lt"/>
                <a:ea typeface="Calibri"/>
                <a:cs typeface="Calibri"/>
                <a:sym typeface="Calibri"/>
              </a:rPr>
              <a:t>–</a:t>
            </a:r>
            <a:r>
              <a:rPr lang="en-US" sz="1200" b="0" i="1" u="none" strike="noStrike" cap="none" baseline="0" dirty="0">
                <a:solidFill>
                  <a:schemeClr val="dk1"/>
                </a:solidFill>
                <a:latin typeface="+mn-lt"/>
                <a:ea typeface="Calibri"/>
                <a:cs typeface="Calibri"/>
                <a:sym typeface="Calibri"/>
              </a:rPr>
              <a:t> NSTA DCIs Matrix; Handout 05 </a:t>
            </a:r>
            <a:r>
              <a:rPr lang="mr-IN" sz="1200" b="0" i="1" u="none" strike="noStrike" cap="none" baseline="0" dirty="0">
                <a:solidFill>
                  <a:schemeClr val="dk1"/>
                </a:solidFill>
                <a:latin typeface="+mn-lt"/>
                <a:ea typeface="Calibri"/>
                <a:cs typeface="Calibri"/>
                <a:sym typeface="Calibri"/>
              </a:rPr>
              <a:t>–</a:t>
            </a:r>
            <a:r>
              <a:rPr lang="en-US" sz="1200" b="0" i="1" u="none" strike="noStrike" cap="none" baseline="0" dirty="0">
                <a:solidFill>
                  <a:schemeClr val="dk1"/>
                </a:solidFill>
                <a:latin typeface="+mn-lt"/>
                <a:ea typeface="Calibri"/>
                <a:cs typeface="Calibri"/>
                <a:sym typeface="Calibri"/>
              </a:rPr>
              <a:t> NGSS Appendix F; Handout 06 </a:t>
            </a:r>
            <a:r>
              <a:rPr lang="mr-IN" sz="1200" b="0" i="1" u="none" strike="noStrike" cap="none" baseline="0" dirty="0">
                <a:solidFill>
                  <a:schemeClr val="dk1"/>
                </a:solidFill>
                <a:latin typeface="+mn-lt"/>
                <a:ea typeface="Calibri"/>
                <a:cs typeface="Calibri"/>
                <a:sym typeface="Calibri"/>
              </a:rPr>
              <a:t>–</a:t>
            </a:r>
            <a:r>
              <a:rPr lang="en-US" sz="1200" b="0" i="1" u="none" strike="noStrike" cap="none" baseline="0" dirty="0">
                <a:solidFill>
                  <a:schemeClr val="dk1"/>
                </a:solidFill>
                <a:latin typeface="+mn-lt"/>
                <a:ea typeface="Calibri"/>
                <a:cs typeface="Calibri"/>
                <a:sym typeface="Calibri"/>
              </a:rPr>
              <a:t> NGSS Appendix G</a:t>
            </a:r>
            <a:endParaRPr lang="en-US" b="0" i="0" baseline="0" dirty="0"/>
          </a:p>
          <a:p>
            <a:pPr marL="171450" indent="-171450">
              <a:buFontTx/>
              <a:buChar char="-"/>
            </a:pPr>
            <a:r>
              <a:rPr lang="en-US" b="0" i="0" baseline="0" dirty="0"/>
              <a:t>Participants will need their copies of the Innovations handouts (</a:t>
            </a:r>
            <a:r>
              <a:rPr lang="en-US" b="0" i="1" baseline="0" dirty="0"/>
              <a:t>Handouts #13-17).</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u="none" kern="1200" baseline="0" dirty="0">
                <a:solidFill>
                  <a:schemeClr val="tx1"/>
                </a:solidFill>
                <a:effectLst/>
                <a:latin typeface="+mn-lt"/>
                <a:ea typeface="+mn-ea"/>
                <a:cs typeface="+mn-cs"/>
              </a:rPr>
              <a:t>Posting a timer that is visible to all participants can help everyone keep track of their time and stay on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first tool</a:t>
            </a:r>
            <a:r>
              <a:rPr lang="en-US" baseline="0" dirty="0"/>
              <a:t> that we will use is </a:t>
            </a:r>
            <a:r>
              <a:rPr lang="en-US" dirty="0"/>
              <a:t>Tool 5A: Program Level Evaluation</a:t>
            </a:r>
            <a:r>
              <a:rPr lang="en-US" baseline="0" dirty="0"/>
              <a:t> for</a:t>
            </a:r>
            <a:r>
              <a:rPr lang="en-US" dirty="0"/>
              <a:t> Innovation 1: Making Sense of Phenomena and Designing Solutions to Problems.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You will use Tool 5A to collect evidence and make claims about how </a:t>
            </a:r>
            <a:r>
              <a:rPr lang="en-US" baseline="0" dirty="0" err="1"/>
              <a:t>wel</a:t>
            </a:r>
            <a:r>
              <a:rPr lang="en-US" baseline="0" dirty="0"/>
              <a:t> a program addresses NGSS Innovation 1.</a:t>
            </a:r>
          </a:p>
          <a:p>
            <a:pPr marL="171450" indent="-171450">
              <a:buFontTx/>
              <a:buChar char="-"/>
            </a:pPr>
            <a:r>
              <a:rPr lang="en-US" baseline="0" dirty="0"/>
              <a:t>There are two claims in this tool that you will be looking for evidence for in the program.</a:t>
            </a:r>
          </a:p>
          <a:p>
            <a:pPr marL="171450" indent="-171450">
              <a:buFontTx/>
              <a:buChar char="-"/>
            </a:pPr>
            <a:r>
              <a:rPr lang="en-US" baseline="0" dirty="0"/>
              <a:t>The first claim states, “from the student’s perspective, most learning experiences are focused on making sense of phenomena and designing solutions to problems.”</a:t>
            </a:r>
          </a:p>
          <a:p>
            <a:pPr marL="171450" indent="-171450">
              <a:buFontTx/>
              <a:buChar char="-"/>
            </a:pPr>
            <a:r>
              <a:rPr lang="en-US" baseline="0" dirty="0"/>
              <a:t>The second claim states, “guidance is provided to teachers to support students in making sense of phenomena and designing solutions to problems.”</a:t>
            </a:r>
          </a:p>
          <a:p>
            <a:pPr marL="171450" indent="-171450">
              <a:buFontTx/>
              <a:buChar char="-"/>
            </a:pPr>
            <a:r>
              <a:rPr lang="en-US" baseline="0" dirty="0"/>
              <a:t>As you go through the sample learning sequences that are outlined in the sampling plan, look for evidence for each of these claims. </a:t>
            </a:r>
          </a:p>
          <a:p>
            <a:pPr marL="171450" indent="-171450">
              <a:buFontTx/>
              <a:buChar char="-"/>
            </a:pPr>
            <a:r>
              <a:rPr lang="en-US" baseline="0" dirty="0"/>
              <a:t>In the second column titled “evidence,” record evidence of where the innovation has been clearly and explicitly incorporated into the materials. Also record instances where it does not appear to have been incorporated. </a:t>
            </a:r>
          </a:p>
          <a:p>
            <a:pPr marL="171450" indent="-171450">
              <a:buFontTx/>
              <a:buChar char="-"/>
            </a:pPr>
            <a:r>
              <a:rPr lang="en-US" baseline="0" dirty="0"/>
              <a:t>Your evidence should be in complete sentences and thoughts, and should include page numbers, a brief description of the evidence, and an explanation of how it either supports or contradicts the claim.  </a:t>
            </a:r>
          </a:p>
          <a:p>
            <a:pPr marL="171450" indent="-171450">
              <a:buFontTx/>
              <a:buChar char="-"/>
            </a:pPr>
            <a:r>
              <a:rPr lang="en-US" baseline="0" dirty="0"/>
              <a:t>The second claim box has some specific examples of evidence that you can look for that can help support the claim is present (or absent) in the materials.</a:t>
            </a:r>
          </a:p>
          <a:p>
            <a:pPr marL="171450" indent="-171450">
              <a:buFontTx/>
              <a:buChar char="-"/>
            </a:pPr>
            <a:r>
              <a:rPr lang="en-US" baseline="0" dirty="0"/>
              <a:t>Remember to refer to the NGSS Appendices, the NSTA DCI Matrix, and the individual innovation handouts, as needed.</a:t>
            </a:r>
          </a:p>
          <a:p>
            <a:pPr marL="171450" indent="-171450">
              <a:buFontTx/>
              <a:buChar char="-"/>
            </a:pPr>
            <a:r>
              <a:rPr lang="en-US" baseline="0" dirty="0"/>
              <a:t>Take 15 minutes to individually look for and record evidence for both claims. </a:t>
            </a:r>
            <a:r>
              <a:rPr lang="en-US" i="1" baseline="0" dirty="0"/>
              <a:t>[Note to facilitator: Set a timer for 15 minutes.]</a:t>
            </a:r>
            <a:endParaRPr lang="en-US" i="0" baseline="0" dirty="0"/>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12</a:t>
            </a:fld>
            <a:endParaRPr lang="en-US"/>
          </a:p>
        </p:txBody>
      </p:sp>
    </p:spTree>
    <p:extLst>
      <p:ext uri="{BB962C8B-B14F-4D97-AF65-F5344CB8AC3E}">
        <p14:creationId xmlns:p14="http://schemas.microsoft.com/office/powerpoint/2010/main" val="843606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endParaRPr lang="en-US" b="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baseline="0" dirty="0"/>
              <a:t>Participants will need a copy of </a:t>
            </a:r>
            <a:r>
              <a:rPr lang="en-US" b="0" i="1" baseline="0" dirty="0"/>
              <a:t>Handout 26 –</a:t>
            </a:r>
            <a:r>
              <a:rPr lang="en-US" b="0" baseline="0" dirty="0"/>
              <a:t> </a:t>
            </a:r>
            <a:r>
              <a:rPr lang="en-US" b="0" i="1" baseline="0" dirty="0"/>
              <a:t>Evaluating Claims Rating – Program Evaluation </a:t>
            </a:r>
            <a:r>
              <a:rPr lang="en-US" b="0" i="0" baseline="0" dirty="0"/>
              <a:t>handout.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u="none" kern="1200" baseline="0" dirty="0">
                <a:solidFill>
                  <a:schemeClr val="tx1"/>
                </a:solidFill>
                <a:effectLst/>
                <a:latin typeface="+mn-lt"/>
                <a:ea typeface="+mn-ea"/>
                <a:cs typeface="+mn-cs"/>
              </a:rPr>
              <a:t>Posting a timer that is visible to all participants can help everyone keep track of their time and stay on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baseline="0" dirty="0"/>
              <a:t>Now that you have your individual evidence, take a few minutes to evaluate the degree to which there is sufficient evidence to support each claim. </a:t>
            </a:r>
          </a:p>
          <a:p>
            <a:pPr marL="171450" indent="-171450">
              <a:buFontTx/>
              <a:buChar char="-"/>
            </a:pPr>
            <a:r>
              <a:rPr lang="en-US" i="0" baseline="0" dirty="0"/>
              <a:t>Use your </a:t>
            </a:r>
            <a:r>
              <a:rPr lang="en-US" b="0" i="1" baseline="0" dirty="0"/>
              <a:t>Evaluating Claims Rating – Program Evaluation </a:t>
            </a:r>
            <a:r>
              <a:rPr lang="en-US" b="0" i="0" baseline="0" dirty="0"/>
              <a:t>handout (also pictured on the screen) to help you fill out the third column.</a:t>
            </a:r>
          </a:p>
          <a:p>
            <a:pPr marL="171450" indent="-171450">
              <a:buFontTx/>
              <a:buChar char="-"/>
            </a:pPr>
            <a:r>
              <a:rPr lang="en-US" b="0" i="0" baseline="0" dirty="0"/>
              <a:t>Now, </a:t>
            </a:r>
            <a:r>
              <a:rPr lang="en-US" i="0" baseline="0" dirty="0"/>
              <a:t>take 10 minutes to discuss the evidence as a group and come to a consensus about the degree to which there is sufficient evidence to support each claim.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baseline="0" dirty="0"/>
              <a:t>Use your copy of the </a:t>
            </a:r>
            <a:r>
              <a:rPr lang="en-US" b="0" i="1" baseline="0" dirty="0"/>
              <a:t>Evaluating Claims Rating – Program Evaluation </a:t>
            </a:r>
            <a:r>
              <a:rPr lang="en-US" b="0" i="0" baseline="0" dirty="0"/>
              <a:t>handout (also pictured on the screen), to help you in your discussion. </a:t>
            </a:r>
            <a:endParaRPr lang="en-US" b="1" dirty="0"/>
          </a:p>
          <a:p>
            <a:pPr marL="171450" indent="-171450">
              <a:buFontTx/>
              <a:buChar char="-"/>
            </a:pPr>
            <a:endParaRPr lang="en-US" baseline="0" dirty="0"/>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13</a:t>
            </a:fld>
            <a:endParaRPr lang="en-US"/>
          </a:p>
        </p:txBody>
      </p:sp>
    </p:spTree>
    <p:extLst>
      <p:ext uri="{BB962C8B-B14F-4D97-AF65-F5344CB8AC3E}">
        <p14:creationId xmlns:p14="http://schemas.microsoft.com/office/powerpoint/2010/main" val="1246713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endParaRPr lang="en-US" b="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baseline="0" dirty="0"/>
              <a:t>The third question in the summary and recommendations section asks for suggestions about what support and/or resources will be needed for programs that partially incorporate innovations. Depending on your district’s ability to provide and implement the suggested support and/or resources, you can ask this question in several different ways: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baseline="0" dirty="0"/>
              <a:t>Ask for suggestions for the overall program after the team has completed all five program evaluation tools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baseline="0" dirty="0"/>
              <a:t>Ask for suggestions for how to support each innovation in the program</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baseline="0" dirty="0"/>
              <a:t>Ask for suggestions for only those instructional materials that end up passing the program evaluation phase. </a:t>
            </a:r>
            <a:r>
              <a:rPr lang="en-US" b="0" i="1" baseline="0" dirty="0"/>
              <a:t>(Note: Asking for suggestions could be removed as a question from the five tools in phase and could be a separate process after all materials have been evaluated in phase 3.)</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Based on the evidence collected, you will now complete the summary and recommendations portion of the</a:t>
            </a:r>
            <a:r>
              <a:rPr lang="en-US" baseline="0" dirty="0"/>
              <a:t> tool.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The first question asks you</a:t>
            </a:r>
            <a:r>
              <a:rPr lang="en-US" dirty="0"/>
              <a:t> to decide the degree to which the innovation shows up across the program.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For materials that only partially incorporate the innovation, provide suggestions as your</a:t>
            </a:r>
            <a:r>
              <a:rPr lang="en-US" baseline="0" dirty="0"/>
              <a:t> answer to the third question</a:t>
            </a:r>
            <a:r>
              <a:rPr lang="en-US" dirty="0"/>
              <a:t> for what will be needed—professional learning; additional lessons, units, or modules; developing a district-wide approach to using the crosscutting concepts (because they aren’t well represented in the materials); etc.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There is also a space in the second question to leave notes and comments</a:t>
            </a:r>
            <a:r>
              <a:rPr lang="en-US" baseline="0" dirty="0"/>
              <a:t> about your recommendation.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1" baseline="0" dirty="0"/>
              <a:t>[Note to facilitator: Give participants 5-10 minutes to complete the summary and recommendations section.]</a:t>
            </a:r>
            <a:endParaRPr lang="en-US" i="1" dirty="0"/>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14</a:t>
            </a:fld>
            <a:endParaRPr lang="en-US"/>
          </a:p>
        </p:txBody>
      </p:sp>
    </p:spTree>
    <p:extLst>
      <p:ext uri="{BB962C8B-B14F-4D97-AF65-F5344CB8AC3E}">
        <p14:creationId xmlns:p14="http://schemas.microsoft.com/office/powerpoint/2010/main" val="1038445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lnSpcReduction="20000"/>
          </a:bodyPr>
          <a:lstStyle/>
          <a:p>
            <a:r>
              <a:rPr lang="en-US" b="1" dirty="0"/>
              <a:t>Facilitator Notes:</a:t>
            </a:r>
            <a:endParaRPr lang="en-US" b="0" dirty="0"/>
          </a:p>
          <a:p>
            <a:pPr marL="171450" indent="-171450">
              <a:buFontTx/>
              <a:buChar char="-"/>
            </a:pPr>
            <a:r>
              <a:rPr lang="en-US" b="0" dirty="0"/>
              <a:t>Participants</a:t>
            </a:r>
            <a:r>
              <a:rPr lang="en-US" b="0" baseline="0" dirty="0"/>
              <a:t> will need their copy of </a:t>
            </a:r>
            <a:r>
              <a:rPr lang="en-US" b="0" i="1" baseline="0" dirty="0"/>
              <a:t>Handout 25 – Tool 5: Program Level Evaluation</a:t>
            </a:r>
            <a:r>
              <a:rPr lang="en-US" b="0" i="0" baseline="0" dirty="0"/>
              <a:t>. Depending on your requirements, they can either fill out a copy by hand or digitally for the first program that they will review.</a:t>
            </a:r>
          </a:p>
          <a:p>
            <a:pPr marL="171450" indent="-171450">
              <a:buFontTx/>
              <a:buChar char="-"/>
            </a:pPr>
            <a:r>
              <a:rPr lang="en-US" b="0" i="0" baseline="0" dirty="0"/>
              <a:t>Participants will need access to the NGSS Appendices F and G and the NSTA DCI matrix. These copies </a:t>
            </a:r>
            <a:r>
              <a:rPr lang="en-US" sz="1200" b="0" i="0" u="none" strike="noStrike" cap="none" baseline="0" dirty="0">
                <a:solidFill>
                  <a:schemeClr val="dk1"/>
                </a:solidFill>
                <a:latin typeface="+mn-lt"/>
                <a:ea typeface="Calibri"/>
                <a:cs typeface="Calibri"/>
                <a:sym typeface="Calibri"/>
              </a:rPr>
              <a:t>are provided as </a:t>
            </a:r>
            <a:r>
              <a:rPr lang="en-US" sz="1200" b="0" i="1" u="none" strike="noStrike" cap="none" baseline="0" dirty="0">
                <a:solidFill>
                  <a:schemeClr val="dk1"/>
                </a:solidFill>
                <a:latin typeface="+mn-lt"/>
                <a:ea typeface="Calibri"/>
                <a:cs typeface="Calibri"/>
                <a:sym typeface="Calibri"/>
              </a:rPr>
              <a:t>Handout 04 </a:t>
            </a:r>
            <a:r>
              <a:rPr lang="mr-IN" sz="1200" b="0" i="1" u="none" strike="noStrike" cap="none" baseline="0" dirty="0">
                <a:solidFill>
                  <a:schemeClr val="dk1"/>
                </a:solidFill>
                <a:latin typeface="+mn-lt"/>
                <a:ea typeface="Calibri"/>
                <a:cs typeface="Calibri"/>
                <a:sym typeface="Calibri"/>
              </a:rPr>
              <a:t>–</a:t>
            </a:r>
            <a:r>
              <a:rPr lang="en-US" sz="1200" b="0" i="1" u="none" strike="noStrike" cap="none" baseline="0" dirty="0">
                <a:solidFill>
                  <a:schemeClr val="dk1"/>
                </a:solidFill>
                <a:latin typeface="+mn-lt"/>
                <a:ea typeface="Calibri"/>
                <a:cs typeface="Calibri"/>
                <a:sym typeface="Calibri"/>
              </a:rPr>
              <a:t> NSTA DCIs Matrix; Handout 05 </a:t>
            </a:r>
            <a:r>
              <a:rPr lang="mr-IN" sz="1200" b="0" i="1" u="none" strike="noStrike" cap="none" baseline="0" dirty="0">
                <a:solidFill>
                  <a:schemeClr val="dk1"/>
                </a:solidFill>
                <a:latin typeface="+mn-lt"/>
                <a:ea typeface="Calibri"/>
                <a:cs typeface="Calibri"/>
                <a:sym typeface="Calibri"/>
              </a:rPr>
              <a:t>–</a:t>
            </a:r>
            <a:r>
              <a:rPr lang="en-US" sz="1200" b="0" i="1" u="none" strike="noStrike" cap="none" baseline="0" dirty="0">
                <a:solidFill>
                  <a:schemeClr val="dk1"/>
                </a:solidFill>
                <a:latin typeface="+mn-lt"/>
                <a:ea typeface="Calibri"/>
                <a:cs typeface="Calibri"/>
                <a:sym typeface="Calibri"/>
              </a:rPr>
              <a:t> NGSS Appendix F; Handout 06 </a:t>
            </a:r>
            <a:r>
              <a:rPr lang="mr-IN" sz="1200" b="0" i="1" u="none" strike="noStrike" cap="none" baseline="0" dirty="0">
                <a:solidFill>
                  <a:schemeClr val="dk1"/>
                </a:solidFill>
                <a:latin typeface="+mn-lt"/>
                <a:ea typeface="Calibri"/>
                <a:cs typeface="Calibri"/>
                <a:sym typeface="Calibri"/>
              </a:rPr>
              <a:t>–</a:t>
            </a:r>
            <a:r>
              <a:rPr lang="en-US" sz="1200" b="0" i="1" u="none" strike="noStrike" cap="none" baseline="0" dirty="0">
                <a:solidFill>
                  <a:schemeClr val="dk1"/>
                </a:solidFill>
                <a:latin typeface="+mn-lt"/>
                <a:ea typeface="Calibri"/>
                <a:cs typeface="Calibri"/>
                <a:sym typeface="Calibri"/>
              </a:rPr>
              <a:t> NGSS Appendix G</a:t>
            </a:r>
            <a:endParaRPr lang="en-US" b="0" i="0" baseline="0" dirty="0"/>
          </a:p>
          <a:p>
            <a:pPr marL="171450" indent="-171450">
              <a:buFontTx/>
              <a:buChar char="-"/>
            </a:pPr>
            <a:r>
              <a:rPr lang="en-US" b="0" i="0" baseline="0" dirty="0"/>
              <a:t>Participants will need their copies of the Innovations handouts (</a:t>
            </a:r>
            <a:r>
              <a:rPr lang="en-US" b="0" i="1" baseline="0" dirty="0"/>
              <a:t>Handouts #13-17).</a:t>
            </a:r>
            <a:endParaRPr lang="en-US" b="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u="none" kern="1200" baseline="0" dirty="0">
                <a:solidFill>
                  <a:schemeClr val="tx1"/>
                </a:solidFill>
                <a:effectLst/>
                <a:latin typeface="+mn-lt"/>
                <a:ea typeface="+mn-ea"/>
                <a:cs typeface="+mn-cs"/>
              </a:rPr>
              <a:t>Posting a timer that is visible to all participants can help everyone keep track of their time and stay on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dirty="0"/>
          </a:p>
          <a:p>
            <a:pPr marL="171450" indent="-171450">
              <a:buFontTx/>
              <a:buChar char="-"/>
            </a:pPr>
            <a:r>
              <a:rPr lang="en-US" dirty="0"/>
              <a:t>Turn to your copy of Tool 5B and take a few minutes to read through</a:t>
            </a:r>
            <a:r>
              <a:rPr lang="en-US" baseline="0" dirty="0"/>
              <a:t> it.</a:t>
            </a:r>
          </a:p>
          <a:p>
            <a:pPr marL="171450" indent="-171450">
              <a:buFontTx/>
              <a:buChar char="-"/>
            </a:pPr>
            <a:r>
              <a:rPr lang="en-US" baseline="0" dirty="0"/>
              <a:t>You will use Tool 5B to collect evidence and make claims </a:t>
            </a:r>
            <a:r>
              <a:rPr lang="en-US" sz="1200" kern="1200" dirty="0">
                <a:solidFill>
                  <a:schemeClr val="tx1"/>
                </a:solidFill>
                <a:effectLst/>
                <a:latin typeface="+mn-lt"/>
                <a:ea typeface="+mn-ea"/>
                <a:cs typeface="+mn-cs"/>
              </a:rPr>
              <a:t>about how an instructional materials program addresses NGSS Innovation 2: Three-Dimensional Learning.</a:t>
            </a:r>
          </a:p>
          <a:p>
            <a:pPr marL="171450" indent="-171450">
              <a:buFontTx/>
              <a:buChar char="-"/>
            </a:pPr>
            <a:r>
              <a:rPr lang="en-US" baseline="0" dirty="0"/>
              <a:t>There are five claims in this tool that you will be looking for evidence for in the program.</a:t>
            </a:r>
          </a:p>
          <a:p>
            <a:pPr marL="171450" indent="-171450">
              <a:buFontTx/>
              <a:buChar char="-"/>
            </a:pPr>
            <a:r>
              <a:rPr lang="en-US" baseline="0" dirty="0"/>
              <a:t>As you go through the sample learning sequences that are outlined in the sampling plan, look for and record evidence for each of these claims.</a:t>
            </a:r>
          </a:p>
          <a:p>
            <a:pPr marL="171450" indent="-171450">
              <a:buFontTx/>
              <a:buChar char="-"/>
            </a:pPr>
            <a:r>
              <a:rPr lang="en-US" baseline="0" dirty="0"/>
              <a:t>Remember that some of the claim boxes have examples of evidence you can look for that can help support the claim is present (or absent) in the materials.</a:t>
            </a:r>
          </a:p>
          <a:p>
            <a:pPr marL="171450" indent="-171450">
              <a:buFontTx/>
              <a:buChar char="-"/>
            </a:pPr>
            <a:r>
              <a:rPr lang="en-US" baseline="0" dirty="0"/>
              <a:t>Remember to refer to the NGSS Appendices E, F, and G, and the individual innovation handouts, as needed.</a:t>
            </a:r>
          </a:p>
          <a:p>
            <a:pPr marL="171450" indent="-171450">
              <a:buFontTx/>
              <a:buChar char="-"/>
            </a:pPr>
            <a:r>
              <a:rPr lang="en-US" baseline="0" dirty="0"/>
              <a:t>Take 25 minutes to individually look for and record evidence for both claims. </a:t>
            </a:r>
            <a:r>
              <a:rPr lang="en-US" i="1" baseline="0" dirty="0"/>
              <a:t>[Note to facilitator: Set a timer for 25 minutes.]</a:t>
            </a:r>
            <a:endParaRPr lang="en-US" i="0" baseline="0" dirty="0"/>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15</a:t>
            </a:fld>
            <a:endParaRPr lang="en-US"/>
          </a:p>
        </p:txBody>
      </p:sp>
    </p:spTree>
    <p:extLst>
      <p:ext uri="{BB962C8B-B14F-4D97-AF65-F5344CB8AC3E}">
        <p14:creationId xmlns:p14="http://schemas.microsoft.com/office/powerpoint/2010/main" val="1081656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endParaRPr lang="en-US" b="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baseline="0" dirty="0"/>
              <a:t>Participants will need their copy of </a:t>
            </a:r>
            <a:r>
              <a:rPr lang="en-US" b="0" i="1" baseline="0" dirty="0"/>
              <a:t>Handout 26 –</a:t>
            </a:r>
            <a:r>
              <a:rPr lang="en-US" b="0" baseline="0" dirty="0"/>
              <a:t> </a:t>
            </a:r>
            <a:r>
              <a:rPr lang="en-US" b="0" i="1" baseline="0" dirty="0"/>
              <a:t>Evaluating Claims Rating – Program Evaluation </a:t>
            </a:r>
            <a:r>
              <a:rPr lang="en-US" b="0" i="0" baseline="0" dirty="0"/>
              <a:t>handout.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u="none" kern="1200" baseline="0" dirty="0">
                <a:solidFill>
                  <a:schemeClr val="tx1"/>
                </a:solidFill>
                <a:effectLst/>
                <a:latin typeface="+mn-lt"/>
                <a:ea typeface="+mn-ea"/>
                <a:cs typeface="+mn-cs"/>
              </a:rPr>
              <a:t>Posting a timer that is visible to all participants can help everyone keep track of their time and stay on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baseline="0" dirty="0"/>
              <a:t>Now that you have your individual evidence, take a few minutes to evaluate the degree to which there is sufficient evidence to support each claim. </a:t>
            </a:r>
          </a:p>
          <a:p>
            <a:pPr marL="171450" indent="-171450">
              <a:buFontTx/>
              <a:buChar char="-"/>
            </a:pPr>
            <a:r>
              <a:rPr lang="en-US" i="0" baseline="0" dirty="0"/>
              <a:t>Use your </a:t>
            </a:r>
            <a:r>
              <a:rPr lang="en-US" b="0" i="1" baseline="0" dirty="0"/>
              <a:t>Evaluating Claims Rating – Program Evaluation </a:t>
            </a:r>
            <a:r>
              <a:rPr lang="en-US" b="0" i="0" baseline="0" dirty="0"/>
              <a:t>handout (also pictured on the screen) to help you fill out the third column.</a:t>
            </a:r>
          </a:p>
          <a:p>
            <a:pPr marL="171450" indent="-171450">
              <a:buFontTx/>
              <a:buChar char="-"/>
            </a:pPr>
            <a:r>
              <a:rPr lang="en-US" b="0" i="0" baseline="0" dirty="0"/>
              <a:t>Now, </a:t>
            </a:r>
            <a:r>
              <a:rPr lang="en-US" i="0" baseline="0" dirty="0"/>
              <a:t>take 10 minutes to discuss the evidence as a group and come to a consensus about the degree to which there is sufficient evidence to support each claim.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baseline="0" dirty="0"/>
              <a:t>Use your copy of the </a:t>
            </a:r>
            <a:r>
              <a:rPr lang="en-US" b="0" i="1" baseline="0" dirty="0"/>
              <a:t>Evaluating Claims Rating – Program Evaluation </a:t>
            </a:r>
            <a:r>
              <a:rPr lang="en-US" b="0" i="0" baseline="0" dirty="0"/>
              <a:t>handout (also pictured on the screen), to help you in your discussion. </a:t>
            </a:r>
            <a:endParaRPr lang="en-US" b="1" dirty="0"/>
          </a:p>
          <a:p>
            <a:pPr marL="171450" indent="-171450">
              <a:buFontTx/>
              <a:buChar char="-"/>
            </a:pPr>
            <a:endParaRPr lang="en-US" baseline="0" dirty="0"/>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16</a:t>
            </a:fld>
            <a:endParaRPr lang="en-US"/>
          </a:p>
        </p:txBody>
      </p:sp>
    </p:spTree>
    <p:extLst>
      <p:ext uri="{BB962C8B-B14F-4D97-AF65-F5344CB8AC3E}">
        <p14:creationId xmlns:p14="http://schemas.microsoft.com/office/powerpoint/2010/main" val="958137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endParaRPr lang="en-US" b="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baseline="0" dirty="0"/>
              <a:t>The third question in the summary and recommendations section asks for suggestions about what support and/or resources will be needed for programs that partially incorporate innovations. Depending on your district’s ability to provide and implement the suggested support and/or resources, you can ask this question in several different ways: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baseline="0" dirty="0"/>
              <a:t>Ask for suggestions for the overall program after the team has completed all five program evaluation tools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baseline="0" dirty="0"/>
              <a:t>Ask for suggestions for how to support each innovation in the program</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baseline="0" dirty="0"/>
              <a:t>Ask for suggestions for only those instructional materials that end up passing the program evaluation phase. </a:t>
            </a:r>
            <a:r>
              <a:rPr lang="en-US" b="0" i="1" baseline="0" dirty="0"/>
              <a:t>(Note: Asking for suggestions could be removed as a question from the five tools in phase and could be a separate process after all materials have been evaluated in phase 3.)</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Based on the evidence collected, you will now complete the summary and recommendations portion of the</a:t>
            </a:r>
            <a:r>
              <a:rPr lang="en-US" baseline="0" dirty="0"/>
              <a:t> tool.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The first question asks you</a:t>
            </a:r>
            <a:r>
              <a:rPr lang="en-US" dirty="0"/>
              <a:t> to decide the degree to which the innovation shows up across the program.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For materials that only partially incorporate the innovation, provide suggestions as your</a:t>
            </a:r>
            <a:r>
              <a:rPr lang="en-US" baseline="0" dirty="0"/>
              <a:t> answer to the third question</a:t>
            </a:r>
            <a:r>
              <a:rPr lang="en-US" dirty="0"/>
              <a:t> for what will be needed—professional learning; additional lessons, units, or modules; developing a district-wide approach to using the crosscutting concepts (because they aren’t well represented in the materials); etc.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There is also a space in the second question to leave notes and comments</a:t>
            </a:r>
            <a:r>
              <a:rPr lang="en-US" baseline="0" dirty="0"/>
              <a:t> about your recommendation.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1" baseline="0" dirty="0"/>
              <a:t>[Note to facilitator: Give participants 5-10 minutes to complete the summary and recommendations section.]</a:t>
            </a:r>
            <a:endParaRPr lang="en-US" i="1" dirty="0"/>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17</a:t>
            </a:fld>
            <a:endParaRPr lang="en-US"/>
          </a:p>
        </p:txBody>
      </p:sp>
    </p:spTree>
    <p:extLst>
      <p:ext uri="{BB962C8B-B14F-4D97-AF65-F5344CB8AC3E}">
        <p14:creationId xmlns:p14="http://schemas.microsoft.com/office/powerpoint/2010/main" val="334568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lnSpcReduction="20000"/>
          </a:bodyPr>
          <a:lstStyle/>
          <a:p>
            <a:r>
              <a:rPr lang="en-US" b="1" dirty="0"/>
              <a:t>Facilitator Notes:</a:t>
            </a:r>
            <a:endParaRPr lang="en-US" b="0" dirty="0"/>
          </a:p>
          <a:p>
            <a:pPr marL="171450" indent="-171450">
              <a:buFontTx/>
              <a:buChar char="-"/>
            </a:pPr>
            <a:r>
              <a:rPr lang="en-US" b="0" dirty="0"/>
              <a:t>Participants</a:t>
            </a:r>
            <a:r>
              <a:rPr lang="en-US" b="0" baseline="0" dirty="0"/>
              <a:t> will need their copy of </a:t>
            </a:r>
            <a:r>
              <a:rPr lang="en-US" b="0" i="1" baseline="0" dirty="0"/>
              <a:t>Handout 25 – Tool 5: Program Level Evaluation</a:t>
            </a:r>
            <a:r>
              <a:rPr lang="en-US" b="0" i="0" baseline="0" dirty="0"/>
              <a:t>. Depending on your requirements, they can either fill out a copy by hand or digitally for the first program that they will review.</a:t>
            </a:r>
          </a:p>
          <a:p>
            <a:pPr marL="171450" indent="-171450">
              <a:buFontTx/>
              <a:buChar char="-"/>
            </a:pPr>
            <a:r>
              <a:rPr lang="en-US" b="0" i="0" baseline="0" dirty="0"/>
              <a:t>Participants will need access to the NGSS Appendices F and G and the NSTA DCI matrix. These copies </a:t>
            </a:r>
            <a:r>
              <a:rPr lang="en-US" sz="1200" b="0" i="0" u="none" strike="noStrike" cap="none" baseline="0" dirty="0">
                <a:solidFill>
                  <a:schemeClr val="dk1"/>
                </a:solidFill>
                <a:latin typeface="+mn-lt"/>
                <a:ea typeface="Calibri"/>
                <a:cs typeface="Calibri"/>
                <a:sym typeface="Calibri"/>
              </a:rPr>
              <a:t>are provided as </a:t>
            </a:r>
            <a:r>
              <a:rPr lang="en-US" sz="1200" b="0" i="1" u="none" strike="noStrike" cap="none" baseline="0" dirty="0">
                <a:solidFill>
                  <a:schemeClr val="dk1"/>
                </a:solidFill>
                <a:latin typeface="+mn-lt"/>
                <a:ea typeface="Calibri"/>
                <a:cs typeface="Calibri"/>
                <a:sym typeface="Calibri"/>
              </a:rPr>
              <a:t>Handout 04 </a:t>
            </a:r>
            <a:r>
              <a:rPr lang="mr-IN" sz="1200" b="0" i="1" u="none" strike="noStrike" cap="none" baseline="0" dirty="0">
                <a:solidFill>
                  <a:schemeClr val="dk1"/>
                </a:solidFill>
                <a:latin typeface="+mn-lt"/>
                <a:ea typeface="Calibri"/>
                <a:cs typeface="Calibri"/>
                <a:sym typeface="Calibri"/>
              </a:rPr>
              <a:t>–</a:t>
            </a:r>
            <a:r>
              <a:rPr lang="en-US" sz="1200" b="0" i="1" u="none" strike="noStrike" cap="none" baseline="0" dirty="0">
                <a:solidFill>
                  <a:schemeClr val="dk1"/>
                </a:solidFill>
                <a:latin typeface="+mn-lt"/>
                <a:ea typeface="Calibri"/>
                <a:cs typeface="Calibri"/>
                <a:sym typeface="Calibri"/>
              </a:rPr>
              <a:t> NSTA DCIs Matrix; Handout 05 </a:t>
            </a:r>
            <a:r>
              <a:rPr lang="mr-IN" sz="1200" b="0" i="1" u="none" strike="noStrike" cap="none" baseline="0" dirty="0">
                <a:solidFill>
                  <a:schemeClr val="dk1"/>
                </a:solidFill>
                <a:latin typeface="+mn-lt"/>
                <a:ea typeface="Calibri"/>
                <a:cs typeface="Calibri"/>
                <a:sym typeface="Calibri"/>
              </a:rPr>
              <a:t>–</a:t>
            </a:r>
            <a:r>
              <a:rPr lang="en-US" sz="1200" b="0" i="1" u="none" strike="noStrike" cap="none" baseline="0" dirty="0">
                <a:solidFill>
                  <a:schemeClr val="dk1"/>
                </a:solidFill>
                <a:latin typeface="+mn-lt"/>
                <a:ea typeface="Calibri"/>
                <a:cs typeface="Calibri"/>
                <a:sym typeface="Calibri"/>
              </a:rPr>
              <a:t> NGSS Appendix F; Handout 06 </a:t>
            </a:r>
            <a:r>
              <a:rPr lang="mr-IN" sz="1200" b="0" i="1" u="none" strike="noStrike" cap="none" baseline="0" dirty="0">
                <a:solidFill>
                  <a:schemeClr val="dk1"/>
                </a:solidFill>
                <a:latin typeface="+mn-lt"/>
                <a:ea typeface="Calibri"/>
                <a:cs typeface="Calibri"/>
                <a:sym typeface="Calibri"/>
              </a:rPr>
              <a:t>–</a:t>
            </a:r>
            <a:r>
              <a:rPr lang="en-US" sz="1200" b="0" i="1" u="none" strike="noStrike" cap="none" baseline="0" dirty="0">
                <a:solidFill>
                  <a:schemeClr val="dk1"/>
                </a:solidFill>
                <a:latin typeface="+mn-lt"/>
                <a:ea typeface="Calibri"/>
                <a:cs typeface="Calibri"/>
                <a:sym typeface="Calibri"/>
              </a:rPr>
              <a:t> NGSS Appendix G</a:t>
            </a:r>
            <a:endParaRPr lang="en-US" b="0" i="0" baseline="0" dirty="0"/>
          </a:p>
          <a:p>
            <a:pPr marL="171450" indent="-171450">
              <a:buFontTx/>
              <a:buChar char="-"/>
            </a:pPr>
            <a:r>
              <a:rPr lang="en-US" b="0" i="0" baseline="0" dirty="0"/>
              <a:t>Participants will need their copies of the Innovations handouts (</a:t>
            </a:r>
            <a:r>
              <a:rPr lang="en-US" b="0" i="1" baseline="0" dirty="0"/>
              <a:t>Handouts #13-17).</a:t>
            </a:r>
            <a:endParaRPr lang="en-US" b="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u="none" kern="1200" baseline="0" dirty="0">
                <a:solidFill>
                  <a:schemeClr val="tx1"/>
                </a:solidFill>
                <a:effectLst/>
                <a:latin typeface="+mn-lt"/>
                <a:ea typeface="+mn-ea"/>
                <a:cs typeface="+mn-cs"/>
              </a:rPr>
              <a:t>Posting a timer that is visible to all participants can help everyone keep track of their time and stay on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dirty="0"/>
          </a:p>
          <a:p>
            <a:pPr marL="171450" indent="-171450">
              <a:buFontTx/>
              <a:buChar char="-"/>
            </a:pPr>
            <a:r>
              <a:rPr lang="en-US" dirty="0"/>
              <a:t>Turn to your copy of Tool 5C and take a few minutes to read through</a:t>
            </a:r>
            <a:r>
              <a:rPr lang="en-US" baseline="0" dirty="0"/>
              <a:t> it.</a:t>
            </a:r>
          </a:p>
          <a:p>
            <a:pPr marL="171450" indent="-171450">
              <a:buFontTx/>
              <a:buChar char="-"/>
            </a:pPr>
            <a:r>
              <a:rPr lang="en-US" baseline="0" dirty="0"/>
              <a:t>You will use Tool 5C to collect evidence and make claims </a:t>
            </a:r>
            <a:r>
              <a:rPr lang="en-US" sz="1200" kern="1200" dirty="0">
                <a:solidFill>
                  <a:schemeClr val="tx1"/>
                </a:solidFill>
                <a:effectLst/>
                <a:latin typeface="+mn-lt"/>
                <a:ea typeface="+mn-ea"/>
                <a:cs typeface="+mn-cs"/>
              </a:rPr>
              <a:t>about how an instructional materials program addresses NGSS Innovation 3: Building Progressions.</a:t>
            </a:r>
          </a:p>
          <a:p>
            <a:pPr marL="171450" indent="-171450">
              <a:buFontTx/>
              <a:buChar char="-"/>
            </a:pPr>
            <a:r>
              <a:rPr lang="en-US" baseline="0" dirty="0"/>
              <a:t>There are eight claims in this tool that you will be looking for evidence for in the program.</a:t>
            </a:r>
          </a:p>
          <a:p>
            <a:pPr marL="171450" indent="-171450">
              <a:buFontTx/>
              <a:buChar char="-"/>
            </a:pPr>
            <a:r>
              <a:rPr lang="en-US" baseline="0" dirty="0"/>
              <a:t>As you go through the sample learning sequences that are outlined in the sampling plan, look for and record evidence for each of these claims.</a:t>
            </a:r>
          </a:p>
          <a:p>
            <a:pPr marL="171450" indent="-171450">
              <a:buFontTx/>
              <a:buChar char="-"/>
            </a:pPr>
            <a:r>
              <a:rPr lang="en-US" baseline="0" dirty="0"/>
              <a:t>Remember that some of the claim boxes have examples of evidence you can look for that can help support the claim is present (or absent) in the materials.</a:t>
            </a:r>
          </a:p>
          <a:p>
            <a:pPr marL="171450" indent="-171450">
              <a:buFontTx/>
              <a:buChar char="-"/>
            </a:pPr>
            <a:r>
              <a:rPr lang="en-US" baseline="0" dirty="0"/>
              <a:t>Remember to refer to the NGSS Appendices E, F, and G, and the individual innovation handouts, as needed.</a:t>
            </a:r>
          </a:p>
          <a:p>
            <a:pPr marL="171450" indent="-171450">
              <a:buFontTx/>
              <a:buChar char="-"/>
            </a:pPr>
            <a:r>
              <a:rPr lang="en-US" baseline="0" dirty="0"/>
              <a:t>Take 30 minutes to individually look for and record evidence for both claims. </a:t>
            </a:r>
            <a:r>
              <a:rPr lang="en-US" i="1" baseline="0" dirty="0"/>
              <a:t>[Note to facilitator: Set a timer for 30 minutes.]</a:t>
            </a:r>
            <a:endParaRPr lang="en-US" i="0" baseline="0" dirty="0"/>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18</a:t>
            </a:fld>
            <a:endParaRPr lang="en-US"/>
          </a:p>
        </p:txBody>
      </p:sp>
    </p:spTree>
    <p:extLst>
      <p:ext uri="{BB962C8B-B14F-4D97-AF65-F5344CB8AC3E}">
        <p14:creationId xmlns:p14="http://schemas.microsoft.com/office/powerpoint/2010/main" val="1059323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endParaRPr lang="en-US" b="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baseline="0" dirty="0"/>
              <a:t>Participants will need their copy of </a:t>
            </a:r>
            <a:r>
              <a:rPr lang="en-US" b="0" i="1" baseline="0" dirty="0"/>
              <a:t>Handout 26 –</a:t>
            </a:r>
            <a:r>
              <a:rPr lang="en-US" b="0" baseline="0" dirty="0"/>
              <a:t> </a:t>
            </a:r>
            <a:r>
              <a:rPr lang="en-US" b="0" i="1" baseline="0" dirty="0"/>
              <a:t>Evaluating Claims Rating – Program Evaluation </a:t>
            </a:r>
            <a:r>
              <a:rPr lang="en-US" b="0" i="0" baseline="0" dirty="0"/>
              <a:t>handout.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u="none" kern="1200" baseline="0" dirty="0">
                <a:solidFill>
                  <a:schemeClr val="tx1"/>
                </a:solidFill>
                <a:effectLst/>
                <a:latin typeface="+mn-lt"/>
                <a:ea typeface="+mn-ea"/>
                <a:cs typeface="+mn-cs"/>
              </a:rPr>
              <a:t>Posting a timer that is visible to all participants can help everyone keep track of their time and stay on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baseline="0" dirty="0"/>
              <a:t>Now that you have your individual evidence, take a few minutes to evaluate the degree to which there is sufficient evidence to support each claim. </a:t>
            </a:r>
          </a:p>
          <a:p>
            <a:pPr marL="171450" indent="-171450">
              <a:buFontTx/>
              <a:buChar char="-"/>
            </a:pPr>
            <a:r>
              <a:rPr lang="en-US" i="0" baseline="0" dirty="0"/>
              <a:t>Use your </a:t>
            </a:r>
            <a:r>
              <a:rPr lang="en-US" b="0" i="1" baseline="0" dirty="0"/>
              <a:t>Evaluating Claims Rating – Program Evaluation </a:t>
            </a:r>
            <a:r>
              <a:rPr lang="en-US" b="0" i="0" baseline="0" dirty="0"/>
              <a:t>handout (also pictured on the screen) to help you fill out the third column.</a:t>
            </a:r>
          </a:p>
          <a:p>
            <a:pPr marL="171450" indent="-171450">
              <a:buFontTx/>
              <a:buChar char="-"/>
            </a:pPr>
            <a:r>
              <a:rPr lang="en-US" b="0" i="0" baseline="0" dirty="0"/>
              <a:t>Now, </a:t>
            </a:r>
            <a:r>
              <a:rPr lang="en-US" i="0" baseline="0" dirty="0"/>
              <a:t>take 10 minutes to discuss the evidence as a group and come to a consensus about the degree to which there is sufficient evidence to support each claim.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baseline="0" dirty="0"/>
              <a:t>Use your copy of the </a:t>
            </a:r>
            <a:r>
              <a:rPr lang="en-US" b="0" i="1" baseline="0" dirty="0"/>
              <a:t>Evaluating Claims Rating – Program Evaluation </a:t>
            </a:r>
            <a:r>
              <a:rPr lang="en-US" b="0" i="0" baseline="0" dirty="0"/>
              <a:t>handout (also pictured on the screen), to help you in your discussion. </a:t>
            </a:r>
            <a:endParaRPr lang="en-US" b="1" dirty="0"/>
          </a:p>
          <a:p>
            <a:pPr marL="171450" indent="-171450">
              <a:buFontTx/>
              <a:buChar char="-"/>
            </a:pPr>
            <a:endParaRPr lang="en-US" baseline="0" dirty="0"/>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19</a:t>
            </a:fld>
            <a:endParaRPr lang="en-US"/>
          </a:p>
        </p:txBody>
      </p:sp>
    </p:spTree>
    <p:extLst>
      <p:ext uri="{BB962C8B-B14F-4D97-AF65-F5344CB8AC3E}">
        <p14:creationId xmlns:p14="http://schemas.microsoft.com/office/powerpoint/2010/main" val="1365838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none" dirty="0"/>
              <a:t>Facilitator Notes: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EQuIP</a:t>
            </a:r>
            <a:r>
              <a:rPr lang="en-US" sz="1200" kern="1200" dirty="0">
                <a:solidFill>
                  <a:schemeClr val="tx1"/>
                </a:solidFill>
                <a:effectLst/>
                <a:latin typeface="+mn-lt"/>
                <a:ea typeface="+mn-ea"/>
                <a:cs typeface="+mn-cs"/>
              </a:rPr>
              <a:t> Rubric for Science provides a close look at a single unit, but in programs designed for the NGSS, the NGSS Innovations need to build across the program. For each of the Innovations, this means looking for evidence beyond just the unit that was evaluated in PEEC Phase 2. In this session, participants will learn about the final phase of evaluation, and will evaluate the student and teacher materials to look for evidence of claims that would be expected to be present in materials designed for the NGSS. This will build on the evidence base of the PEEC Prescreen and Unit Evaluation to move reviewers to a final decision about which program to select.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Depending on state and district requirements, you may need to complete additional evaluation forms, or participants may have to transfer their findings from the PEEC review process to state reporting forms. If so, you will need to build in the time to work on these forms and can complete these additional reporting forms either at the end of each program evaluation or after completing all program evaluations.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endParaRPr lang="en-US" b="1" u="none"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extLst>
      <p:ext uri="{BB962C8B-B14F-4D97-AF65-F5344CB8AC3E}">
        <p14:creationId xmlns:p14="http://schemas.microsoft.com/office/powerpoint/2010/main" val="4207082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baseline="0" dirty="0"/>
              <a:t>The third question in the summary and recommendations section asks for suggestions about what support and/or resources will be needed for programs that partially incorporate innovations. Depending on your district’s ability to provide and implement the suggested support and/or resources, you can ask this question in several different ways: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baseline="0" dirty="0"/>
              <a:t>Ask for suggestions for the overall program after the team has completed all five program evaluation tools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baseline="0" dirty="0"/>
              <a:t>Ask for suggestions for how to support each innovation in the program</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baseline="0" dirty="0"/>
              <a:t>Ask for suggestions for only those instructional materials that end up passing the program evaluation phase. </a:t>
            </a:r>
            <a:r>
              <a:rPr lang="en-US" b="0" i="1" baseline="0" dirty="0"/>
              <a:t>(Note: Asking for suggestions could be removed as a question from the five tools in phase and could be a separate process after all materials have been evaluated in phase 3.)</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Based on the evidence collected, you will now complete the summary and recommendations portion of the</a:t>
            </a:r>
            <a:r>
              <a:rPr lang="en-US" baseline="0" dirty="0"/>
              <a:t> tool.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The first question asks you</a:t>
            </a:r>
            <a:r>
              <a:rPr lang="en-US" dirty="0"/>
              <a:t> to decide the degree to which the innovation shows up across the program.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For materials that only partially incorporate the innovation, provide suggestions as your</a:t>
            </a:r>
            <a:r>
              <a:rPr lang="en-US" baseline="0" dirty="0"/>
              <a:t> answer to the third question</a:t>
            </a:r>
            <a:r>
              <a:rPr lang="en-US" dirty="0"/>
              <a:t> for what will be needed—professional learning; additional lessons, units, or modules; developing a district-wide approach to using the crosscutting concepts (because they aren’t well represented in the materials); etc.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There is also a space in the second question to leave notes and comments</a:t>
            </a:r>
            <a:r>
              <a:rPr lang="en-US" baseline="0" dirty="0"/>
              <a:t> about your recommendation.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1" baseline="0" dirty="0"/>
              <a:t>[Note to facilitator: Give participants 5-10 minutes to complete the summary and recommendations section.]</a:t>
            </a:r>
            <a:endParaRPr lang="en-US" i="1" dirty="0"/>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20</a:t>
            </a:fld>
            <a:endParaRPr lang="en-US"/>
          </a:p>
        </p:txBody>
      </p:sp>
    </p:spTree>
    <p:extLst>
      <p:ext uri="{BB962C8B-B14F-4D97-AF65-F5344CB8AC3E}">
        <p14:creationId xmlns:p14="http://schemas.microsoft.com/office/powerpoint/2010/main" val="2789712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lnSpcReduction="10000"/>
          </a:bodyPr>
          <a:lstStyle/>
          <a:p>
            <a:r>
              <a:rPr lang="en-US" b="1" dirty="0"/>
              <a:t>Facilitator Notes:</a:t>
            </a:r>
            <a:endParaRPr lang="en-US" b="0" dirty="0"/>
          </a:p>
          <a:p>
            <a:pPr marL="171450" indent="-171450">
              <a:buFontTx/>
              <a:buChar char="-"/>
            </a:pPr>
            <a:r>
              <a:rPr lang="en-US" b="0" dirty="0"/>
              <a:t>Participants</a:t>
            </a:r>
            <a:r>
              <a:rPr lang="en-US" b="0" baseline="0" dirty="0"/>
              <a:t> will need their copy of </a:t>
            </a:r>
            <a:r>
              <a:rPr lang="en-US" b="0" i="1" baseline="0" dirty="0"/>
              <a:t>Handout 25 – Tool 5: Program Level Evaluation</a:t>
            </a:r>
            <a:r>
              <a:rPr lang="en-US" b="0" i="0" baseline="0" dirty="0"/>
              <a:t>. Depending on your requirements, they can either fill out a copy by hand or digitally for the first program that they will review.</a:t>
            </a:r>
          </a:p>
          <a:p>
            <a:pPr marL="171450" indent="-171450">
              <a:buFontTx/>
              <a:buChar char="-"/>
            </a:pPr>
            <a:r>
              <a:rPr lang="en-US" b="0" i="0" baseline="0" dirty="0"/>
              <a:t>Participants will need access to the NGSS Appendices F and G and the NSTA DCI matrix. These copies </a:t>
            </a:r>
            <a:r>
              <a:rPr lang="en-US" sz="1200" b="0" i="0" u="none" strike="noStrike" cap="none" baseline="0" dirty="0">
                <a:solidFill>
                  <a:schemeClr val="dk1"/>
                </a:solidFill>
                <a:latin typeface="+mn-lt"/>
                <a:ea typeface="Calibri"/>
                <a:cs typeface="Calibri"/>
                <a:sym typeface="Calibri"/>
              </a:rPr>
              <a:t>are provided as </a:t>
            </a:r>
            <a:r>
              <a:rPr lang="en-US" sz="1200" b="0" i="1" u="none" strike="noStrike" cap="none" baseline="0" dirty="0">
                <a:solidFill>
                  <a:schemeClr val="dk1"/>
                </a:solidFill>
                <a:latin typeface="+mn-lt"/>
                <a:ea typeface="Calibri"/>
                <a:cs typeface="Calibri"/>
                <a:sym typeface="Calibri"/>
              </a:rPr>
              <a:t>Handout 04 </a:t>
            </a:r>
            <a:r>
              <a:rPr lang="mr-IN" sz="1200" b="0" i="1" u="none" strike="noStrike" cap="none" baseline="0" dirty="0">
                <a:solidFill>
                  <a:schemeClr val="dk1"/>
                </a:solidFill>
                <a:latin typeface="+mn-lt"/>
                <a:ea typeface="Calibri"/>
                <a:cs typeface="Calibri"/>
                <a:sym typeface="Calibri"/>
              </a:rPr>
              <a:t>–</a:t>
            </a:r>
            <a:r>
              <a:rPr lang="en-US" sz="1200" b="0" i="1" u="none" strike="noStrike" cap="none" baseline="0" dirty="0">
                <a:solidFill>
                  <a:schemeClr val="dk1"/>
                </a:solidFill>
                <a:latin typeface="+mn-lt"/>
                <a:ea typeface="Calibri"/>
                <a:cs typeface="Calibri"/>
                <a:sym typeface="Calibri"/>
              </a:rPr>
              <a:t> NSTA DCIs Matrix; Handout 05 </a:t>
            </a:r>
            <a:r>
              <a:rPr lang="mr-IN" sz="1200" b="0" i="1" u="none" strike="noStrike" cap="none" baseline="0" dirty="0">
                <a:solidFill>
                  <a:schemeClr val="dk1"/>
                </a:solidFill>
                <a:latin typeface="+mn-lt"/>
                <a:ea typeface="Calibri"/>
                <a:cs typeface="Calibri"/>
                <a:sym typeface="Calibri"/>
              </a:rPr>
              <a:t>–</a:t>
            </a:r>
            <a:r>
              <a:rPr lang="en-US" sz="1200" b="0" i="1" u="none" strike="noStrike" cap="none" baseline="0" dirty="0">
                <a:solidFill>
                  <a:schemeClr val="dk1"/>
                </a:solidFill>
                <a:latin typeface="+mn-lt"/>
                <a:ea typeface="Calibri"/>
                <a:cs typeface="Calibri"/>
                <a:sym typeface="Calibri"/>
              </a:rPr>
              <a:t> NGSS Appendix F; Handout 06 </a:t>
            </a:r>
            <a:r>
              <a:rPr lang="mr-IN" sz="1200" b="0" i="1" u="none" strike="noStrike" cap="none" baseline="0" dirty="0">
                <a:solidFill>
                  <a:schemeClr val="dk1"/>
                </a:solidFill>
                <a:latin typeface="+mn-lt"/>
                <a:ea typeface="Calibri"/>
                <a:cs typeface="Calibri"/>
                <a:sym typeface="Calibri"/>
              </a:rPr>
              <a:t>–</a:t>
            </a:r>
            <a:r>
              <a:rPr lang="en-US" sz="1200" b="0" i="1" u="none" strike="noStrike" cap="none" baseline="0" dirty="0">
                <a:solidFill>
                  <a:schemeClr val="dk1"/>
                </a:solidFill>
                <a:latin typeface="+mn-lt"/>
                <a:ea typeface="Calibri"/>
                <a:cs typeface="Calibri"/>
                <a:sym typeface="Calibri"/>
              </a:rPr>
              <a:t> NGSS Appendix G</a:t>
            </a:r>
            <a:endParaRPr lang="en-US" b="0" i="0" baseline="0" dirty="0"/>
          </a:p>
          <a:p>
            <a:pPr marL="171450" indent="-171450">
              <a:buFontTx/>
              <a:buChar char="-"/>
            </a:pPr>
            <a:r>
              <a:rPr lang="en-US" b="0" i="0" baseline="0" dirty="0"/>
              <a:t>Participants will need their copies of the Innovations handouts (</a:t>
            </a:r>
            <a:r>
              <a:rPr lang="en-US" b="0" i="1" baseline="0" dirty="0"/>
              <a:t>Handouts #13-17).</a:t>
            </a:r>
            <a:endParaRPr lang="en-US" b="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u="none" kern="1200" baseline="0" dirty="0">
                <a:solidFill>
                  <a:schemeClr val="tx1"/>
                </a:solidFill>
                <a:effectLst/>
                <a:latin typeface="+mn-lt"/>
                <a:ea typeface="+mn-ea"/>
                <a:cs typeface="+mn-cs"/>
              </a:rPr>
              <a:t>Posting a timer that is visible to all participants can help everyone keep track of their time and stay on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dirty="0"/>
          </a:p>
          <a:p>
            <a:pPr marL="171450" indent="-171450">
              <a:buFontTx/>
              <a:buChar char="-"/>
            </a:pPr>
            <a:r>
              <a:rPr lang="en-US" dirty="0"/>
              <a:t>Turn to your copy of Tool 5D and take a few minutes to read through</a:t>
            </a:r>
            <a:r>
              <a:rPr lang="en-US" baseline="0" dirty="0"/>
              <a:t> it.</a:t>
            </a:r>
          </a:p>
          <a:p>
            <a:pPr marL="171450" indent="-171450">
              <a:buFontTx/>
              <a:buChar char="-"/>
            </a:pPr>
            <a:r>
              <a:rPr lang="en-US" baseline="0" dirty="0"/>
              <a:t>You will use Tool 5D to collect evidence and make claims </a:t>
            </a:r>
            <a:r>
              <a:rPr lang="en-US" sz="1200" kern="1200" dirty="0">
                <a:solidFill>
                  <a:schemeClr val="tx1"/>
                </a:solidFill>
                <a:effectLst/>
                <a:latin typeface="+mn-lt"/>
                <a:ea typeface="+mn-ea"/>
                <a:cs typeface="+mn-cs"/>
              </a:rPr>
              <a:t>about how an instructional materials program addresses NGSS Innovation 4: Alignment with English-Language Arts and Mathematics.</a:t>
            </a:r>
          </a:p>
          <a:p>
            <a:pPr marL="171450" indent="-171450">
              <a:buFontTx/>
              <a:buChar char="-"/>
            </a:pPr>
            <a:r>
              <a:rPr lang="en-US" baseline="0" dirty="0"/>
              <a:t>There are three claims in this tool that you will be looking for evidence for in the program.</a:t>
            </a:r>
          </a:p>
          <a:p>
            <a:pPr marL="171450" indent="-171450">
              <a:buFontTx/>
              <a:buChar char="-"/>
            </a:pPr>
            <a:r>
              <a:rPr lang="en-US" baseline="0" dirty="0"/>
              <a:t>As you go through the sample learning sequences that are outlined in the sampling plan, look for and record evidence for each of these claims.</a:t>
            </a:r>
          </a:p>
          <a:p>
            <a:pPr marL="171450" indent="-171450">
              <a:buFontTx/>
              <a:buChar char="-"/>
            </a:pPr>
            <a:r>
              <a:rPr lang="en-US" baseline="0" dirty="0"/>
              <a:t>Remember to refer to the NGSS Appendices E, F, and G, and the individual innovation handouts, as needed.</a:t>
            </a:r>
          </a:p>
          <a:p>
            <a:pPr marL="171450" indent="-171450">
              <a:buFontTx/>
              <a:buChar char="-"/>
            </a:pPr>
            <a:r>
              <a:rPr lang="en-US" baseline="0" dirty="0"/>
              <a:t>Take 15 minutes to individually look for and record evidence for both claims. </a:t>
            </a:r>
            <a:r>
              <a:rPr lang="en-US" i="1" baseline="0" dirty="0"/>
              <a:t>[Note to facilitator: Set a timer for 15 minutes.]</a:t>
            </a:r>
            <a:endParaRPr lang="en-US" i="0" baseline="0" dirty="0"/>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21</a:t>
            </a:fld>
            <a:endParaRPr lang="en-US"/>
          </a:p>
        </p:txBody>
      </p:sp>
    </p:spTree>
    <p:extLst>
      <p:ext uri="{BB962C8B-B14F-4D97-AF65-F5344CB8AC3E}">
        <p14:creationId xmlns:p14="http://schemas.microsoft.com/office/powerpoint/2010/main" val="2250587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endParaRPr lang="en-US" b="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baseline="0" dirty="0"/>
              <a:t>Participants will need their copy of </a:t>
            </a:r>
            <a:r>
              <a:rPr lang="en-US" b="0" i="1" baseline="0" dirty="0"/>
              <a:t>Handout 26 –</a:t>
            </a:r>
            <a:r>
              <a:rPr lang="en-US" b="0" baseline="0" dirty="0"/>
              <a:t> </a:t>
            </a:r>
            <a:r>
              <a:rPr lang="en-US" b="0" i="1" baseline="0" dirty="0"/>
              <a:t>Evaluating Claims Rating – Program Evaluation </a:t>
            </a:r>
            <a:r>
              <a:rPr lang="en-US" b="0" i="0" baseline="0" dirty="0"/>
              <a:t>handout.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u="none" kern="1200" baseline="0" dirty="0">
                <a:solidFill>
                  <a:schemeClr val="tx1"/>
                </a:solidFill>
                <a:effectLst/>
                <a:latin typeface="+mn-lt"/>
                <a:ea typeface="+mn-ea"/>
                <a:cs typeface="+mn-cs"/>
              </a:rPr>
              <a:t>Posting a timer that is visible to all participants can help everyone keep track of their time and stay on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baseline="0" dirty="0"/>
              <a:t>Now that you have your individual evidence, take a few minutes to evaluate the degree to which there is sufficient evidence to support each claim. </a:t>
            </a:r>
          </a:p>
          <a:p>
            <a:pPr marL="171450" indent="-171450">
              <a:buFontTx/>
              <a:buChar char="-"/>
            </a:pPr>
            <a:r>
              <a:rPr lang="en-US" i="0" baseline="0" dirty="0"/>
              <a:t>Use your </a:t>
            </a:r>
            <a:r>
              <a:rPr lang="en-US" b="0" i="1" baseline="0" dirty="0"/>
              <a:t>Evaluating Claims Rating – Program Evaluation </a:t>
            </a:r>
            <a:r>
              <a:rPr lang="en-US" b="0" i="0" baseline="0" dirty="0"/>
              <a:t>handout (also pictured on the screen) to help you fill out the third column.</a:t>
            </a:r>
          </a:p>
          <a:p>
            <a:pPr marL="171450" indent="-171450">
              <a:buFontTx/>
              <a:buChar char="-"/>
            </a:pPr>
            <a:r>
              <a:rPr lang="en-US" b="0" i="0" baseline="0" dirty="0"/>
              <a:t>Now, </a:t>
            </a:r>
            <a:r>
              <a:rPr lang="en-US" i="0" baseline="0" dirty="0"/>
              <a:t>take 10 minutes to discuss the evidence as a group and come to a consensus about the degree to which there is sufficient evidence to support each claim.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baseline="0" dirty="0"/>
              <a:t>Use your copy of the </a:t>
            </a:r>
            <a:r>
              <a:rPr lang="en-US" b="0" i="1" baseline="0" dirty="0"/>
              <a:t>Evaluating Claims Rating – Program Evaluation </a:t>
            </a:r>
            <a:r>
              <a:rPr lang="en-US" b="0" i="0" baseline="0" dirty="0"/>
              <a:t>handout (also pictured on the screen), to help you in your discussion. </a:t>
            </a:r>
            <a:endParaRPr lang="en-US" b="1" dirty="0"/>
          </a:p>
          <a:p>
            <a:pPr marL="171450" indent="-171450">
              <a:buFontTx/>
              <a:buChar char="-"/>
            </a:pPr>
            <a:endParaRPr lang="en-US" baseline="0" dirty="0"/>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22</a:t>
            </a:fld>
            <a:endParaRPr lang="en-US"/>
          </a:p>
        </p:txBody>
      </p:sp>
    </p:spTree>
    <p:extLst>
      <p:ext uri="{BB962C8B-B14F-4D97-AF65-F5344CB8AC3E}">
        <p14:creationId xmlns:p14="http://schemas.microsoft.com/office/powerpoint/2010/main" val="2902360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endParaRPr lang="en-US" b="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baseline="0" dirty="0"/>
              <a:t>The third question in the summary and recommendations section asks for suggestions about what support and/or resources will be needed for programs that partially incorporate innovations. Depending on your district’s ability to provide and implement the suggested support and/or resources, you can ask this question in several different ways: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baseline="0" dirty="0"/>
              <a:t>Ask for suggestions for the overall program after the team has completed all five program evaluation tools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baseline="0" dirty="0"/>
              <a:t>Ask for suggestions for how to support each innovation in the program</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baseline="0" dirty="0"/>
              <a:t>Ask for suggestions for only those instructional materials that end up passing the program evaluation phase. </a:t>
            </a:r>
            <a:r>
              <a:rPr lang="en-US" b="0" i="1" baseline="0" dirty="0"/>
              <a:t>(Note: Asking for suggestions could be removed as a question from the five tools in phase and could be a separate process after all materials have been evaluated in phase 3.)</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Based on the evidence collected, you will now complete the summary and recommendations portion of the</a:t>
            </a:r>
            <a:r>
              <a:rPr lang="en-US" baseline="0" dirty="0"/>
              <a:t> tool.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The first question asks you</a:t>
            </a:r>
            <a:r>
              <a:rPr lang="en-US" dirty="0"/>
              <a:t> to decide the degree to which the innovation shows up across the program.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For materials that only partially incorporate the innovation, provide suggestions as your</a:t>
            </a:r>
            <a:r>
              <a:rPr lang="en-US" baseline="0" dirty="0"/>
              <a:t> answer to the third question</a:t>
            </a:r>
            <a:r>
              <a:rPr lang="en-US" dirty="0"/>
              <a:t> for what will be needed—professional learning; additional lessons, units, or modules; developing a district-wide approach to using the crosscutting concepts (because they aren’t well represented in the materials); etc.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There is also a space in the second question to leave notes and comments</a:t>
            </a:r>
            <a:r>
              <a:rPr lang="en-US" baseline="0" dirty="0"/>
              <a:t> about your recommendation.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1" baseline="0" dirty="0"/>
              <a:t>[Note to facilitator: Give participants 5-10 minutes to complete the summary and recommendations section.]</a:t>
            </a:r>
            <a:endParaRPr lang="en-US" i="1" dirty="0"/>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23</a:t>
            </a:fld>
            <a:endParaRPr lang="en-US"/>
          </a:p>
        </p:txBody>
      </p:sp>
    </p:spTree>
    <p:extLst>
      <p:ext uri="{BB962C8B-B14F-4D97-AF65-F5344CB8AC3E}">
        <p14:creationId xmlns:p14="http://schemas.microsoft.com/office/powerpoint/2010/main" val="3941832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77500" lnSpcReduction="20000"/>
          </a:bodyPr>
          <a:lstStyle/>
          <a:p>
            <a:r>
              <a:rPr lang="en-US" b="1" dirty="0"/>
              <a:t>Facilitator Notes:</a:t>
            </a:r>
            <a:endParaRPr lang="en-US" b="0" dirty="0"/>
          </a:p>
          <a:p>
            <a:pPr marL="171450" indent="-171450">
              <a:buFontTx/>
              <a:buChar char="-"/>
            </a:pPr>
            <a:r>
              <a:rPr lang="en-US" b="0" dirty="0"/>
              <a:t>Participants</a:t>
            </a:r>
            <a:r>
              <a:rPr lang="en-US" b="0" baseline="0" dirty="0"/>
              <a:t> will need their copy of </a:t>
            </a:r>
            <a:r>
              <a:rPr lang="en-US" b="0" i="1" baseline="0" dirty="0"/>
              <a:t>Handout 25 – Tool 5: Program Level Evaluation</a:t>
            </a:r>
            <a:r>
              <a:rPr lang="en-US" b="0" i="0" baseline="0" dirty="0"/>
              <a:t>. Depending on your requirements, they can either fill out a copy by hand or digitally for the first program that they will review.</a:t>
            </a:r>
          </a:p>
          <a:p>
            <a:pPr marL="171450" indent="-171450">
              <a:buFontTx/>
              <a:buChar char="-"/>
            </a:pPr>
            <a:r>
              <a:rPr lang="en-US" b="0" i="0" baseline="0" dirty="0"/>
              <a:t>Participants will need access to the NGSS Appendices F and G and the NSTA DCI matrix. These copies </a:t>
            </a:r>
            <a:r>
              <a:rPr lang="en-US" sz="1200" b="0" i="0" u="none" strike="noStrike" cap="none" baseline="0" dirty="0">
                <a:solidFill>
                  <a:schemeClr val="dk1"/>
                </a:solidFill>
                <a:latin typeface="+mn-lt"/>
                <a:ea typeface="Calibri"/>
                <a:cs typeface="Calibri"/>
                <a:sym typeface="Calibri"/>
              </a:rPr>
              <a:t>are provided as </a:t>
            </a:r>
            <a:r>
              <a:rPr lang="en-US" sz="1200" b="0" i="1" u="none" strike="noStrike" cap="none" baseline="0" dirty="0">
                <a:solidFill>
                  <a:schemeClr val="dk1"/>
                </a:solidFill>
                <a:latin typeface="+mn-lt"/>
                <a:ea typeface="Calibri"/>
                <a:cs typeface="Calibri"/>
                <a:sym typeface="Calibri"/>
              </a:rPr>
              <a:t>Handout 04 </a:t>
            </a:r>
            <a:r>
              <a:rPr lang="mr-IN" sz="1200" b="0" i="1" u="none" strike="noStrike" cap="none" baseline="0" dirty="0">
                <a:solidFill>
                  <a:schemeClr val="dk1"/>
                </a:solidFill>
                <a:latin typeface="+mn-lt"/>
                <a:ea typeface="Calibri"/>
                <a:cs typeface="Calibri"/>
                <a:sym typeface="Calibri"/>
              </a:rPr>
              <a:t>–</a:t>
            </a:r>
            <a:r>
              <a:rPr lang="en-US" sz="1200" b="0" i="1" u="none" strike="noStrike" cap="none" baseline="0" dirty="0">
                <a:solidFill>
                  <a:schemeClr val="dk1"/>
                </a:solidFill>
                <a:latin typeface="+mn-lt"/>
                <a:ea typeface="Calibri"/>
                <a:cs typeface="Calibri"/>
                <a:sym typeface="Calibri"/>
              </a:rPr>
              <a:t> NSTA DCIs Matrix; Handout 05 </a:t>
            </a:r>
            <a:r>
              <a:rPr lang="mr-IN" sz="1200" b="0" i="1" u="none" strike="noStrike" cap="none" baseline="0" dirty="0">
                <a:solidFill>
                  <a:schemeClr val="dk1"/>
                </a:solidFill>
                <a:latin typeface="+mn-lt"/>
                <a:ea typeface="Calibri"/>
                <a:cs typeface="Calibri"/>
                <a:sym typeface="Calibri"/>
              </a:rPr>
              <a:t>–</a:t>
            </a:r>
            <a:r>
              <a:rPr lang="en-US" sz="1200" b="0" i="1" u="none" strike="noStrike" cap="none" baseline="0" dirty="0">
                <a:solidFill>
                  <a:schemeClr val="dk1"/>
                </a:solidFill>
                <a:latin typeface="+mn-lt"/>
                <a:ea typeface="Calibri"/>
                <a:cs typeface="Calibri"/>
                <a:sym typeface="Calibri"/>
              </a:rPr>
              <a:t> NGSS Appendix F; Handout 06 </a:t>
            </a:r>
            <a:r>
              <a:rPr lang="mr-IN" sz="1200" b="0" i="1" u="none" strike="noStrike" cap="none" baseline="0" dirty="0">
                <a:solidFill>
                  <a:schemeClr val="dk1"/>
                </a:solidFill>
                <a:latin typeface="+mn-lt"/>
                <a:ea typeface="Calibri"/>
                <a:cs typeface="Calibri"/>
                <a:sym typeface="Calibri"/>
              </a:rPr>
              <a:t>–</a:t>
            </a:r>
            <a:r>
              <a:rPr lang="en-US" sz="1200" b="0" i="1" u="none" strike="noStrike" cap="none" baseline="0" dirty="0">
                <a:solidFill>
                  <a:schemeClr val="dk1"/>
                </a:solidFill>
                <a:latin typeface="+mn-lt"/>
                <a:ea typeface="Calibri"/>
                <a:cs typeface="Calibri"/>
                <a:sym typeface="Calibri"/>
              </a:rPr>
              <a:t> NGSS Appendix G</a:t>
            </a:r>
            <a:endParaRPr lang="en-US" b="0" i="0" baseline="0" dirty="0"/>
          </a:p>
          <a:p>
            <a:pPr marL="171450" indent="-171450">
              <a:buFontTx/>
              <a:buChar char="-"/>
            </a:pPr>
            <a:r>
              <a:rPr lang="en-US" b="0" i="0" baseline="0" dirty="0"/>
              <a:t>Participants will need their copies of the Innovations handouts (</a:t>
            </a:r>
            <a:r>
              <a:rPr lang="en-US" b="0" i="1" baseline="0" dirty="0"/>
              <a:t>Handouts #13-17).</a:t>
            </a:r>
            <a:endParaRPr lang="en-US" b="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u="none" kern="1200" baseline="0" dirty="0">
                <a:solidFill>
                  <a:schemeClr val="tx1"/>
                </a:solidFill>
                <a:effectLst/>
                <a:latin typeface="+mn-lt"/>
                <a:ea typeface="+mn-ea"/>
                <a:cs typeface="+mn-cs"/>
              </a:rPr>
              <a:t>Posting a timer that is visible to all participants can help everyone keep track of their time and stay on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dirty="0"/>
          </a:p>
          <a:p>
            <a:pPr marL="171450" indent="-171450">
              <a:buFontTx/>
              <a:buChar char="-"/>
            </a:pPr>
            <a:r>
              <a:rPr lang="en-US" dirty="0"/>
              <a:t>Turn to your copy of Tool 5E and take a few minutes to read through</a:t>
            </a:r>
            <a:r>
              <a:rPr lang="en-US" baseline="0" dirty="0"/>
              <a:t> it.</a:t>
            </a:r>
          </a:p>
          <a:p>
            <a:pPr marL="171450" indent="-171450">
              <a:buFontTx/>
              <a:buChar char="-"/>
            </a:pPr>
            <a:r>
              <a:rPr lang="en-US" baseline="0" dirty="0"/>
              <a:t>You will use Tool 5E to collect evidence and make claims </a:t>
            </a:r>
            <a:r>
              <a:rPr lang="en-US" sz="1200" kern="1200" dirty="0">
                <a:solidFill>
                  <a:schemeClr val="tx1"/>
                </a:solidFill>
                <a:effectLst/>
                <a:latin typeface="+mn-lt"/>
                <a:ea typeface="+mn-ea"/>
                <a:cs typeface="+mn-cs"/>
              </a:rPr>
              <a:t>about how an instructional materials program addresses NGSS Innovation 5: All Standards, All Students.</a:t>
            </a:r>
          </a:p>
          <a:p>
            <a:pPr marL="171450" indent="-171450">
              <a:buFontTx/>
              <a:buChar char="-"/>
            </a:pPr>
            <a:r>
              <a:rPr lang="en-US" baseline="0" dirty="0"/>
              <a:t>There are five claims in this tool that you will be looking for evidence for in the program.</a:t>
            </a:r>
          </a:p>
          <a:p>
            <a:pPr marL="171450" indent="-171450">
              <a:buFontTx/>
              <a:buChar char="-"/>
            </a:pPr>
            <a:r>
              <a:rPr lang="en-US" baseline="0" dirty="0"/>
              <a:t>The first claim states, “from the student’s perspective, most learning experiences are focused on making sense of phenomena and designing solutions to problems.”</a:t>
            </a:r>
          </a:p>
          <a:p>
            <a:pPr marL="171450" indent="-171450">
              <a:buFontTx/>
              <a:buChar char="-"/>
            </a:pPr>
            <a:r>
              <a:rPr lang="en-US" baseline="0" dirty="0"/>
              <a:t>The second claim states, “guidance is provided to teachers to support students in making sense of phenomena and designing solutions to problems.”</a:t>
            </a:r>
          </a:p>
          <a:p>
            <a:pPr marL="171450" indent="-171450">
              <a:buFontTx/>
              <a:buChar char="-"/>
            </a:pPr>
            <a:r>
              <a:rPr lang="en-US" baseline="0" dirty="0"/>
              <a:t>As you go through the sample learning sequences that are outlined in the sampling plan, look for evidence for each of these claims. </a:t>
            </a:r>
          </a:p>
          <a:p>
            <a:pPr marL="171450" indent="-171450">
              <a:buFontTx/>
              <a:buChar char="-"/>
            </a:pPr>
            <a:r>
              <a:rPr lang="en-US" baseline="0" dirty="0"/>
              <a:t>In the second column titled “evidence,” record evidence of where the innovation has been clearly and explicitly incorporated into the materials. Also record instances where it does not appear to have been incorporated. </a:t>
            </a:r>
          </a:p>
          <a:p>
            <a:pPr marL="171450" indent="-171450">
              <a:buFontTx/>
              <a:buChar char="-"/>
            </a:pPr>
            <a:r>
              <a:rPr lang="en-US" baseline="0" dirty="0"/>
              <a:t>Your evidence should be in complete sentences and thoughts, and should include page numbers, a brief description of the evidence, and an explanation of how it either supports or contradicts the claim.  </a:t>
            </a:r>
          </a:p>
          <a:p>
            <a:pPr marL="171450" indent="-171450">
              <a:buFontTx/>
              <a:buChar char="-"/>
            </a:pPr>
            <a:r>
              <a:rPr lang="en-US" baseline="0" dirty="0"/>
              <a:t>The second claim box has some specific examples of evidence that you can look for that can help support the claim is present (or absent) in the materials.</a:t>
            </a:r>
          </a:p>
          <a:p>
            <a:pPr marL="171450" indent="-171450">
              <a:buFontTx/>
              <a:buChar char="-"/>
            </a:pPr>
            <a:r>
              <a:rPr lang="en-US" baseline="0" dirty="0"/>
              <a:t>Remember to refer to the NGSS Appendices E, F, and G, and the individual innovation handouts, as needed.</a:t>
            </a:r>
          </a:p>
          <a:p>
            <a:pPr marL="171450" indent="-171450">
              <a:buFontTx/>
              <a:buChar char="-"/>
            </a:pPr>
            <a:r>
              <a:rPr lang="en-US" baseline="0" dirty="0"/>
              <a:t>Take 20 minutes to individually look for and record evidence for both claims. </a:t>
            </a:r>
            <a:r>
              <a:rPr lang="en-US" i="1" baseline="0" dirty="0"/>
              <a:t>[Note to facilitator: Set a timer for 20 minutes.]</a:t>
            </a:r>
            <a:endParaRPr lang="en-US" i="0" baseline="0" dirty="0"/>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24</a:t>
            </a:fld>
            <a:endParaRPr lang="en-US"/>
          </a:p>
        </p:txBody>
      </p:sp>
    </p:spTree>
    <p:extLst>
      <p:ext uri="{BB962C8B-B14F-4D97-AF65-F5344CB8AC3E}">
        <p14:creationId xmlns:p14="http://schemas.microsoft.com/office/powerpoint/2010/main" val="4053910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endParaRPr lang="en-US" b="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baseline="0" dirty="0"/>
              <a:t>Participants will need their copy of </a:t>
            </a:r>
            <a:r>
              <a:rPr lang="en-US" b="0" i="1" baseline="0" dirty="0"/>
              <a:t>Handout 26 –</a:t>
            </a:r>
            <a:r>
              <a:rPr lang="en-US" b="0" baseline="0" dirty="0"/>
              <a:t> </a:t>
            </a:r>
            <a:r>
              <a:rPr lang="en-US" b="0" i="1" baseline="0" dirty="0"/>
              <a:t>Evaluating Claims Rating – Program Evaluation </a:t>
            </a:r>
            <a:r>
              <a:rPr lang="en-US" b="0" i="0" baseline="0" dirty="0"/>
              <a:t>handout.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u="none" kern="1200" baseline="0" dirty="0">
                <a:solidFill>
                  <a:schemeClr val="tx1"/>
                </a:solidFill>
                <a:effectLst/>
                <a:latin typeface="+mn-lt"/>
                <a:ea typeface="+mn-ea"/>
                <a:cs typeface="+mn-cs"/>
              </a:rPr>
              <a:t>Posting a timer that is visible to all participants can help everyone keep track of their time and stay on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baseline="0" dirty="0"/>
              <a:t>Now that you have your individual evidence, take a few minutes to evaluate the degree to which there is sufficient evidence to support each claim. </a:t>
            </a:r>
          </a:p>
          <a:p>
            <a:pPr marL="171450" indent="-171450">
              <a:buFontTx/>
              <a:buChar char="-"/>
            </a:pPr>
            <a:r>
              <a:rPr lang="en-US" i="0" baseline="0" dirty="0"/>
              <a:t>Use your </a:t>
            </a:r>
            <a:r>
              <a:rPr lang="en-US" b="0" i="1" baseline="0" dirty="0"/>
              <a:t>Evaluating Claims Rating – Program Evaluation </a:t>
            </a:r>
            <a:r>
              <a:rPr lang="en-US" b="0" i="0" baseline="0" dirty="0"/>
              <a:t>handout (also pictured on the screen) to help you fill out the third column.</a:t>
            </a:r>
          </a:p>
          <a:p>
            <a:pPr marL="171450" indent="-171450">
              <a:buFontTx/>
              <a:buChar char="-"/>
            </a:pPr>
            <a:r>
              <a:rPr lang="en-US" b="0" i="0" baseline="0" dirty="0"/>
              <a:t>Now, </a:t>
            </a:r>
            <a:r>
              <a:rPr lang="en-US" i="0" baseline="0" dirty="0"/>
              <a:t>take 10 minutes to discuss the evidence as a group and come to a consensus about the degree to which there is sufficient evidence to support each claim.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baseline="0" dirty="0"/>
              <a:t>Use your copy of the </a:t>
            </a:r>
            <a:r>
              <a:rPr lang="en-US" b="0" i="1" baseline="0" dirty="0"/>
              <a:t>Evaluating Claims Rating – Program Evaluation </a:t>
            </a:r>
            <a:r>
              <a:rPr lang="en-US" b="0" i="0" baseline="0" dirty="0"/>
              <a:t>handout (also pictured on the screen), to help you in your discussion. </a:t>
            </a:r>
            <a:endParaRPr lang="en-US" b="1" dirty="0"/>
          </a:p>
          <a:p>
            <a:pPr marL="171450" indent="-171450">
              <a:buFontTx/>
              <a:buChar char="-"/>
            </a:pPr>
            <a:endParaRPr lang="en-US" baseline="0" dirty="0"/>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25</a:t>
            </a:fld>
            <a:endParaRPr lang="en-US"/>
          </a:p>
        </p:txBody>
      </p:sp>
    </p:spTree>
    <p:extLst>
      <p:ext uri="{BB962C8B-B14F-4D97-AF65-F5344CB8AC3E}">
        <p14:creationId xmlns:p14="http://schemas.microsoft.com/office/powerpoint/2010/main" val="3030510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endParaRPr lang="en-US" b="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baseline="0" dirty="0"/>
              <a:t>The third question in the summary and recommendations section asks for suggestions about what support and/or resources will be needed for programs that partially incorporate innovations. Depending on your district’s ability to provide and implement the suggested support and/or resources, you can ask this question in several different ways: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baseline="0" dirty="0"/>
              <a:t>Ask for suggestions for the overall program after the team has completed all five program evaluation tools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baseline="0" dirty="0"/>
              <a:t>Ask for suggestions for how to support each innovation in the program</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baseline="0" dirty="0"/>
              <a:t>Ask for suggestions for only those instructional materials that end up passing the program evaluation phase. </a:t>
            </a:r>
            <a:r>
              <a:rPr lang="en-US" b="0" i="1" baseline="0" dirty="0"/>
              <a:t>(Note: Asking for suggestions could be removed as a question from the five tools in phase and could be a separate process after all materials have been evaluated in phase 3.)</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Based on the evidence collected, you will now complete the summary and recommendations portion of the</a:t>
            </a:r>
            <a:r>
              <a:rPr lang="en-US" baseline="0" dirty="0"/>
              <a:t> tool.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The first question asks you</a:t>
            </a:r>
            <a:r>
              <a:rPr lang="en-US" dirty="0"/>
              <a:t> to decide the degree to which the innovation shows up across the program.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For materials that only partially incorporate the innovation, provide suggestions as your</a:t>
            </a:r>
            <a:r>
              <a:rPr lang="en-US" baseline="0" dirty="0"/>
              <a:t> answer to the third question</a:t>
            </a:r>
            <a:r>
              <a:rPr lang="en-US" dirty="0"/>
              <a:t> for what will be needed—professional learning; additional lessons, units, or modules; developing a district-wide approach to using the crosscutting concepts (because they aren’t well represented in the materials); etc.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There is also a space in the second question to leave notes and comments</a:t>
            </a:r>
            <a:r>
              <a:rPr lang="en-US" baseline="0" dirty="0"/>
              <a:t> about your recommendation.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1" baseline="0" dirty="0"/>
              <a:t>[Note to facilitator: Give participants 5-10 minutes to complete the summary and recommendations section.]</a:t>
            </a:r>
            <a:endParaRPr lang="en-US" i="1" dirty="0"/>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26</a:t>
            </a:fld>
            <a:endParaRPr lang="en-US"/>
          </a:p>
        </p:txBody>
      </p:sp>
    </p:spTree>
    <p:extLst>
      <p:ext uri="{BB962C8B-B14F-4D97-AF65-F5344CB8AC3E}">
        <p14:creationId xmlns:p14="http://schemas.microsoft.com/office/powerpoint/2010/main" val="2337306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endParaRPr lang="en-US" b="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After participants complete all five parts of Tool 5 for a program, they need to fill out Tool 6: PEEC Evidence Summary and Tool 7: Final Evaluation for the program. In order to complete Tool 6, participants will need access to the prescreen tools and unit evaluation tools that were completed for each instructional materials program.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Depending on whether you are required to submit individual reports or consensus reports, you will need to either ask all participants to fill out individual copies of Tool 6 or for the group to complete a consensus copy of Tool 6.</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Tool 6 is available as </a:t>
            </a:r>
            <a:r>
              <a:rPr lang="en-US" i="1" dirty="0"/>
              <a:t>Handout 27 – Tool 6: PEEC Evidence Summary.</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dirty="0"/>
          </a:p>
          <a:p>
            <a:pPr marL="171450" indent="-171450">
              <a:buFontTx/>
              <a:buChar char="-"/>
            </a:pPr>
            <a:r>
              <a:rPr lang="en-US" dirty="0"/>
              <a:t>Now that you have completed the program evaluation for your first instructional materials program, you will need to summarize the evidence that was collected for this program in all three phases of PEEC. The leadership team completed phase 1 of the PEEC during their planning session, and you all worked on phase 2 of PEEC in the last session. These completed tools are available for you to see and to use to complete Tool 6.</a:t>
            </a:r>
          </a:p>
          <a:p>
            <a:pPr marL="171450" indent="-171450">
              <a:buFontTx/>
              <a:buChar char="-"/>
            </a:pPr>
            <a:r>
              <a:rPr lang="en-US" dirty="0"/>
              <a:t>You will have five minutes to work in your groups to fill out one consensus copy of Tool 6. </a:t>
            </a:r>
            <a:r>
              <a:rPr lang="en-US" i="1" dirty="0"/>
              <a:t>[Note facilitator: Give participants five minutes to complete this task.]</a:t>
            </a: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666435A-B79D-4125-A84A-60CACF26A778}" type="slidenum">
              <a:rPr lang="en-US" smtClean="0"/>
              <a:t>27</a:t>
            </a:fld>
            <a:endParaRPr lang="en-US"/>
          </a:p>
        </p:txBody>
      </p:sp>
    </p:spTree>
    <p:extLst>
      <p:ext uri="{BB962C8B-B14F-4D97-AF65-F5344CB8AC3E}">
        <p14:creationId xmlns:p14="http://schemas.microsoft.com/office/powerpoint/2010/main" val="2793400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endParaRPr lang="en-US" b="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After completing Tool 6, participants will need to use that tool to make a final recommendation about the instructional materials program. They will fill out Tool 7 with their final claim about whether an instructional materials program is designed to provide adequate and appropriate opportunities for students to meet the performance expectations of the NGSS.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Depending on whether you are required to submit individual reports or consensus reports, you will need to either ask all participants to fill out individual copies of Tool 7 or for the group to complete a consensus copy of Tool 7.</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Tool 7 is available as </a:t>
            </a:r>
            <a:r>
              <a:rPr lang="en-US" i="1" dirty="0"/>
              <a:t>Handout 28 – Tool 7: Final Evaluation.</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dirty="0"/>
          </a:p>
          <a:p>
            <a:pPr marL="171450" indent="-171450">
              <a:buFontTx/>
              <a:buChar char="-"/>
            </a:pPr>
            <a:r>
              <a:rPr lang="en-US" dirty="0"/>
              <a:t>Based on the compilation of evidence findings in Tool 6 and the entire evaluation process, you will complete on last evaluation form.</a:t>
            </a:r>
            <a:r>
              <a:rPr lang="en-US" i="0" dirty="0"/>
              <a:t> In </a:t>
            </a:r>
            <a:r>
              <a:rPr lang="en-US" i="1" dirty="0"/>
              <a:t>Tool 7: Final Evaluation</a:t>
            </a:r>
            <a:r>
              <a:rPr lang="en-US" i="0" dirty="0"/>
              <a:t>, you will </a:t>
            </a:r>
            <a:r>
              <a:rPr lang="en-US" dirty="0"/>
              <a:t>make one final claim about whether an instructional materials program is designed to provide adequate and appropriate opportunities for students to meet the performance expectations of the NGSS. You will explain how the data in Tool 6 supports this claim and will highlight the most compelling evidence from each of the phases of PEEC to support this claim. After establishing the evidence for the claim, you will summarize any recommendations for what would need to happen during implementation of the materials to address any weaknesses that were identified in the analysis.</a:t>
            </a:r>
          </a:p>
          <a:p>
            <a:pPr marL="171450" indent="-171450">
              <a:buFontTx/>
              <a:buChar char="-"/>
            </a:pPr>
            <a:r>
              <a:rPr lang="en-US" dirty="0"/>
              <a:t>As a group, complete one Tool 7 handout for the program.</a:t>
            </a:r>
            <a:r>
              <a:rPr lang="en-US" i="0" dirty="0"/>
              <a:t> </a:t>
            </a:r>
            <a:r>
              <a:rPr lang="en-US" i="1" dirty="0"/>
              <a:t>[Note facilitator: Give participants five-ten minutes to complete this task.]</a:t>
            </a:r>
          </a:p>
          <a:p>
            <a:pPr marL="171450" indent="-171450">
              <a:buFontTx/>
              <a:buChar char="-"/>
            </a:pPr>
            <a:r>
              <a:rPr lang="en-US" i="0" dirty="0"/>
              <a:t>After you have completed filling out Tool 7, compile all of the tools from all three PEEC phases and turn them in.</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666435A-B79D-4125-A84A-60CACF26A778}" type="slidenum">
              <a:rPr lang="en-US" smtClean="0"/>
              <a:t>28</a:t>
            </a:fld>
            <a:endParaRPr lang="en-US"/>
          </a:p>
        </p:txBody>
      </p:sp>
    </p:spTree>
    <p:extLst>
      <p:ext uri="{BB962C8B-B14F-4D97-AF65-F5344CB8AC3E}">
        <p14:creationId xmlns:p14="http://schemas.microsoft.com/office/powerpoint/2010/main" val="1089199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endParaRPr lang="en-US" b="0" dirty="0"/>
          </a:p>
          <a:p>
            <a:pPr marL="171450" indent="-171450">
              <a:buFontTx/>
              <a:buChar char="-"/>
            </a:pPr>
            <a:r>
              <a:rPr lang="en-US" b="0" dirty="0"/>
              <a:t>Collect all of the completed PEEC forms from participants for the program they have completed evaluating.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b="0" dirty="0"/>
          </a:p>
          <a:p>
            <a:pPr marL="171450" indent="-171450">
              <a:buFontTx/>
              <a:buChar char="-"/>
            </a:pPr>
            <a:r>
              <a:rPr lang="en-US" sz="1200" i="0" kern="1200" baseline="0" dirty="0">
                <a:solidFill>
                  <a:schemeClr val="tx1"/>
                </a:solidFill>
                <a:effectLst/>
                <a:latin typeface="+mn-lt"/>
                <a:ea typeface="+mn-ea"/>
                <a:cs typeface="+mn-cs"/>
              </a:rPr>
              <a:t>Congratulations! You have now completed your first program evaluation and final recommendation for an instructional materials program.</a:t>
            </a:r>
          </a:p>
          <a:p>
            <a:endParaRPr lang="en-US" dirty="0"/>
          </a:p>
        </p:txBody>
      </p:sp>
      <p:sp>
        <p:nvSpPr>
          <p:cNvPr id="4" name="Slide Number Placeholder 3"/>
          <p:cNvSpPr>
            <a:spLocks noGrp="1"/>
          </p:cNvSpPr>
          <p:nvPr>
            <p:ph type="sldNum" sz="quarter" idx="10"/>
          </p:nvPr>
        </p:nvSpPr>
        <p:spPr/>
        <p:txBody>
          <a:bodyPr/>
          <a:lstStyle/>
          <a:p>
            <a:fld id="{A666435A-B79D-4125-A84A-60CACF26A778}" type="slidenum">
              <a:rPr lang="en-US" smtClean="0"/>
              <a:t>29</a:t>
            </a:fld>
            <a:endParaRPr lang="en-US"/>
          </a:p>
        </p:txBody>
      </p:sp>
    </p:spTree>
    <p:extLst>
      <p:ext uri="{BB962C8B-B14F-4D97-AF65-F5344CB8AC3E}">
        <p14:creationId xmlns:p14="http://schemas.microsoft.com/office/powerpoint/2010/main" val="641667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Facilitator Notes:</a:t>
            </a:r>
          </a:p>
          <a:p>
            <a:pPr marL="171450" indent="-171450">
              <a:buFontTx/>
              <a:buChar char="-"/>
            </a:pPr>
            <a:r>
              <a:rPr lang="en-US" b="0" u="none" dirty="0"/>
              <a:t>Participants will learn about the PEEC Phase 3 Program Evaluation by using the process to evaluate an instructional materials program. Participants will then apply the process to the remaining instructional materials programs. </a:t>
            </a:r>
          </a:p>
          <a:p>
            <a:pPr marL="171450" indent="-171450">
              <a:buFontTx/>
              <a:buChar char="-"/>
            </a:pPr>
            <a:r>
              <a:rPr lang="en-US" b="0" u="none" dirty="0"/>
              <a:t>Participants should be seated in groups. The type of groups and number of people in each group will vary by the type of review that you are doing.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u="none" dirty="0"/>
              <a:t>For example, if this session is part of a review and selection process for a single grade’s instructional materials program, such as a 3</a:t>
            </a:r>
            <a:r>
              <a:rPr lang="en-US" b="0" u="none" baseline="30000" dirty="0"/>
              <a:t>rd</a:t>
            </a:r>
            <a:r>
              <a:rPr lang="en-US" b="0" u="none" dirty="0"/>
              <a:t> grade program, then the participants do not need to be separated by grade or discipline. You can divide all of the participants up into groups of four-six and all participants can evaluate all of the programs that passed the prescreen (if you have adequate time). </a:t>
            </a:r>
            <a:r>
              <a:rPr lang="en-US" sz="1200" kern="1200" dirty="0">
                <a:solidFill>
                  <a:schemeClr val="tx1"/>
                </a:solidFill>
                <a:effectLst/>
                <a:latin typeface="+mn-lt"/>
                <a:ea typeface="+mn-ea"/>
                <a:cs typeface="+mn-cs"/>
              </a:rPr>
              <a:t>You may wish to group participants with</a:t>
            </a:r>
            <a:r>
              <a:rPr lang="en-US" sz="1200" kern="1200" baseline="0" dirty="0">
                <a:solidFill>
                  <a:schemeClr val="tx1"/>
                </a:solidFill>
                <a:effectLst/>
                <a:latin typeface="+mn-lt"/>
                <a:ea typeface="+mn-ea"/>
                <a:cs typeface="+mn-cs"/>
              </a:rPr>
              <a:t> varying levels of knowledge (i.e. spread out educators who have an understanding of the NGSS into separate groups), to allow for a rich discussion with multiple perspectives. </a:t>
            </a:r>
            <a:r>
              <a:rPr lang="en-US" b="0" u="none" dirty="0"/>
              <a:t>The leadership team can be split across the groups, with one person from the leadership team serving as the table facilitator for each group.</a:t>
            </a:r>
          </a:p>
          <a:p>
            <a:pPr marL="628650" lvl="1" indent="-171450">
              <a:buFontTx/>
              <a:buChar char="-"/>
            </a:pPr>
            <a:r>
              <a:rPr lang="en-US" b="0" u="none" dirty="0"/>
              <a:t>If this session is part of a middle school review and selection process, and programs need to be selected per discipline, then you can create three groups: one that will review life sciences programs; one that will review earth and space sciences programs, and one that will review physical sciences programs. Or, if you need to be even more specific, then the groups could be: Biology, Chemistry, Physics, and Earth Science. You can assign participants to a group based on their expertise. If any particular group has a lot of members, you can split that large discipline group into smaller groups.</a:t>
            </a:r>
          </a:p>
          <a:p>
            <a:pPr marL="0" lvl="0" indent="0">
              <a:buFontTx/>
              <a:buNone/>
            </a:pPr>
            <a:endParaRPr lang="en-US" b="0" u="none" dirty="0"/>
          </a:p>
          <a:p>
            <a:pPr marL="0" indent="0">
              <a:buFontTx/>
              <a:buNone/>
            </a:pPr>
            <a:r>
              <a:rPr lang="en-US" b="1" u="none" baseline="0" dirty="0"/>
              <a:t>Talking Points:</a:t>
            </a:r>
            <a:endParaRPr lang="en-US" b="0" u="none" baseline="0" dirty="0"/>
          </a:p>
          <a:p>
            <a:pPr marL="0" indent="0">
              <a:buFontTx/>
              <a:buNone/>
            </a:pPr>
            <a:r>
              <a:rPr lang="en-US" sz="1200" b="0" i="1" u="none" baseline="0" dirty="0"/>
              <a:t>[Note to facilitator: Create talking points for a welcome and introductions. If people in the room do not know each other, include an ice breaker activity to get the day started.]</a:t>
            </a:r>
            <a:endParaRPr lang="en-US" sz="1200" b="1" i="1" u="none" baseline="0" dirty="0"/>
          </a:p>
        </p:txBody>
      </p:sp>
      <p:sp>
        <p:nvSpPr>
          <p:cNvPr id="4" name="Slide Number Placeholder 3"/>
          <p:cNvSpPr>
            <a:spLocks noGrp="1"/>
          </p:cNvSpPr>
          <p:nvPr>
            <p:ph type="sldNum" sz="quarter" idx="10"/>
          </p:nvPr>
        </p:nvSpPr>
        <p:spPr/>
        <p:txBody>
          <a:bodyPr/>
          <a:lstStyle/>
          <a:p>
            <a:fld id="{A666435A-B79D-4125-A84A-60CACF26A778}" type="slidenum">
              <a:rPr lang="en-US" smtClean="0"/>
              <a:t>3</a:t>
            </a:fld>
            <a:endParaRPr lang="en-US"/>
          </a:p>
        </p:txBody>
      </p:sp>
    </p:spTree>
    <p:extLst>
      <p:ext uri="{BB962C8B-B14F-4D97-AF65-F5344CB8AC3E}">
        <p14:creationId xmlns:p14="http://schemas.microsoft.com/office/powerpoint/2010/main" val="4199405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endParaRPr lang="en-US" b="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kern="1200" baseline="0" dirty="0">
                <a:solidFill>
                  <a:schemeClr val="tx1"/>
                </a:solidFill>
                <a:effectLst/>
                <a:latin typeface="+mn-lt"/>
                <a:ea typeface="+mn-ea"/>
                <a:cs typeface="+mn-cs"/>
              </a:rPr>
              <a:t>The program evaluation process should be completed for the remaining instructional materials programs. The first program evaluation was structured and completed as a group so that participants would understand exactly what they were supposed to do. Now that participants understand the tools and the process, each group can complete the rest of the program evaluations at their own pace. They should still keep a group timer for each tool, and suggested evaluation times are recommended on the next slide. Allowing each group to keep their own timer and move at their own pace is recommended, because depending on the size of the group, and whether the groups are all reviewing the same program, the groups may move at different speeds, and this method will help maximize the use of each group’s time. If you notice that groups are spending too much time on each category where they may not be able to complete the evaluation of all programs in the allotted time, or that they are not spending enough time to generate quality reports, then support them with their timing.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kern="1200" baseline="0" dirty="0">
                <a:solidFill>
                  <a:schemeClr val="tx1"/>
                </a:solidFill>
                <a:effectLst/>
                <a:latin typeface="+mn-lt"/>
                <a:ea typeface="+mn-ea"/>
                <a:cs typeface="+mn-cs"/>
              </a:rPr>
              <a:t>Based on the amount of time it took you to get through the first program evaluation, you may have time to do one or more program evaluations today. The entire day tomorrow (Day 5 of the professional learning) will be spent completing the unit reviews. Each group will need to know how many programs they have left to review and how much time they have available. For each group, d</a:t>
            </a:r>
            <a:r>
              <a:rPr lang="en-US" sz="1200" i="0" kern="1200" baseline="0" dirty="0">
                <a:solidFill>
                  <a:schemeClr val="tx1"/>
                </a:solidFill>
                <a:effectLst/>
                <a:latin typeface="+mn-lt"/>
                <a:ea typeface="+mn-ea"/>
                <a:cs typeface="+mn-cs"/>
              </a:rPr>
              <a:t>ivide the time available with the number of programs so they know how much time they can spend evaluating each program. Suggested times for how long participants should spend reviewing each category are on the next slide, but they should be adjusted based on the amount of time you have available (remember to allow account for time needed to complete Tools 6 &amp; 7 and any state or district specific forms you may need to complete as well.)</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b="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i="0" kern="1200" baseline="0" dirty="0">
                <a:solidFill>
                  <a:schemeClr val="tx1"/>
                </a:solidFill>
                <a:effectLst/>
                <a:latin typeface="+mn-lt"/>
                <a:ea typeface="+mn-ea"/>
                <a:cs typeface="+mn-cs"/>
              </a:rPr>
              <a:t>We will now repeat this entire process for the remaining instructional materials programs. The rest of the day today and the all day tomorrow will be spent completing these program evaluations.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i="0" kern="1200" baseline="0" dirty="0">
                <a:solidFill>
                  <a:schemeClr val="tx1"/>
                </a:solidFill>
                <a:effectLst/>
                <a:latin typeface="+mn-lt"/>
                <a:ea typeface="+mn-ea"/>
                <a:cs typeface="+mn-cs"/>
              </a:rPr>
              <a:t>We walked through the first program evaluation as a group so that you could become familiar with the tools and process. Now that you understand the process, you will complete evaluating the rest of the programs. Your groups will be responsible for keeping your own timers and for moving through the evaluation process. </a:t>
            </a:r>
            <a:r>
              <a:rPr lang="en-US" sz="1200" i="1" kern="1200" baseline="0" dirty="0">
                <a:solidFill>
                  <a:schemeClr val="tx1"/>
                </a:solidFill>
                <a:effectLst/>
                <a:latin typeface="+mn-lt"/>
                <a:ea typeface="+mn-ea"/>
                <a:cs typeface="+mn-cs"/>
              </a:rPr>
              <a:t>[Note to facilitator: Inform each group how many programs they need to review and the amount of time they have to review the programs. Divide the time available with the number of programs so they know how much time they can spend evaluating each program. Suggested times for how long participants should spend reviewing each category are on the next slide, but they should be adjusted based on the amount of time you have available (remember to allow account for time needed to complete Tools 6 &amp; 7 and any state or district specific forms you may need to complete as well).]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i="0" kern="1200" baseline="0" dirty="0">
                <a:solidFill>
                  <a:schemeClr val="tx1"/>
                </a:solidFill>
                <a:effectLst/>
                <a:latin typeface="+mn-lt"/>
                <a:ea typeface="+mn-ea"/>
                <a:cs typeface="+mn-cs"/>
              </a:rPr>
              <a:t>Your table facilitator will keep track of the timer and will make sure that you stay on task. </a:t>
            </a:r>
            <a:r>
              <a:rPr lang="en-US" sz="1200" i="1" kern="1200" baseline="0" dirty="0">
                <a:solidFill>
                  <a:schemeClr val="tx1"/>
                </a:solidFill>
                <a:effectLst/>
                <a:latin typeface="+mn-lt"/>
                <a:ea typeface="+mn-ea"/>
                <a:cs typeface="+mn-cs"/>
              </a:rPr>
              <a:t>[Note to facilitator: Have groups pick table facilitators, if they have not already done so.]</a:t>
            </a:r>
            <a:endParaRPr lang="en-US" sz="1200" i="0" kern="1200" baseline="0" dirty="0">
              <a:solidFill>
                <a:schemeClr val="tx1"/>
              </a:solidFill>
              <a:effectLst/>
              <a:latin typeface="+mn-lt"/>
              <a:ea typeface="+mn-ea"/>
              <a:cs typeface="+mn-cs"/>
            </a:endParaRPr>
          </a:p>
          <a:p>
            <a:pPr marL="171450" indent="-171450">
              <a:buFontTx/>
              <a:buChar char="-"/>
            </a:pPr>
            <a:endParaRPr lang="en-US" sz="120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666435A-B79D-4125-A84A-60CACF26A778}" type="slidenum">
              <a:rPr lang="en-US" smtClean="0"/>
              <a:t>30</a:t>
            </a:fld>
            <a:endParaRPr lang="en-US"/>
          </a:p>
        </p:txBody>
      </p:sp>
    </p:spTree>
    <p:extLst>
      <p:ext uri="{BB962C8B-B14F-4D97-AF65-F5344CB8AC3E}">
        <p14:creationId xmlns:p14="http://schemas.microsoft.com/office/powerpoint/2010/main" val="1188905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endParaRPr lang="en-US" b="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a:t>This slide contains the suggested times for how long participants should spend reviewing each Tool – both individually and as a group. </a:t>
            </a:r>
            <a:r>
              <a:rPr lang="en-US" sz="1200" b="0" i="0" u="none" kern="1200" baseline="0" dirty="0">
                <a:solidFill>
                  <a:schemeClr val="tx1"/>
                </a:solidFill>
                <a:effectLst/>
                <a:latin typeface="+mn-lt"/>
                <a:ea typeface="+mn-ea"/>
                <a:cs typeface="+mn-cs"/>
              </a:rPr>
              <a:t>The suggested evaluation time per program is approximately three hours (not including completing Tools 6 &amp; 7). </a:t>
            </a:r>
            <a:r>
              <a:rPr lang="en-US" b="0" dirty="0"/>
              <a:t>These times should be adjusted based on the amount of time you have available and the number of programs left for review (this was calculated on the last slide).</a:t>
            </a:r>
          </a:p>
          <a:p>
            <a:pPr marL="171450" indent="-171450">
              <a:buFontTx/>
              <a:buChar char="-"/>
            </a:pPr>
            <a:r>
              <a:rPr lang="en-US" b="0" dirty="0"/>
              <a:t>Allow each group to keep their own timer, and provide support as necessary. </a:t>
            </a:r>
          </a:p>
          <a:p>
            <a:pPr marL="171450" indent="-171450">
              <a:buFontTx/>
              <a:buChar char="-"/>
            </a:pPr>
            <a:r>
              <a:rPr lang="en-US" b="0" dirty="0"/>
              <a:t>You can keep this slide (with your adjusted times) projected for the rest of the day to remind participants of the time structure they should try to follow.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a:t>Remember to collect the completed forms for each program.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b="0" dirty="0"/>
          </a:p>
          <a:p>
            <a:pPr marL="171450" indent="-171450">
              <a:buFontTx/>
              <a:buChar char="-"/>
            </a:pPr>
            <a:r>
              <a:rPr lang="en-US" dirty="0"/>
              <a:t>As you move on the evaluate the remaining programs, keep in mind how much time you have to review each program. This slide will remain on the screen to help structure the time you have available to review a program. </a:t>
            </a:r>
            <a:r>
              <a:rPr lang="en-US" sz="1200" i="0" kern="1200" baseline="0" dirty="0">
                <a:solidFill>
                  <a:schemeClr val="tx1"/>
                </a:solidFill>
                <a:effectLst/>
                <a:latin typeface="+mn-lt"/>
                <a:ea typeface="+mn-ea"/>
                <a:cs typeface="+mn-cs"/>
              </a:rPr>
              <a:t>Your table facilitator should keep track of your timer and will make sure that you stay on task. </a:t>
            </a:r>
          </a:p>
          <a:p>
            <a:pPr marL="171450" indent="-171450">
              <a:buFontTx/>
              <a:buChar char="-"/>
            </a:pPr>
            <a:r>
              <a:rPr lang="en-US" sz="1200" i="0" kern="1200" baseline="0" dirty="0">
                <a:solidFill>
                  <a:schemeClr val="tx1"/>
                </a:solidFill>
                <a:effectLst/>
                <a:latin typeface="+mn-lt"/>
                <a:ea typeface="+mn-ea"/>
                <a:cs typeface="+mn-cs"/>
              </a:rPr>
              <a:t>Let’s get your materials for the next program and begin your next program evaluation.</a:t>
            </a:r>
            <a:endParaRPr lang="en-US" dirty="0"/>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A666435A-B79D-4125-A84A-60CACF26A778}" type="slidenum">
              <a:rPr lang="en-US" smtClean="0"/>
              <a:t>31</a:t>
            </a:fld>
            <a:endParaRPr lang="en-US"/>
          </a:p>
        </p:txBody>
      </p:sp>
    </p:spTree>
    <p:extLst>
      <p:ext uri="{BB962C8B-B14F-4D97-AF65-F5344CB8AC3E}">
        <p14:creationId xmlns:p14="http://schemas.microsoft.com/office/powerpoint/2010/main" val="3042394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endParaRPr lang="en-US" b="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Before participants leave for the day, check-in with each group to see the progress that they have made and how far they are in their evaluations. Check-in and see if they have any questions or concerns.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kern="1200" baseline="0" dirty="0">
                <a:solidFill>
                  <a:schemeClr val="tx1"/>
                </a:solidFill>
                <a:effectLst/>
                <a:latin typeface="+mn-lt"/>
                <a:ea typeface="+mn-ea"/>
                <a:cs typeface="+mn-cs"/>
              </a:rPr>
              <a:t>The program evaluation process will be repeated the remaining instructional materials programs tomorrow. </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b="0" dirty="0"/>
          </a:p>
          <a:p>
            <a:pPr marL="171450" indent="-171450">
              <a:buFontTx/>
              <a:buChar char="-"/>
            </a:pPr>
            <a:r>
              <a:rPr lang="en-US" dirty="0"/>
              <a:t>Do you have questions or concerns about the program evaluation process?</a:t>
            </a:r>
          </a:p>
          <a:p>
            <a:pPr marL="0" indent="0">
              <a:buFontTx/>
              <a:buNone/>
            </a:pPr>
            <a:endParaRPr lang="en-US" dirty="0"/>
          </a:p>
          <a:p>
            <a:endParaRPr lang="en-US" dirty="0"/>
          </a:p>
        </p:txBody>
      </p:sp>
      <p:sp>
        <p:nvSpPr>
          <p:cNvPr id="4" name="Slide Number Placeholder 3"/>
          <p:cNvSpPr>
            <a:spLocks noGrp="1"/>
          </p:cNvSpPr>
          <p:nvPr>
            <p:ph type="sldNum" sz="quarter" idx="10"/>
          </p:nvPr>
        </p:nvSpPr>
        <p:spPr/>
        <p:txBody>
          <a:bodyPr/>
          <a:lstStyle/>
          <a:p>
            <a:fld id="{A666435A-B79D-4125-A84A-60CACF26A778}" type="slidenum">
              <a:rPr lang="en-US" smtClean="0"/>
              <a:t>32</a:t>
            </a:fld>
            <a:endParaRPr lang="en-US"/>
          </a:p>
        </p:txBody>
      </p:sp>
    </p:spTree>
    <p:extLst>
      <p:ext uri="{BB962C8B-B14F-4D97-AF65-F5344CB8AC3E}">
        <p14:creationId xmlns:p14="http://schemas.microsoft.com/office/powerpoint/2010/main" val="3417648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endParaRPr lang="en-US" b="0" dirty="0"/>
          </a:p>
          <a:p>
            <a:pPr marL="171450" indent="-171450">
              <a:buFontTx/>
              <a:buChar char="-"/>
            </a:pPr>
            <a:r>
              <a:rPr lang="en-US" b="0" u="none" dirty="0"/>
              <a:t>On Day 4, participants use the PEEC program evaluation tools to evaluate instructional materials programs.</a:t>
            </a:r>
          </a:p>
          <a:p>
            <a:pPr marL="171450" indent="-171450">
              <a:buFontTx/>
              <a:buChar char="-"/>
            </a:pPr>
            <a:r>
              <a:rPr lang="en-US" b="0" u="none" dirty="0"/>
              <a:t>Today (Day 5), participants will continue to work on completing program evaluations and final recommendations for the remaining instructional materials program.</a:t>
            </a:r>
          </a:p>
          <a:p>
            <a:pPr marL="171450" indent="-171450">
              <a:buFontTx/>
              <a:buChar char="-"/>
            </a:pPr>
            <a:r>
              <a:rPr lang="en-US" dirty="0"/>
              <a:t>Depending on state and district requirements, you may need to complete additional evaluation forms, or participants may have to transfer their findings from the PEEC review process to state reporting forms. If you decided to complete these additional reporting forms after completing all program evaluations, you will need to set time aside today for participants to complete the additional forms.</a:t>
            </a:r>
          </a:p>
        </p:txBody>
      </p:sp>
      <p:sp>
        <p:nvSpPr>
          <p:cNvPr id="4" name="Slide Number Placeholder 3"/>
          <p:cNvSpPr>
            <a:spLocks noGrp="1"/>
          </p:cNvSpPr>
          <p:nvPr>
            <p:ph type="sldNum" sz="quarter" idx="10"/>
          </p:nvPr>
        </p:nvSpPr>
        <p:spPr/>
        <p:txBody>
          <a:bodyPr/>
          <a:lstStyle/>
          <a:p>
            <a:fld id="{A666435A-B79D-4125-A84A-60CACF26A778}" type="slidenum">
              <a:rPr lang="en-US" smtClean="0"/>
              <a:t>33</a:t>
            </a:fld>
            <a:endParaRPr lang="en-US"/>
          </a:p>
        </p:txBody>
      </p:sp>
    </p:spTree>
    <p:extLst>
      <p:ext uri="{BB962C8B-B14F-4D97-AF65-F5344CB8AC3E}">
        <p14:creationId xmlns:p14="http://schemas.microsoft.com/office/powerpoint/2010/main" val="2307097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b="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u="none" baseline="0" dirty="0"/>
              <a:t>Today, you will continue to evaluate whether instructional materials programs show evidence of NGSS design at the program level.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u="none" baseline="0" dirty="0"/>
              <a:t>After completing the program evaluation process for all of the programs that have made it this far, you will continue to generate your final recommendations as to whether each program shows evidence of NGSS design. Your recommendations will help support the selection of science instructional materials programs.</a:t>
            </a:r>
          </a:p>
          <a:p>
            <a:pPr marL="171450" indent="-171450">
              <a:buFontTx/>
              <a:buChar char="-"/>
            </a:pPr>
            <a:endParaRPr lang="en-US" b="0" dirty="0"/>
          </a:p>
        </p:txBody>
      </p:sp>
      <p:sp>
        <p:nvSpPr>
          <p:cNvPr id="4" name="Slide Number Placeholder 3"/>
          <p:cNvSpPr>
            <a:spLocks noGrp="1"/>
          </p:cNvSpPr>
          <p:nvPr>
            <p:ph type="sldNum" sz="quarter" idx="10"/>
          </p:nvPr>
        </p:nvSpPr>
        <p:spPr/>
        <p:txBody>
          <a:bodyPr/>
          <a:lstStyle/>
          <a:p>
            <a:fld id="{A666435A-B79D-4125-A84A-60CACF26A778}" type="slidenum">
              <a:rPr lang="en-US" smtClean="0"/>
              <a:t>34</a:t>
            </a:fld>
            <a:endParaRPr lang="en-US"/>
          </a:p>
        </p:txBody>
      </p:sp>
    </p:spTree>
    <p:extLst>
      <p:ext uri="{BB962C8B-B14F-4D97-AF65-F5344CB8AC3E}">
        <p14:creationId xmlns:p14="http://schemas.microsoft.com/office/powerpoint/2010/main" val="10366005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Notes:</a:t>
            </a:r>
            <a:endParaRPr lang="en-US" b="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a:t>This slide contains the suggested times for how long participants should spend reviewing each Tool – both individually and as a group. </a:t>
            </a:r>
            <a:r>
              <a:rPr lang="en-US" sz="1200" b="0" i="0" u="none" kern="1200" baseline="0" dirty="0">
                <a:solidFill>
                  <a:schemeClr val="tx1"/>
                </a:solidFill>
                <a:effectLst/>
                <a:latin typeface="+mn-lt"/>
                <a:ea typeface="+mn-ea"/>
                <a:cs typeface="+mn-cs"/>
              </a:rPr>
              <a:t>The suggested evaluation time per program is approximately three hours (not including completing Tools 6 &amp; 7). </a:t>
            </a:r>
            <a:r>
              <a:rPr lang="en-US" b="0" dirty="0"/>
              <a:t>These times should be adjusted based on the amount of time you have available and the number of programs left for review (this was calculated on the last slide).</a:t>
            </a:r>
          </a:p>
          <a:p>
            <a:pPr marL="171450" indent="-171450">
              <a:buFontTx/>
              <a:buChar char="-"/>
            </a:pPr>
            <a:r>
              <a:rPr lang="en-US" b="0" dirty="0"/>
              <a:t>Allow each group to keep their own timer, and provide support as necessary. </a:t>
            </a:r>
          </a:p>
          <a:p>
            <a:pPr marL="171450" indent="-171450">
              <a:buFontTx/>
              <a:buChar char="-"/>
            </a:pPr>
            <a:r>
              <a:rPr lang="en-US" b="0" dirty="0"/>
              <a:t>You can keep this slide (with your adjusted times) projected for the rest of the day to remind participants of the time structure they should try to follow.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a:t>Remember to collect the completed forms for each program.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b="0" dirty="0"/>
          </a:p>
          <a:p>
            <a:pPr marL="171450" indent="-171450">
              <a:buFontTx/>
              <a:buChar char="-"/>
            </a:pPr>
            <a:r>
              <a:rPr lang="en-US" dirty="0"/>
              <a:t>As you move on the evaluate the remaining programs, keep in mind how much time you have to review each program. This slide will remain on the screen to help structure the time you have available to review a program. </a:t>
            </a:r>
            <a:r>
              <a:rPr lang="en-US" sz="1200" i="0" kern="1200" baseline="0" dirty="0">
                <a:solidFill>
                  <a:schemeClr val="tx1"/>
                </a:solidFill>
                <a:effectLst/>
                <a:latin typeface="+mn-lt"/>
                <a:ea typeface="+mn-ea"/>
                <a:cs typeface="+mn-cs"/>
              </a:rPr>
              <a:t>Your table facilitator should keep track of your timer and will make sure that you stay on task. </a:t>
            </a:r>
          </a:p>
          <a:p>
            <a:pPr marL="171450" indent="-171450">
              <a:buFontTx/>
              <a:buChar char="-"/>
            </a:pPr>
            <a:r>
              <a:rPr lang="en-US" sz="1200" i="0" kern="1200" baseline="0" dirty="0">
                <a:solidFill>
                  <a:schemeClr val="tx1"/>
                </a:solidFill>
                <a:effectLst/>
                <a:latin typeface="+mn-lt"/>
                <a:ea typeface="+mn-ea"/>
                <a:cs typeface="+mn-cs"/>
              </a:rPr>
              <a:t>Let’s get your materials for the next program and begin your next program evaluation.</a:t>
            </a:r>
            <a:endParaRPr lang="en-US" dirty="0"/>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A666435A-B79D-4125-A84A-60CACF26A778}" type="slidenum">
              <a:rPr lang="en-US" smtClean="0"/>
              <a:t>35</a:t>
            </a:fld>
            <a:endParaRPr lang="en-US"/>
          </a:p>
        </p:txBody>
      </p:sp>
    </p:spTree>
    <p:extLst>
      <p:ext uri="{BB962C8B-B14F-4D97-AF65-F5344CB8AC3E}">
        <p14:creationId xmlns:p14="http://schemas.microsoft.com/office/powerpoint/2010/main" val="12251426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This slide is included as a reminder that you should inform participants of what will happen with their recommendations. They should know why they put in all this work and what the next steps in the process are, whether they are directly involved or not. </a:t>
            </a:r>
            <a:endParaRPr lang="en-US" sz="1200" b="0" i="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Depending on the goals for your professional learning, this slide and the talking points will vary.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You should develop this slide and your talking points based on your situation.</a:t>
            </a:r>
          </a:p>
        </p:txBody>
      </p:sp>
      <p:sp>
        <p:nvSpPr>
          <p:cNvPr id="4" name="Slide Number Placeholder 3"/>
          <p:cNvSpPr>
            <a:spLocks noGrp="1"/>
          </p:cNvSpPr>
          <p:nvPr>
            <p:ph type="sldNum" sz="quarter" idx="10"/>
          </p:nvPr>
        </p:nvSpPr>
        <p:spPr/>
        <p:txBody>
          <a:bodyPr/>
          <a:lstStyle/>
          <a:p>
            <a:fld id="{A666435A-B79D-4125-A84A-60CACF26A778}" type="slidenum">
              <a:rPr lang="en-US" smtClean="0"/>
              <a:t>36</a:t>
            </a:fld>
            <a:endParaRPr lang="en-US"/>
          </a:p>
        </p:txBody>
      </p:sp>
    </p:spTree>
    <p:extLst>
      <p:ext uri="{BB962C8B-B14F-4D97-AF65-F5344CB8AC3E}">
        <p14:creationId xmlns:p14="http://schemas.microsoft.com/office/powerpoint/2010/main" val="333839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Facilitator Notes:</a:t>
            </a:r>
            <a:endParaRPr lang="en-US" b="0" u="non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EQuIP</a:t>
            </a:r>
            <a:r>
              <a:rPr lang="en-US" sz="1200" kern="1200" dirty="0">
                <a:solidFill>
                  <a:schemeClr val="tx1"/>
                </a:solidFill>
                <a:effectLst/>
                <a:latin typeface="+mn-lt"/>
                <a:ea typeface="+mn-ea"/>
                <a:cs typeface="+mn-cs"/>
              </a:rPr>
              <a:t> Rubric for Science provides a close look at a single unit, but in programs designed for the NGSS, the NGSS Innovations need to build across the program. For each of the Innovations, this means looking for evidence beyond just the unit that was evaluated in PEEC Phase 2. In this session, participants will learn about the final phase of evaluation, and will evaluate the student and teacher materials to look for evidence of claims that would be expected to be present in materials designed for the NGSS. This will build on the evidence base of the PEEC Prescreen and Unit Evaluation to move reviewers to a final decision about which program to select.</a:t>
            </a:r>
          </a:p>
          <a:p>
            <a:pPr marL="0" indent="0">
              <a:buFontTx/>
              <a:buNone/>
            </a:pPr>
            <a:endParaRPr lang="en-US" b="0" u="none" dirty="0"/>
          </a:p>
          <a:p>
            <a:r>
              <a:rPr lang="en-US" b="1" dirty="0"/>
              <a:t>Talking Points:</a:t>
            </a:r>
            <a:endParaRPr lang="en-US" b="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u="none" baseline="0" dirty="0"/>
              <a:t>In the last session, you learned about the second phase of PEEC and used the </a:t>
            </a:r>
            <a:r>
              <a:rPr lang="en-US" b="0" i="1" u="none" baseline="0" dirty="0"/>
              <a:t>Educators Evaluating the Quality of Instructional Products (</a:t>
            </a:r>
            <a:r>
              <a:rPr lang="en-US" b="0" i="1" u="none" baseline="0" dirty="0" err="1"/>
              <a:t>EQuIP</a:t>
            </a:r>
            <a:r>
              <a:rPr lang="en-US" b="0" i="1" u="none" baseline="0" dirty="0"/>
              <a:t>) Rubric for Science </a:t>
            </a:r>
            <a:r>
              <a:rPr lang="en-US" b="0" u="none" baseline="0" dirty="0"/>
              <a:t>to measure the alignment and overall quality of units in the instructional materials programs with respect to the NGSS. The programs that showed some evidence for NGSS design at the unit level were selected to move on to the final evaluation phase – the program evaluation.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u="none" baseline="0" dirty="0"/>
              <a:t>In this session, you will use the third phase of PEEC, the program evaluation process, to evaluate whether instructional materials programs show evidence of NGSS design at the program level.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u="none" baseline="0" dirty="0"/>
              <a:t>After completing the program evaluation process for all of the programs that have made it this far, you will generate your final recommendations as to whether each program shows evidence of NGSS design. Your recommendations will help support the selection of science instructional materials programs.</a:t>
            </a:r>
          </a:p>
          <a:p>
            <a:pPr marL="171450" indent="-171450">
              <a:buFontTx/>
              <a:buChar char="-"/>
            </a:pPr>
            <a:endParaRPr lang="en-US" b="0" dirty="0"/>
          </a:p>
        </p:txBody>
      </p:sp>
      <p:sp>
        <p:nvSpPr>
          <p:cNvPr id="4" name="Slide Number Placeholder 3"/>
          <p:cNvSpPr>
            <a:spLocks noGrp="1"/>
          </p:cNvSpPr>
          <p:nvPr>
            <p:ph type="sldNum" sz="quarter" idx="10"/>
          </p:nvPr>
        </p:nvSpPr>
        <p:spPr/>
        <p:txBody>
          <a:bodyPr/>
          <a:lstStyle/>
          <a:p>
            <a:fld id="{A666435A-B79D-4125-A84A-60CACF26A778}" type="slidenum">
              <a:rPr lang="en-US" smtClean="0"/>
              <a:t>4</a:t>
            </a:fld>
            <a:endParaRPr lang="en-US"/>
          </a:p>
        </p:txBody>
      </p:sp>
    </p:spTree>
    <p:extLst>
      <p:ext uri="{BB962C8B-B14F-4D97-AF65-F5344CB8AC3E}">
        <p14:creationId xmlns:p14="http://schemas.microsoft.com/office/powerpoint/2010/main" val="1670175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none" dirty="0"/>
              <a:t>Talking Points: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For materials that successfully complete the second phase, the third and final phase of the PEEC process evaluates the evidence that the NGSS innovations are embedded across the entire instructional materials program.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For each of the NGSS Innovations, this means looking for evidence beyond just the unit that was evaluated in Session Two.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There is one Innovation that plays a key role in the evaluation of materials at the program level that we have not discussed yet.</a:t>
            </a:r>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val="311401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Facilitator Notes:</a:t>
            </a:r>
            <a:endParaRPr lang="en-US" b="0" u="none" dirty="0"/>
          </a:p>
          <a:p>
            <a:pPr marL="171450" indent="-171450">
              <a:buFontTx/>
              <a:buChar char="-"/>
            </a:pPr>
            <a:r>
              <a:rPr lang="en-US" sz="1200" b="0" u="none" kern="120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n programs designed for the NGSS, the NGSS Innovations need to build across the program.</a:t>
            </a:r>
          </a:p>
          <a:p>
            <a:pPr marL="628650" lvl="1" indent="-171450">
              <a:buFontTx/>
              <a:buChar char="-"/>
            </a:pPr>
            <a:r>
              <a:rPr lang="en-US" sz="1200" kern="1200" dirty="0">
                <a:solidFill>
                  <a:schemeClr val="tx1"/>
                </a:solidFill>
                <a:effectLst/>
                <a:latin typeface="+mn-lt"/>
                <a:ea typeface="+mn-ea"/>
                <a:cs typeface="+mn-cs"/>
              </a:rPr>
              <a:t>For example, the unit may have provided multiple and varied opportunities for students to ask scientific questions based on their experiences—clearly engaging students in the SEP “Asking Questions and Designing Problems”, but the scope of the unit may have been limited to developing a particular element of the SEP (e.g., only asking scientific questions without opportunities to define criteria and constraints associated with the solution to a problem) or to developing student facility with a particular element to a certain degree (e.g., appropriately removing scaffolds for development within the unit but not for the full expression of the SEP; only beginning to connect this SEP to other relevant SEPs). It is also important that that elements of that practice are effectively incorporated throughout the instructional year.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As is described in </a:t>
            </a:r>
            <a:r>
              <a:rPr lang="en-US" sz="1200" i="1" kern="1200" dirty="0">
                <a:solidFill>
                  <a:schemeClr val="tx1"/>
                </a:solidFill>
                <a:effectLst/>
                <a:latin typeface="+mn-lt"/>
                <a:ea typeface="+mn-ea"/>
                <a:cs typeface="+mn-cs"/>
              </a:rPr>
              <a:t>Innovation 3: Building Progressions</a:t>
            </a:r>
            <a:r>
              <a:rPr lang="en-US" sz="1200" kern="1200" dirty="0">
                <a:solidFill>
                  <a:schemeClr val="tx1"/>
                </a:solidFill>
                <a:effectLst/>
                <a:latin typeface="+mn-lt"/>
                <a:ea typeface="+mn-ea"/>
                <a:cs typeface="+mn-cs"/>
              </a:rPr>
              <a:t>, an instructional materials program designed for the NGSS will not only engage students in the practices, but will also build their understanding and use of each practice over time. If the unit evaluated in PEEC Phase 2 is either the only time that students engage in this practice, or if students engage in the practice the same way every time, then this innovation is not embedded in the program. PEEC Phase 3: Program Level Evaluation will support reviewers in examining the instructional materials program to determine whether the unit was representative of how well the NGSS Innovations are embedded throughout the instructional materials program.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To do this across the entire instructional materials program, PEEC uses a different lens for evaluation. In this phase of evaluation, the student and teacher materials are evaluated to look for evidence of claims that would be expected to be present in materials designed for the NGSS. This will build on the evidence base of the PEEC Prescreen and Unit Evaluation to move reviewers to a final decision about which program to select.</a:t>
            </a:r>
            <a:endParaRPr lang="en-US" b="0" u="none" dirty="0"/>
          </a:p>
          <a:p>
            <a:endParaRPr lang="en-US" b="1" u="none" dirty="0"/>
          </a:p>
          <a:p>
            <a:r>
              <a:rPr lang="en-US" b="1" u="none" dirty="0"/>
              <a:t>Talking Points:</a:t>
            </a:r>
          </a:p>
          <a:p>
            <a:pPr marL="171450" indent="-171450">
              <a:buFontTx/>
              <a:buChar char="-"/>
            </a:pPr>
            <a:r>
              <a:rPr lang="en-US" sz="1200" kern="1200" dirty="0">
                <a:solidFill>
                  <a:schemeClr val="tx1"/>
                </a:solidFill>
                <a:effectLst/>
                <a:latin typeface="+mn-lt"/>
                <a:ea typeface="+mn-ea"/>
                <a:cs typeface="+mn-cs"/>
              </a:rPr>
              <a:t>The three-dimensional learning experiences </a:t>
            </a:r>
            <a:r>
              <a:rPr lang="en-US" sz="1200" i="0" kern="1200" dirty="0">
                <a:solidFill>
                  <a:schemeClr val="tx1"/>
                </a:solidFill>
                <a:effectLst/>
                <a:latin typeface="+mn-lt"/>
                <a:ea typeface="+mn-ea"/>
                <a:cs typeface="+mn-cs"/>
              </a:rPr>
              <a:t>described in NGSS Innovation 2</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need </a:t>
            </a:r>
            <a:r>
              <a:rPr lang="en-US" sz="1200" kern="1200" dirty="0">
                <a:solidFill>
                  <a:schemeClr val="tx1"/>
                </a:solidFill>
                <a:effectLst/>
                <a:latin typeface="+mn-lt"/>
                <a:ea typeface="+mn-ea"/>
                <a:cs typeface="+mn-cs"/>
              </a:rPr>
              <a:t>to be coherently coordinated over time to increase student proficiency in all three dimensions. The ideas behind this coordination are a part of NGSS Innovation 3: Building Progressions.</a:t>
            </a:r>
          </a:p>
          <a:p>
            <a:pPr marL="171450" indent="-171450">
              <a:buFontTx/>
              <a:buChar char="-"/>
            </a:pPr>
            <a:r>
              <a:rPr lang="en-US" sz="1200" kern="1200" dirty="0">
                <a:solidFill>
                  <a:schemeClr val="tx1"/>
                </a:solidFill>
                <a:effectLst/>
                <a:latin typeface="+mn-lt"/>
                <a:ea typeface="+mn-ea"/>
                <a:cs typeface="+mn-cs"/>
              </a:rPr>
              <a:t>What</a:t>
            </a:r>
            <a:r>
              <a:rPr lang="en-US" sz="1200" kern="1200" baseline="0" dirty="0">
                <a:solidFill>
                  <a:schemeClr val="tx1"/>
                </a:solidFill>
                <a:effectLst/>
                <a:latin typeface="+mn-lt"/>
                <a:ea typeface="+mn-ea"/>
                <a:cs typeface="+mn-cs"/>
              </a:rPr>
              <a:t> does the phrase “building progressions across the dimensions” mean to you? Take a few minutes to write down your ideas. </a:t>
            </a:r>
            <a:r>
              <a:rPr lang="en-US" sz="1200" i="1" kern="1200" baseline="0" dirty="0">
                <a:solidFill>
                  <a:schemeClr val="tx1"/>
                </a:solidFill>
                <a:effectLst/>
                <a:latin typeface="+mn-lt"/>
                <a:ea typeface="+mn-ea"/>
                <a:cs typeface="+mn-cs"/>
              </a:rPr>
              <a:t>[Note to facilitator: Pause for a few minutes and then continue when it looks like most people have 3-5 ideas written down.]</a:t>
            </a:r>
            <a:endParaRPr lang="en-US" sz="1200" i="0" kern="1200" baseline="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Take five minutes to discuss</a:t>
            </a:r>
            <a:r>
              <a:rPr lang="en-US" sz="1200" kern="1200" baseline="0" dirty="0">
                <a:solidFill>
                  <a:schemeClr val="tx1"/>
                </a:solidFill>
                <a:effectLst/>
                <a:latin typeface="+mn-lt"/>
                <a:ea typeface="+mn-ea"/>
                <a:cs typeface="+mn-cs"/>
              </a:rPr>
              <a:t> your ideas with your group.</a:t>
            </a:r>
          </a:p>
          <a:p>
            <a:pPr marL="171450" indent="-171450">
              <a:buFontTx/>
              <a:buChar char="-"/>
            </a:pPr>
            <a:r>
              <a:rPr lang="en-US" sz="1200" kern="1200" baseline="0" dirty="0">
                <a:solidFill>
                  <a:schemeClr val="tx1"/>
                </a:solidFill>
                <a:effectLst/>
                <a:latin typeface="+mn-lt"/>
                <a:ea typeface="+mn-ea"/>
                <a:cs typeface="+mn-cs"/>
              </a:rPr>
              <a:t>Let’s have each group share out one or two thoughts about what “building progressions across the dimensions” mean to you. </a:t>
            </a:r>
            <a:endParaRPr lang="en-US" sz="1200" kern="1200" dirty="0">
              <a:solidFill>
                <a:schemeClr val="tx1"/>
              </a:solidFill>
              <a:effectLst/>
              <a:latin typeface="+mn-lt"/>
              <a:ea typeface="+mn-ea"/>
              <a:cs typeface="+mn-cs"/>
            </a:endParaRPr>
          </a:p>
          <a:p>
            <a:pPr marL="171450" indent="-171450">
              <a:buFontTx/>
              <a:buChar char="-"/>
            </a:pPr>
            <a:r>
              <a:rPr lang="en-US" sz="1200" i="1" kern="1200" dirty="0">
                <a:solidFill>
                  <a:schemeClr val="tx1"/>
                </a:solidFill>
                <a:effectLst/>
                <a:latin typeface="+mn-lt"/>
                <a:ea typeface="+mn-ea"/>
                <a:cs typeface="+mn-cs"/>
              </a:rPr>
              <a:t>[Note to facilitator:</a:t>
            </a:r>
            <a:r>
              <a:rPr lang="en-US" sz="1200" i="1" kern="1200" baseline="0" dirty="0">
                <a:solidFill>
                  <a:schemeClr val="tx1"/>
                </a:solidFill>
                <a:effectLst/>
                <a:latin typeface="+mn-lt"/>
                <a:ea typeface="+mn-ea"/>
                <a:cs typeface="+mn-cs"/>
              </a:rPr>
              <a:t> Depending on how the conversation develops, you should pull talking points from the facilitator notes above, or here are some ideas that you can share or prompt participants toward:</a:t>
            </a:r>
            <a:endParaRPr lang="en-US" sz="1200" i="1" kern="1200" dirty="0">
              <a:solidFill>
                <a:schemeClr val="tx1"/>
              </a:solidFill>
              <a:effectLst/>
              <a:latin typeface="+mn-lt"/>
              <a:ea typeface="+mn-ea"/>
              <a:cs typeface="+mn-cs"/>
            </a:endParaRPr>
          </a:p>
          <a:p>
            <a:pPr marL="628650" lvl="1" indent="-171450">
              <a:buFontTx/>
              <a:buChar char="-"/>
            </a:pPr>
            <a:r>
              <a:rPr lang="en-US" sz="1200" i="1" kern="1200" dirty="0">
                <a:solidFill>
                  <a:schemeClr val="tx1"/>
                </a:solidFill>
                <a:effectLst/>
                <a:latin typeface="+mn-lt"/>
                <a:ea typeface="+mn-ea"/>
                <a:cs typeface="+mn-cs"/>
              </a:rPr>
              <a:t>The way that students use any given science and engineering practice on day one of a curriculum should be significantly different from how they are using that practice on day 180, and students should have many experiences across the year learning new elements of the practice and applying elements of the practice that have already been learned to new situations. The same can be said of the DCIs and the CCCs. </a:t>
            </a:r>
          </a:p>
          <a:p>
            <a:pPr marL="628650" lvl="1" indent="-171450">
              <a:buFontTx/>
              <a:buChar char="-"/>
            </a:pPr>
            <a:r>
              <a:rPr lang="en-US" sz="1200" i="1" kern="1200" dirty="0">
                <a:solidFill>
                  <a:schemeClr val="tx1"/>
                </a:solidFill>
                <a:effectLst/>
                <a:latin typeface="+mn-lt"/>
                <a:ea typeface="+mn-ea"/>
                <a:cs typeface="+mn-cs"/>
              </a:rPr>
              <a:t>Progressions of all three dimensions should be coordinated over time, and clear support should be provided to the teacher to see how these progressions build over time.] </a:t>
            </a:r>
            <a:endParaRPr lang="en-US" i="1"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a:t>
            </a:fld>
            <a:endParaRPr lang="en-US"/>
          </a:p>
        </p:txBody>
      </p:sp>
    </p:spTree>
    <p:extLst>
      <p:ext uri="{BB962C8B-B14F-4D97-AF65-F5344CB8AC3E}">
        <p14:creationId xmlns:p14="http://schemas.microsoft.com/office/powerpoint/2010/main" val="749358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a:t>
            </a:r>
            <a:r>
              <a:rPr lang="en-US" sz="1200" b="1" kern="1200" baseline="0" dirty="0">
                <a:solidFill>
                  <a:schemeClr val="tx1"/>
                </a:solidFill>
                <a:effectLst/>
                <a:latin typeface="+mn-lt"/>
                <a:ea typeface="+mn-ea"/>
                <a:cs typeface="+mn-cs"/>
              </a:rPr>
              <a:t> Notes:</a:t>
            </a:r>
            <a:endParaRPr lang="en-US" sz="1200" b="0" kern="1200" baseline="0" dirty="0">
              <a:solidFill>
                <a:schemeClr val="tx1"/>
              </a:solidFill>
              <a:effectLst/>
              <a:latin typeface="+mn-lt"/>
              <a:ea typeface="+mn-ea"/>
              <a:cs typeface="+mn-cs"/>
            </a:endParaRPr>
          </a:p>
          <a:p>
            <a:pPr marL="171450" indent="-171450">
              <a:buFontTx/>
              <a:buChar char="-"/>
            </a:pPr>
            <a:r>
              <a:rPr lang="en-US" sz="1200" b="0" kern="1200" baseline="0" dirty="0">
                <a:solidFill>
                  <a:schemeClr val="tx1"/>
                </a:solidFill>
                <a:effectLst/>
                <a:latin typeface="+mn-lt"/>
                <a:ea typeface="+mn-ea"/>
                <a:cs typeface="+mn-cs"/>
              </a:rPr>
              <a:t>Participants will need their copy of </a:t>
            </a:r>
            <a:r>
              <a:rPr lang="en-US" sz="1200" b="0" i="1" kern="1200" baseline="0" dirty="0">
                <a:solidFill>
                  <a:schemeClr val="tx1"/>
                </a:solidFill>
                <a:effectLst/>
                <a:latin typeface="+mn-lt"/>
                <a:ea typeface="+mn-ea"/>
                <a:cs typeface="+mn-cs"/>
              </a:rPr>
              <a:t>Handout 1 –</a:t>
            </a:r>
            <a:r>
              <a:rPr lang="en-US" sz="1200" b="0" kern="1200" baseline="0" dirty="0">
                <a:solidFill>
                  <a:schemeClr val="tx1"/>
                </a:solidFill>
                <a:effectLst/>
                <a:latin typeface="+mn-lt"/>
                <a:ea typeface="+mn-ea"/>
                <a:cs typeface="+mn-cs"/>
              </a:rPr>
              <a:t> </a:t>
            </a:r>
            <a:r>
              <a:rPr lang="en-US" sz="1200" b="0" i="1" kern="1200" baseline="0" dirty="0">
                <a:solidFill>
                  <a:schemeClr val="tx1"/>
                </a:solidFill>
                <a:effectLst/>
                <a:latin typeface="+mn-lt"/>
                <a:ea typeface="+mn-ea"/>
                <a:cs typeface="+mn-cs"/>
              </a:rPr>
              <a:t>NGSS Innovations</a:t>
            </a:r>
            <a:r>
              <a:rPr lang="en-US" sz="1200" b="0" i="0" kern="1200" baseline="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Pct val="25000"/>
              <a:buFontTx/>
              <a:buNone/>
              <a:tabLst/>
              <a:defRPr/>
            </a:pPr>
            <a:endParaRPr lang="en-US" sz="1200" b="1" u="none" dirty="0"/>
          </a:p>
          <a:p>
            <a:pPr marL="0" marR="0" lvl="0" indent="0" algn="l" defTabSz="914400" rtl="0" eaLnBrk="1" fontAlgn="auto" latinLnBrk="0" hangingPunct="1">
              <a:lnSpc>
                <a:spcPct val="100000"/>
              </a:lnSpc>
              <a:spcBef>
                <a:spcPct val="0"/>
              </a:spcBef>
              <a:spcAft>
                <a:spcPts val="0"/>
              </a:spcAft>
              <a:buClrTx/>
              <a:buSzPct val="25000"/>
              <a:buFontTx/>
              <a:buNone/>
              <a:tabLst/>
              <a:defRPr/>
            </a:pPr>
            <a:r>
              <a:rPr lang="en-US" sz="1200" b="1" u="none" dirty="0"/>
              <a:t>Talking</a:t>
            </a:r>
            <a:r>
              <a:rPr lang="en-US" sz="1200" b="1" u="none" baseline="0" dirty="0"/>
              <a:t> Points:</a:t>
            </a:r>
            <a:endParaRPr lang="en-US" sz="1200" b="0" u="none" baseline="0" dirty="0"/>
          </a:p>
          <a:p>
            <a:pPr marL="171450" indent="-171450">
              <a:spcBef>
                <a:spcPct val="0"/>
              </a:spcBef>
              <a:buSzPct val="25000"/>
              <a:buFontTx/>
              <a:buChar char="-"/>
            </a:pPr>
            <a:r>
              <a:rPr lang="en-US" sz="1200" dirty="0">
                <a:solidFill>
                  <a:srgbClr val="000000"/>
                </a:solidFill>
                <a:latin typeface="Calibri" charset="0"/>
                <a:ea typeface="MS PGothic" charset="0"/>
                <a:sym typeface="Calibri" charset="0"/>
              </a:rPr>
              <a:t>Let’s go back to our </a:t>
            </a:r>
            <a:r>
              <a:rPr lang="en-US" sz="1200" i="1" dirty="0">
                <a:solidFill>
                  <a:srgbClr val="000000"/>
                </a:solidFill>
                <a:latin typeface="Calibri" charset="0"/>
                <a:ea typeface="MS PGothic" charset="0"/>
                <a:sym typeface="Calibri" charset="0"/>
              </a:rPr>
              <a:t>NGSS Innovations</a:t>
            </a:r>
            <a:r>
              <a:rPr lang="en-US" sz="1200" i="0" dirty="0">
                <a:solidFill>
                  <a:srgbClr val="000000"/>
                </a:solidFill>
                <a:latin typeface="Calibri" charset="0"/>
                <a:ea typeface="MS PGothic" charset="0"/>
                <a:sym typeface="Calibri" charset="0"/>
              </a:rPr>
              <a:t> handout.</a:t>
            </a:r>
          </a:p>
          <a:p>
            <a:pPr marL="171450" indent="-171450">
              <a:spcBef>
                <a:spcPct val="0"/>
              </a:spcBef>
              <a:buSzPct val="25000"/>
              <a:buFontTx/>
              <a:buChar char="-"/>
            </a:pPr>
            <a:r>
              <a:rPr lang="en-US" sz="1200" i="0" dirty="0">
                <a:solidFill>
                  <a:srgbClr val="000000"/>
                </a:solidFill>
                <a:latin typeface="Calibri" charset="0"/>
                <a:ea typeface="MS PGothic" charset="0"/>
                <a:sym typeface="Calibri" charset="0"/>
              </a:rPr>
              <a:t>Turn to page 2 in the handout.</a:t>
            </a:r>
          </a:p>
          <a:p>
            <a:pPr marL="171450" indent="-171450">
              <a:spcBef>
                <a:spcPct val="0"/>
              </a:spcBef>
              <a:buSzPct val="25000"/>
              <a:buFontTx/>
              <a:buChar char="-"/>
            </a:pPr>
            <a:r>
              <a:rPr lang="en-US" sz="1200" i="0" dirty="0">
                <a:solidFill>
                  <a:srgbClr val="000000"/>
                </a:solidFill>
                <a:latin typeface="Calibri" charset="0"/>
                <a:ea typeface="MS PGothic" charset="0"/>
                <a:sym typeface="Calibri" charset="0"/>
              </a:rPr>
              <a:t>How has your description of the third NGSS Innovation changed since the first day of our professional learning? Take a few minutes to talk to your group and come up with a working group description for Building K-12 Progressions. Write your new description of this innovation in the table. </a:t>
            </a:r>
            <a:r>
              <a:rPr lang="en-US" sz="1200" i="1" dirty="0">
                <a:solidFill>
                  <a:srgbClr val="000000"/>
                </a:solidFill>
                <a:latin typeface="Calibri" charset="0"/>
                <a:ea typeface="MS PGothic" charset="0"/>
                <a:sym typeface="Calibri" charset="0"/>
              </a:rPr>
              <a:t>[Note to facilitator: Click for animation.]</a:t>
            </a:r>
            <a:endParaRPr lang="en-US" sz="1200" i="0" dirty="0">
              <a:solidFill>
                <a:srgbClr val="000000"/>
              </a:solidFill>
              <a:latin typeface="Calibri" charset="0"/>
              <a:ea typeface="MS PGothic" charset="0"/>
              <a:sym typeface="Calibri" charset="0"/>
            </a:endParaRPr>
          </a:p>
          <a:p>
            <a:pPr marL="171450" indent="-171450">
              <a:spcBef>
                <a:spcPct val="0"/>
              </a:spcBef>
              <a:buSzPct val="25000"/>
              <a:buFontTx/>
              <a:buChar char="-"/>
            </a:pPr>
            <a:r>
              <a:rPr lang="en-US" sz="1200" i="0" dirty="0">
                <a:solidFill>
                  <a:srgbClr val="000000"/>
                </a:solidFill>
                <a:latin typeface="Calibri" charset="0"/>
                <a:ea typeface="MS PGothic" charset="0"/>
                <a:sym typeface="Calibri" charset="0"/>
              </a:rPr>
              <a:t>Based on what you have learned so far, what would look for as evidence that this NGSS innovation is present in instructional materials? Discuss your thoughts with your group and then write your thoughts down in the table. </a:t>
            </a:r>
            <a:r>
              <a:rPr lang="en-US" sz="1200" i="1" dirty="0">
                <a:solidFill>
                  <a:srgbClr val="000000"/>
                </a:solidFill>
                <a:latin typeface="Calibri" charset="0"/>
                <a:ea typeface="MS PGothic" charset="0"/>
                <a:sym typeface="Calibri" charset="0"/>
              </a:rPr>
              <a:t>[Note to facilitator: Click for animation.]</a:t>
            </a:r>
            <a:endParaRPr lang="en-US" sz="1200" i="0" dirty="0">
              <a:solidFill>
                <a:srgbClr val="000000"/>
              </a:solidFill>
              <a:latin typeface="Calibri" charset="0"/>
              <a:ea typeface="MS PGothic" charset="0"/>
              <a:sym typeface="Calibri" charset="0"/>
            </a:endParaRPr>
          </a:p>
        </p:txBody>
      </p:sp>
      <p:sp>
        <p:nvSpPr>
          <p:cNvPr id="4" name="Slide Number Placeholder 3"/>
          <p:cNvSpPr>
            <a:spLocks noGrp="1"/>
          </p:cNvSpPr>
          <p:nvPr>
            <p:ph type="sldNum" sz="quarter" idx="10"/>
          </p:nvPr>
        </p:nvSpPr>
        <p:spPr/>
        <p:txBody>
          <a:bodyPr/>
          <a:lstStyle/>
          <a:p>
            <a:fld id="{A5D78FC6-CE17-4259-A63C-DDFC12E048FC}" type="slidenum">
              <a:rPr lang="en-US" smtClean="0"/>
              <a:pPr/>
              <a:t>7</a:t>
            </a:fld>
            <a:endParaRPr lang="en-US"/>
          </a:p>
        </p:txBody>
      </p:sp>
    </p:spTree>
    <p:extLst>
      <p:ext uri="{BB962C8B-B14F-4D97-AF65-F5344CB8AC3E}">
        <p14:creationId xmlns:p14="http://schemas.microsoft.com/office/powerpoint/2010/main" val="1945022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none" dirty="0"/>
              <a:t>Facilitator Notes:</a:t>
            </a:r>
            <a:endParaRPr lang="en-US" b="0" u="none" dirty="0"/>
          </a:p>
          <a:p>
            <a:pPr marL="171450" indent="-171450">
              <a:buFontTx/>
              <a:buChar char="-"/>
            </a:pPr>
            <a:r>
              <a:rPr lang="en-US" b="0" u="none" baseline="0" dirty="0"/>
              <a:t>Participants will need a copy of </a:t>
            </a:r>
            <a:r>
              <a:rPr lang="en-US" b="0" i="1" u="none" baseline="0" dirty="0"/>
              <a:t>Handout 15 –</a:t>
            </a:r>
            <a:r>
              <a:rPr lang="en-US" b="0" u="none" baseline="0" dirty="0"/>
              <a:t> </a:t>
            </a:r>
            <a:r>
              <a:rPr lang="en-US" b="0" i="1" u="none" baseline="0" dirty="0"/>
              <a:t>PEEC Innovation 3.</a:t>
            </a:r>
            <a:endParaRPr lang="en-US" b="0" u="none" dirty="0"/>
          </a:p>
          <a:p>
            <a:endParaRPr lang="en-US" b="1" dirty="0"/>
          </a:p>
          <a:p>
            <a:r>
              <a:rPr lang="en-US" b="1" dirty="0"/>
              <a:t>Talking Points:</a:t>
            </a:r>
            <a:endParaRPr lang="en-US" b="0" dirty="0"/>
          </a:p>
          <a:p>
            <a:pPr marL="171450" indent="-171450">
              <a:buFontTx/>
              <a:buChar char="-"/>
            </a:pPr>
            <a:r>
              <a:rPr lang="en-US" b="0" dirty="0"/>
              <a:t>Please take out</a:t>
            </a:r>
            <a:r>
              <a:rPr lang="en-US" b="0" baseline="0" dirty="0"/>
              <a:t> your copy of the </a:t>
            </a:r>
            <a:r>
              <a:rPr lang="en-US" b="0" i="1" baseline="0" dirty="0"/>
              <a:t>PEEC Innovation 3 </a:t>
            </a:r>
            <a:r>
              <a:rPr lang="en-US" b="0" i="0" baseline="0" dirty="0"/>
              <a:t>handout.</a:t>
            </a:r>
          </a:p>
          <a:p>
            <a:pPr marL="171450" lvl="0" indent="-171450">
              <a:buFontTx/>
              <a:buChar char="-"/>
            </a:pPr>
            <a:r>
              <a:rPr lang="en-US" sz="1800" i="0" kern="1200" dirty="0">
                <a:solidFill>
                  <a:schemeClr val="tx1"/>
                </a:solidFill>
                <a:effectLst/>
                <a:latin typeface="+mn-lt"/>
                <a:ea typeface="+mn-ea"/>
                <a:cs typeface="+mn-cs"/>
              </a:rPr>
              <a:t>Take a few minutes to discuss any</a:t>
            </a:r>
            <a:r>
              <a:rPr lang="en-US" sz="1800" i="0" kern="1200" baseline="0" dirty="0">
                <a:solidFill>
                  <a:schemeClr val="tx1"/>
                </a:solidFill>
                <a:effectLst/>
                <a:latin typeface="+mn-lt"/>
                <a:ea typeface="+mn-ea"/>
                <a:cs typeface="+mn-cs"/>
              </a:rPr>
              <a:t> new points that jump out for you with your group.</a:t>
            </a:r>
            <a:endParaRPr lang="en-US" sz="180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Take a few minutes to go back to your </a:t>
            </a:r>
            <a:r>
              <a:rPr lang="en-US" sz="1200" i="1" kern="1200" baseline="0" dirty="0">
                <a:solidFill>
                  <a:schemeClr val="tx1"/>
                </a:solidFill>
                <a:effectLst/>
                <a:latin typeface="+mn-lt"/>
                <a:ea typeface="+mn-ea"/>
                <a:cs typeface="+mn-cs"/>
              </a:rPr>
              <a:t>NGSS Innovations</a:t>
            </a:r>
            <a:r>
              <a:rPr lang="en-US" sz="1200" i="0" kern="1200" baseline="0" dirty="0">
                <a:solidFill>
                  <a:schemeClr val="tx1"/>
                </a:solidFill>
                <a:effectLst/>
                <a:latin typeface="+mn-lt"/>
                <a:ea typeface="+mn-ea"/>
                <a:cs typeface="+mn-cs"/>
              </a:rPr>
              <a:t> handout and add in any additional thoughts in the table. Discuss your thoughts with your group. Especially focus on any new ideas about what </a:t>
            </a:r>
            <a:r>
              <a:rPr lang="en-US" sz="1200" kern="1200" baseline="0" dirty="0">
                <a:solidFill>
                  <a:schemeClr val="tx1"/>
                </a:solidFill>
                <a:effectLst/>
                <a:latin typeface="+mn-lt"/>
                <a:ea typeface="+mn-ea"/>
                <a:cs typeface="+mn-cs"/>
              </a:rPr>
              <a:t>you would look for as evidence that this NGSS Innovation is present in instructional materials.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a:t>Remember</a:t>
            </a:r>
            <a:r>
              <a:rPr lang="en-US" b="0" baseline="0" dirty="0"/>
              <a:t> that NGSS Appendices E, F, and G have information about the learning progression for each dimension.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1" dirty="0"/>
              <a:t>Note to facilitator: It may be helpful to have a whole group share out after individual teams have completed their discussions.</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D78FC6-CE17-4259-A63C-DDFC12E048FC}" type="slidenum">
              <a:rPr lang="en-US" smtClean="0"/>
              <a:pPr/>
              <a:t>8</a:t>
            </a:fld>
            <a:endParaRPr lang="en-US"/>
          </a:p>
        </p:txBody>
      </p:sp>
    </p:spTree>
    <p:extLst>
      <p:ext uri="{BB962C8B-B14F-4D97-AF65-F5344CB8AC3E}">
        <p14:creationId xmlns:p14="http://schemas.microsoft.com/office/powerpoint/2010/main" val="2453193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Facilitator Notes: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u="none" dirty="0"/>
              <a:t>Reviewing every lesson, unit, and component of an instructional materials program is not feasible in most circumstances—the time and effort for such a task would outweigh the benefit for most users.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u="none" dirty="0"/>
              <a:t>Instead, you</a:t>
            </a:r>
            <a:r>
              <a:rPr lang="en-US" b="0" u="none" baseline="0" dirty="0"/>
              <a:t> should </a:t>
            </a:r>
            <a:r>
              <a:rPr lang="en-US" b="0" u="none" dirty="0"/>
              <a:t>develop a sampling plan that articulates which portion of the instructional materials program will be reviewed</a:t>
            </a:r>
            <a:r>
              <a:rPr lang="en-US" b="0" u="none" baseline="0" dirty="0"/>
              <a:t> in Phase 3</a:t>
            </a:r>
            <a:r>
              <a:rPr lang="en-US" b="0" u="none" dirty="0"/>
              <a:t>. The next slide has suggestions for how to develop the sampling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Talking Points:</a:t>
            </a:r>
          </a:p>
          <a:p>
            <a:pPr marL="171450" indent="-171450">
              <a:buFontTx/>
              <a:buChar char="-"/>
            </a:pPr>
            <a:r>
              <a:rPr lang="en-US" dirty="0"/>
              <a:t>Reviewing</a:t>
            </a:r>
            <a:r>
              <a:rPr lang="en-US" baseline="0" dirty="0"/>
              <a:t> every unit and component of the instructional materials programs to look for NGSS design across the entire program is not feasible.</a:t>
            </a:r>
          </a:p>
          <a:p>
            <a:pPr marL="171450" indent="-171450">
              <a:buFontTx/>
              <a:buChar char="-"/>
            </a:pPr>
            <a:r>
              <a:rPr lang="en-US" baseline="0" dirty="0"/>
              <a:t>Instead, you will be creating a sampling plan that will allow you to evaluate sample learning sequences in different places in the program to help you create a larger picture of whether or not the program shows NGSS design in the five innovations.</a:t>
            </a:r>
          </a:p>
          <a:p>
            <a:pPr marL="171450" indent="-171450">
              <a:buFontTx/>
              <a:buChar char="-"/>
            </a:pPr>
            <a:r>
              <a:rPr lang="en-US" baseline="0" dirty="0"/>
              <a:t>Each team will create a sampling plan for each instructional materials program that they are assigned to review. All group members will need to use the same sampling plan, so it is important that you collaboratively develop your plan as a group.</a:t>
            </a:r>
          </a:p>
          <a:p>
            <a:pPr marL="171450" indent="-171450">
              <a:buFontTx/>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9</a:t>
            </a:fld>
            <a:endParaRPr lang="en-US"/>
          </a:p>
        </p:txBody>
      </p:sp>
    </p:spTree>
    <p:extLst>
      <p:ext uri="{BB962C8B-B14F-4D97-AF65-F5344CB8AC3E}">
        <p14:creationId xmlns:p14="http://schemas.microsoft.com/office/powerpoint/2010/main" val="325819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B587B8-0F5E-4420-A235-9D802679C017}"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8DC3-50FD-460B-B673-5F03ED96786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10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B587B8-0F5E-4420-A235-9D802679C017}"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8DC3-50FD-460B-B673-5F03ED967869}" type="slidenum">
              <a:rPr lang="en-US" smtClean="0"/>
              <a:t>‹#›</a:t>
            </a:fld>
            <a:endParaRPr lang="en-US"/>
          </a:p>
        </p:txBody>
      </p:sp>
    </p:spTree>
    <p:extLst>
      <p:ext uri="{BB962C8B-B14F-4D97-AF65-F5344CB8AC3E}">
        <p14:creationId xmlns:p14="http://schemas.microsoft.com/office/powerpoint/2010/main" val="1262703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B587B8-0F5E-4420-A235-9D802679C017}"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8DC3-50FD-460B-B673-5F03ED967869}" type="slidenum">
              <a:rPr lang="en-US" smtClean="0"/>
              <a:t>‹#›</a:t>
            </a:fld>
            <a:endParaRPr lang="en-US"/>
          </a:p>
        </p:txBody>
      </p:sp>
    </p:spTree>
    <p:extLst>
      <p:ext uri="{BB962C8B-B14F-4D97-AF65-F5344CB8AC3E}">
        <p14:creationId xmlns:p14="http://schemas.microsoft.com/office/powerpoint/2010/main" val="1182917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lgn="ctr">
              <a:defRPr sz="3600" b="1">
                <a:solidFill>
                  <a:srgbClr val="FFFFFF"/>
                </a:solidFill>
              </a:defRPr>
            </a:lvl1pPr>
          </a:lstStyle>
          <a:p>
            <a:r>
              <a:rPr lang="en-US" dirty="0"/>
              <a:t>Click to edit Master title style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lgn="ctr">
              <a:spcBef>
                <a:spcPts val="0"/>
              </a:spcBef>
              <a:spcAft>
                <a:spcPts val="600"/>
              </a:spcAft>
              <a:buNone/>
              <a:defRPr sz="2000" b="1">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Tree>
    <p:extLst>
      <p:ext uri="{BB962C8B-B14F-4D97-AF65-F5344CB8AC3E}">
        <p14:creationId xmlns:p14="http://schemas.microsoft.com/office/powerpoint/2010/main" val="40905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B587B8-0F5E-4420-A235-9D802679C017}"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8DC3-50FD-460B-B673-5F03ED967869}" type="slidenum">
              <a:rPr lang="en-US" smtClean="0"/>
              <a:t>‹#›</a:t>
            </a:fld>
            <a:endParaRPr lang="en-US"/>
          </a:p>
        </p:txBody>
      </p:sp>
    </p:spTree>
    <p:extLst>
      <p:ext uri="{BB962C8B-B14F-4D97-AF65-F5344CB8AC3E}">
        <p14:creationId xmlns:p14="http://schemas.microsoft.com/office/powerpoint/2010/main" val="299168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B587B8-0F5E-4420-A235-9D802679C017}"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8DC3-50FD-460B-B673-5F03ED96786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226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B587B8-0F5E-4420-A235-9D802679C017}"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8DC3-50FD-460B-B673-5F03ED967869}" type="slidenum">
              <a:rPr lang="en-US" smtClean="0"/>
              <a:t>‹#›</a:t>
            </a:fld>
            <a:endParaRPr lang="en-US"/>
          </a:p>
        </p:txBody>
      </p:sp>
    </p:spTree>
    <p:extLst>
      <p:ext uri="{BB962C8B-B14F-4D97-AF65-F5344CB8AC3E}">
        <p14:creationId xmlns:p14="http://schemas.microsoft.com/office/powerpoint/2010/main" val="310362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B587B8-0F5E-4420-A235-9D802679C017}"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578DC3-50FD-460B-B673-5F03ED967869}" type="slidenum">
              <a:rPr lang="en-US" smtClean="0"/>
              <a:t>‹#›</a:t>
            </a:fld>
            <a:endParaRPr lang="en-US"/>
          </a:p>
        </p:txBody>
      </p:sp>
    </p:spTree>
    <p:extLst>
      <p:ext uri="{BB962C8B-B14F-4D97-AF65-F5344CB8AC3E}">
        <p14:creationId xmlns:p14="http://schemas.microsoft.com/office/powerpoint/2010/main" val="246510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B587B8-0F5E-4420-A235-9D802679C017}"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578DC3-50FD-460B-B673-5F03ED967869}" type="slidenum">
              <a:rPr lang="en-US" smtClean="0"/>
              <a:t>‹#›</a:t>
            </a:fld>
            <a:endParaRPr lang="en-US"/>
          </a:p>
        </p:txBody>
      </p:sp>
    </p:spTree>
    <p:extLst>
      <p:ext uri="{BB962C8B-B14F-4D97-AF65-F5344CB8AC3E}">
        <p14:creationId xmlns:p14="http://schemas.microsoft.com/office/powerpoint/2010/main" val="2844358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AB587B8-0F5E-4420-A235-9D802679C017}" type="datetimeFigureOut">
              <a:rPr lang="en-US" smtClean="0"/>
              <a:t>4/11/2018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D578DC3-50FD-460B-B673-5F03ED967869}" type="slidenum">
              <a:rPr lang="en-US" smtClean="0"/>
              <a:t>‹#›</a:t>
            </a:fld>
            <a:endParaRPr lang="en-US"/>
          </a:p>
        </p:txBody>
      </p:sp>
    </p:spTree>
    <p:extLst>
      <p:ext uri="{BB962C8B-B14F-4D97-AF65-F5344CB8AC3E}">
        <p14:creationId xmlns:p14="http://schemas.microsoft.com/office/powerpoint/2010/main" val="146472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AB587B8-0F5E-4420-A235-9D802679C017}" type="datetimeFigureOut">
              <a:rPr lang="en-US" smtClean="0"/>
              <a:t>4/11/2018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578DC3-50FD-460B-B673-5F03ED967869}" type="slidenum">
              <a:rPr lang="en-US" smtClean="0"/>
              <a:t>‹#›</a:t>
            </a:fld>
            <a:endParaRPr lang="en-US"/>
          </a:p>
        </p:txBody>
      </p:sp>
    </p:spTree>
    <p:extLst>
      <p:ext uri="{BB962C8B-B14F-4D97-AF65-F5344CB8AC3E}">
        <p14:creationId xmlns:p14="http://schemas.microsoft.com/office/powerpoint/2010/main" val="42219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B587B8-0F5E-4420-A235-9D802679C017}"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8DC3-50FD-460B-B673-5F03ED967869}" type="slidenum">
              <a:rPr lang="en-US" smtClean="0"/>
              <a:t>‹#›</a:t>
            </a:fld>
            <a:endParaRPr lang="en-US"/>
          </a:p>
        </p:txBody>
      </p:sp>
    </p:spTree>
    <p:extLst>
      <p:ext uri="{BB962C8B-B14F-4D97-AF65-F5344CB8AC3E}">
        <p14:creationId xmlns:p14="http://schemas.microsoft.com/office/powerpoint/2010/main" val="3107563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8106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00099" y="1286934"/>
            <a:ext cx="7543801"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AB587B8-0F5E-4420-A235-9D802679C017}" type="datetimeFigureOut">
              <a:rPr lang="en-US" smtClean="0"/>
              <a:t>4/11/2018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D578DC3-50FD-460B-B673-5F03ED967869}" type="slidenum">
              <a:rPr lang="en-US" smtClean="0"/>
              <a:t>‹#›</a:t>
            </a:fld>
            <a:endParaRPr lang="en-US"/>
          </a:p>
        </p:txBody>
      </p:sp>
      <p:cxnSp>
        <p:nvCxnSpPr>
          <p:cNvPr id="10" name="Straight Connector 9"/>
          <p:cNvCxnSpPr/>
          <p:nvPr/>
        </p:nvCxnSpPr>
        <p:spPr>
          <a:xfrm>
            <a:off x="834390" y="1138406"/>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7980843-F878-441A-8C56-263FEE852C6E}"/>
              </a:ext>
            </a:extLst>
          </p:cNvPr>
          <p:cNvPicPr>
            <a:picLocks noChangeAspect="1"/>
          </p:cNvPicPr>
          <p:nvPr userDrawn="1"/>
        </p:nvPicPr>
        <p:blipFill>
          <a:blip r:embed="rId14"/>
          <a:stretch>
            <a:fillRect/>
          </a:stretch>
        </p:blipFill>
        <p:spPr>
          <a:xfrm>
            <a:off x="132654" y="362285"/>
            <a:ext cx="690305" cy="659316"/>
          </a:xfrm>
          <a:prstGeom prst="rect">
            <a:avLst/>
          </a:prstGeom>
        </p:spPr>
      </p:pic>
    </p:spTree>
    <p:extLst>
      <p:ext uri="{BB962C8B-B14F-4D97-AF65-F5344CB8AC3E}">
        <p14:creationId xmlns:p14="http://schemas.microsoft.com/office/powerpoint/2010/main" val="4721387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85000"/>
        </a:lnSpc>
        <a:spcBef>
          <a:spcPct val="0"/>
        </a:spcBef>
        <a:buNone/>
        <a:defRPr sz="4000" b="1" kern="1200" spc="-50" baseline="0">
          <a:solidFill>
            <a:schemeClr val="accent2">
              <a:lumMod val="7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250" dirty="0"/>
              <a:t>PEEC Professional Learning</a:t>
            </a:r>
          </a:p>
        </p:txBody>
      </p:sp>
      <p:sp>
        <p:nvSpPr>
          <p:cNvPr id="2" name="Text Placeholder 1"/>
          <p:cNvSpPr>
            <a:spLocks noGrp="1"/>
          </p:cNvSpPr>
          <p:nvPr>
            <p:ph type="body" idx="1"/>
          </p:nvPr>
        </p:nvSpPr>
        <p:spPr/>
        <p:txBody>
          <a:bodyPr/>
          <a:lstStyle/>
          <a:p>
            <a:r>
              <a:rPr lang="en-US" dirty="0"/>
              <a:t>Primary Evaluation of Essential Criteria (PEEC) for NGSS Instructional Materials Design</a:t>
            </a:r>
          </a:p>
        </p:txBody>
      </p:sp>
    </p:spTree>
    <p:extLst>
      <p:ext uri="{BB962C8B-B14F-4D97-AF65-F5344CB8AC3E}">
        <p14:creationId xmlns:p14="http://schemas.microsoft.com/office/powerpoint/2010/main" val="3006380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4675"/>
                </a:solidFill>
              </a:rPr>
              <a:t>Creating a Sampling Plan</a:t>
            </a:r>
          </a:p>
        </p:txBody>
      </p:sp>
      <p:sp>
        <p:nvSpPr>
          <p:cNvPr id="3" name="Content Placeholder 2"/>
          <p:cNvSpPr>
            <a:spLocks noGrp="1"/>
          </p:cNvSpPr>
          <p:nvPr>
            <p:ph idx="1"/>
          </p:nvPr>
        </p:nvSpPr>
        <p:spPr>
          <a:xfrm>
            <a:off x="475488" y="1822450"/>
            <a:ext cx="8312912" cy="4212589"/>
          </a:xfrm>
        </p:spPr>
        <p:txBody>
          <a:bodyPr>
            <a:normAutofit/>
          </a:bodyPr>
          <a:lstStyle/>
          <a:p>
            <a:pPr marL="557213" indent="-557213">
              <a:buFont typeface="+mj-lt"/>
              <a:buAutoNum type="arabicPeriod"/>
            </a:pPr>
            <a:r>
              <a:rPr lang="en-US" sz="2800" b="1" dirty="0"/>
              <a:t>Focus on learning sequences </a:t>
            </a:r>
          </a:p>
          <a:p>
            <a:pPr marL="0" indent="0">
              <a:buNone/>
            </a:pPr>
            <a:r>
              <a:rPr lang="en-US" sz="2400" dirty="0"/>
              <a:t>	- About 1/4</a:t>
            </a:r>
            <a:r>
              <a:rPr lang="en-US" sz="2400" baseline="30000" dirty="0"/>
              <a:t>th</a:t>
            </a:r>
            <a:r>
              <a:rPr lang="en-US" sz="2400" dirty="0"/>
              <a:t> to 1/3</a:t>
            </a:r>
            <a:r>
              <a:rPr lang="en-US" sz="2400" baseline="30000" dirty="0"/>
              <a:t>rd</a:t>
            </a:r>
            <a:r>
              <a:rPr lang="en-US" sz="2400" dirty="0"/>
              <a:t> the size of your unit</a:t>
            </a:r>
          </a:p>
          <a:p>
            <a:pPr marL="0" indent="0">
              <a:buNone/>
            </a:pPr>
            <a:r>
              <a:rPr lang="en-US" sz="2400" dirty="0"/>
              <a:t>	- Anchored by a phenomenon or problem</a:t>
            </a:r>
          </a:p>
          <a:p>
            <a:pPr marL="0" indent="0">
              <a:buNone/>
            </a:pPr>
            <a:endParaRPr lang="en-US" sz="2400" dirty="0"/>
          </a:p>
          <a:p>
            <a:pPr marL="514350" indent="-514350">
              <a:buFont typeface="+mj-lt"/>
              <a:buAutoNum type="arabicPeriod" startAt="2"/>
            </a:pPr>
            <a:r>
              <a:rPr lang="en-US" sz="2800" b="1" dirty="0"/>
              <a:t>Choose three learning sequences </a:t>
            </a:r>
          </a:p>
          <a:p>
            <a:pPr marL="0" indent="0">
              <a:buNone/>
            </a:pPr>
            <a:r>
              <a:rPr lang="en-US" sz="2400" dirty="0"/>
              <a:t>	- All spaced across the program</a:t>
            </a:r>
          </a:p>
          <a:p>
            <a:pPr marL="0" indent="0">
              <a:buNone/>
            </a:pPr>
            <a:r>
              <a:rPr lang="en-US" sz="2400" dirty="0"/>
              <a:t>	- One directly before or after the unit you chose for Phase 2</a:t>
            </a:r>
          </a:p>
          <a:p>
            <a:endParaRPr lang="en-US" dirty="0"/>
          </a:p>
        </p:txBody>
      </p:sp>
    </p:spTree>
    <p:extLst>
      <p:ext uri="{BB962C8B-B14F-4D97-AF65-F5344CB8AC3E}">
        <p14:creationId xmlns:p14="http://schemas.microsoft.com/office/powerpoint/2010/main" val="2251268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D4675"/>
                </a:solidFill>
              </a:rPr>
              <a:t>Phase 3 – Program Level Evaluation</a:t>
            </a:r>
            <a:endParaRPr lang="en-US" dirty="0"/>
          </a:p>
        </p:txBody>
      </p:sp>
      <p:sp>
        <p:nvSpPr>
          <p:cNvPr id="3" name="Content Placeholder 2"/>
          <p:cNvSpPr>
            <a:spLocks noGrp="1"/>
          </p:cNvSpPr>
          <p:nvPr>
            <p:ph idx="1"/>
          </p:nvPr>
        </p:nvSpPr>
        <p:spPr>
          <a:xfrm>
            <a:off x="800099" y="1286934"/>
            <a:ext cx="7543801" cy="4345770"/>
          </a:xfrm>
        </p:spPr>
        <p:txBody>
          <a:bodyPr>
            <a:normAutofit/>
          </a:bodyPr>
          <a:lstStyle/>
          <a:p>
            <a:pPr marL="0" indent="0">
              <a:buNone/>
            </a:pPr>
            <a:r>
              <a:rPr lang="en-US" sz="3200" b="1" dirty="0">
                <a:solidFill>
                  <a:srgbClr val="608845"/>
                </a:solidFill>
              </a:rPr>
              <a:t>NGSS Innovations</a:t>
            </a:r>
            <a:endParaRPr lang="en-US" sz="2800" b="1" dirty="0">
              <a:solidFill>
                <a:srgbClr val="608845"/>
              </a:solidFill>
            </a:endParaRPr>
          </a:p>
          <a:p>
            <a:pPr marL="385763" indent="-385763">
              <a:buFont typeface="+mj-lt"/>
              <a:buAutoNum type="arabicPeriod"/>
            </a:pPr>
            <a:r>
              <a:rPr lang="en-US" sz="2800" dirty="0"/>
              <a:t>Making sense of phenomena and designing solutions to problems</a:t>
            </a:r>
          </a:p>
          <a:p>
            <a:pPr marL="385763" indent="-385763">
              <a:buFont typeface="+mj-lt"/>
              <a:buAutoNum type="arabicPeriod"/>
            </a:pPr>
            <a:r>
              <a:rPr lang="en-US" sz="2800" dirty="0"/>
              <a:t>Three-dimensional learning</a:t>
            </a:r>
          </a:p>
          <a:p>
            <a:pPr marL="385763" indent="-385763">
              <a:buFont typeface="+mj-lt"/>
              <a:buAutoNum type="arabicPeriod"/>
            </a:pPr>
            <a:r>
              <a:rPr lang="en-US" sz="2800" dirty="0"/>
              <a:t>Building K-12 progressions</a:t>
            </a:r>
          </a:p>
          <a:p>
            <a:pPr marL="385763" indent="-385763">
              <a:buFont typeface="+mj-lt"/>
              <a:buAutoNum type="arabicPeriod"/>
            </a:pPr>
            <a:r>
              <a:rPr lang="en-US" sz="2800" dirty="0"/>
              <a:t>Alignment with English Language Arts and Mathematics</a:t>
            </a:r>
          </a:p>
          <a:p>
            <a:pPr marL="385763" indent="-385763">
              <a:buFont typeface="+mj-lt"/>
              <a:buAutoNum type="arabicPeriod"/>
            </a:pPr>
            <a:r>
              <a:rPr lang="en-US" sz="2800" dirty="0"/>
              <a:t>All Standards, All Students</a:t>
            </a:r>
          </a:p>
        </p:txBody>
      </p:sp>
    </p:spTree>
    <p:extLst>
      <p:ext uri="{BB962C8B-B14F-4D97-AF65-F5344CB8AC3E}">
        <p14:creationId xmlns:p14="http://schemas.microsoft.com/office/powerpoint/2010/main" val="77313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4675"/>
                </a:solidFill>
              </a:rPr>
              <a:t>Tool 5A: Innovation 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5492373"/>
              </p:ext>
            </p:extLst>
          </p:nvPr>
        </p:nvGraphicFramePr>
        <p:xfrm>
          <a:off x="822960" y="1552956"/>
          <a:ext cx="7543801" cy="4463796"/>
        </p:xfrm>
        <a:graphic>
          <a:graphicData uri="http://schemas.openxmlformats.org/drawingml/2006/table">
            <a:tbl>
              <a:tblPr firstRow="1" bandRow="1">
                <a:tableStyleId>{5940675A-B579-460E-94D1-54222C63F5DA}</a:tableStyleId>
              </a:tblPr>
              <a:tblGrid>
                <a:gridCol w="1477647">
                  <a:extLst>
                    <a:ext uri="{9D8B030D-6E8A-4147-A177-3AD203B41FA5}">
                      <a16:colId xmlns:a16="http://schemas.microsoft.com/office/drawing/2014/main" val="1178957216"/>
                    </a:ext>
                  </a:extLst>
                </a:gridCol>
                <a:gridCol w="4159729">
                  <a:extLst>
                    <a:ext uri="{9D8B030D-6E8A-4147-A177-3AD203B41FA5}">
                      <a16:colId xmlns:a16="http://schemas.microsoft.com/office/drawing/2014/main" val="3605567008"/>
                    </a:ext>
                  </a:extLst>
                </a:gridCol>
                <a:gridCol w="1906425">
                  <a:extLst>
                    <a:ext uri="{9D8B030D-6E8A-4147-A177-3AD203B41FA5}">
                      <a16:colId xmlns:a16="http://schemas.microsoft.com/office/drawing/2014/main" val="1149275953"/>
                    </a:ext>
                  </a:extLst>
                </a:gridCol>
              </a:tblGrid>
              <a:tr h="1371407">
                <a:tc>
                  <a:txBody>
                    <a:bodyPr/>
                    <a:lstStyle/>
                    <a:p>
                      <a:pPr algn="ctr"/>
                      <a:r>
                        <a:rPr lang="en-US" sz="2800" b="1" dirty="0"/>
                        <a:t>Claim</a:t>
                      </a:r>
                    </a:p>
                  </a:txBody>
                  <a:tcPr marL="68580" marR="68580" marT="34290" marB="34290" anchor="ctr">
                    <a:solidFill>
                      <a:schemeClr val="bg1">
                        <a:lumMod val="85000"/>
                      </a:schemeClr>
                    </a:solidFill>
                  </a:tcPr>
                </a:tc>
                <a:tc>
                  <a:txBody>
                    <a:bodyPr/>
                    <a:lstStyle/>
                    <a:p>
                      <a:pPr algn="ctr"/>
                      <a:r>
                        <a:rPr lang="en-US" sz="2800" b="1" dirty="0"/>
                        <a:t>Evidence</a:t>
                      </a:r>
                    </a:p>
                  </a:txBody>
                  <a:tcPr marL="68580" marR="68580" marT="34290" marB="34290" anchor="ctr">
                    <a:solidFill>
                      <a:schemeClr val="bg1">
                        <a:lumMod val="85000"/>
                      </a:schemeClr>
                    </a:solidFill>
                  </a:tcPr>
                </a:tc>
                <a:tc>
                  <a:txBody>
                    <a:bodyPr/>
                    <a:lstStyle/>
                    <a:p>
                      <a:pPr algn="ctr"/>
                      <a:r>
                        <a:rPr lang="en-US" sz="2000" b="1" dirty="0"/>
                        <a:t>Sufficient</a:t>
                      </a:r>
                      <a:r>
                        <a:rPr lang="en-US" sz="2000" b="1" baseline="0" dirty="0"/>
                        <a:t> Evidence to Support the Claim? </a:t>
                      </a:r>
                      <a:endParaRPr lang="en-US" sz="2000" b="1" dirty="0"/>
                    </a:p>
                  </a:txBody>
                  <a:tcPr marL="68580" marR="68580" marT="34290" marB="34290" anchor="ctr">
                    <a:solidFill>
                      <a:schemeClr val="bg1">
                        <a:lumMod val="85000"/>
                      </a:schemeClr>
                    </a:solidFill>
                  </a:tcPr>
                </a:tc>
                <a:extLst>
                  <a:ext uri="{0D108BD9-81ED-4DB2-BD59-A6C34878D82A}">
                    <a16:rowId xmlns:a16="http://schemas.microsoft.com/office/drawing/2014/main" val="898088754"/>
                  </a:ext>
                </a:extLst>
              </a:tr>
              <a:tr h="3092389">
                <a:tc>
                  <a:txBody>
                    <a:bodyPr/>
                    <a:lstStyle/>
                    <a:p>
                      <a:r>
                        <a:rPr lang="en-US" sz="2400" dirty="0">
                          <a:solidFill>
                            <a:schemeClr val="accent5"/>
                          </a:solidFill>
                        </a:rPr>
                        <a:t>Read the Claim</a:t>
                      </a:r>
                    </a:p>
                  </a:txBody>
                  <a:tcPr marL="68580" marR="68580" marT="34290" marB="34290" anchor="ctr"/>
                </a:tc>
                <a:tc>
                  <a:txBody>
                    <a:bodyPr/>
                    <a:lstStyle/>
                    <a:p>
                      <a:r>
                        <a:rPr lang="en-US" sz="2400" baseline="0" dirty="0">
                          <a:solidFill>
                            <a:schemeClr val="accent5"/>
                          </a:solidFill>
                        </a:rPr>
                        <a:t>Record evidence where this claim has been explicitly incorporated</a:t>
                      </a:r>
                    </a:p>
                    <a:p>
                      <a:endParaRPr lang="en-US" sz="2400" baseline="0" dirty="0">
                        <a:solidFill>
                          <a:schemeClr val="accent5"/>
                        </a:solidFill>
                      </a:endParaRPr>
                    </a:p>
                    <a:p>
                      <a:r>
                        <a:rPr lang="en-US" sz="2400" baseline="0" dirty="0">
                          <a:solidFill>
                            <a:schemeClr val="accent5"/>
                          </a:solidFill>
                        </a:rPr>
                        <a:t>Record instances where the claim has not been incorporated</a:t>
                      </a:r>
                    </a:p>
                    <a:p>
                      <a:endParaRPr lang="en-US" sz="2400" dirty="0">
                        <a:solidFill>
                          <a:schemeClr val="accent5"/>
                        </a:solidFill>
                      </a:endParaRPr>
                    </a:p>
                  </a:txBody>
                  <a:tcPr marL="68580" marR="68580" marT="34290" marB="34290" anchor="ctr"/>
                </a:tc>
                <a:tc>
                  <a:txBody>
                    <a:bodyPr/>
                    <a:lstStyle/>
                    <a:p>
                      <a:r>
                        <a:rPr lang="en-US" sz="2400" dirty="0">
                          <a:solidFill>
                            <a:schemeClr val="accent5"/>
                          </a:solidFill>
                        </a:rPr>
                        <a:t>Evaluate the</a:t>
                      </a:r>
                      <a:r>
                        <a:rPr lang="en-US" sz="2400" baseline="0" dirty="0">
                          <a:solidFill>
                            <a:schemeClr val="accent5"/>
                          </a:solidFill>
                        </a:rPr>
                        <a:t> evidence</a:t>
                      </a:r>
                      <a:endParaRPr lang="en-US" sz="2400" dirty="0">
                        <a:solidFill>
                          <a:schemeClr val="accent5"/>
                        </a:solidFill>
                      </a:endParaRPr>
                    </a:p>
                  </a:txBody>
                  <a:tcPr marL="68580" marR="68580" marT="34290" marB="34290" anchor="ctr"/>
                </a:tc>
                <a:extLst>
                  <a:ext uri="{0D108BD9-81ED-4DB2-BD59-A6C34878D82A}">
                    <a16:rowId xmlns:a16="http://schemas.microsoft.com/office/drawing/2014/main" val="4282772453"/>
                  </a:ext>
                </a:extLst>
              </a:tr>
            </a:tbl>
          </a:graphicData>
        </a:graphic>
      </p:graphicFrame>
      <p:pic>
        <p:nvPicPr>
          <p:cNvPr id="5" name="Picture 4">
            <a:extLst>
              <a:ext uri="{FF2B5EF4-FFF2-40B4-BE49-F238E27FC236}">
                <a16:creationId xmlns:a16="http://schemas.microsoft.com/office/drawing/2014/main" id="{4CB4833A-177D-4152-B515-DD72DD1E9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93" y="1196303"/>
            <a:ext cx="732534" cy="713305"/>
          </a:xfrm>
          <a:prstGeom prst="rect">
            <a:avLst/>
          </a:prstGeom>
        </p:spPr>
      </p:pic>
    </p:spTree>
    <p:extLst>
      <p:ext uri="{BB962C8B-B14F-4D97-AF65-F5344CB8AC3E}">
        <p14:creationId xmlns:p14="http://schemas.microsoft.com/office/powerpoint/2010/main" val="14325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4675"/>
                </a:solidFill>
              </a:rPr>
              <a:t>Tool 5A: Innovation 1</a:t>
            </a:r>
          </a:p>
        </p:txBody>
      </p:sp>
      <p:sp>
        <p:nvSpPr>
          <p:cNvPr id="3" name="Content Placeholder 2"/>
          <p:cNvSpPr>
            <a:spLocks noGrp="1"/>
          </p:cNvSpPr>
          <p:nvPr>
            <p:ph idx="1"/>
          </p:nvPr>
        </p:nvSpPr>
        <p:spPr>
          <a:xfrm>
            <a:off x="669208" y="1530604"/>
            <a:ext cx="7851304" cy="4412996"/>
          </a:xfrm>
        </p:spPr>
        <p:txBody>
          <a:bodyPr>
            <a:normAutofit/>
          </a:bodyPr>
          <a:lstStyle/>
          <a:p>
            <a:pPr marL="0" indent="0" algn="ctr">
              <a:buNone/>
            </a:pPr>
            <a:r>
              <a:rPr lang="en-US" sz="2800" b="1" dirty="0"/>
              <a:t>Evaluating Claims</a:t>
            </a:r>
          </a:p>
          <a:p>
            <a:pPr lvl="0"/>
            <a:r>
              <a:rPr lang="en-US" b="1" dirty="0"/>
              <a:t>No Evidence</a:t>
            </a:r>
          </a:p>
          <a:p>
            <a:pPr lvl="0"/>
            <a:r>
              <a:rPr lang="en-US" b="1" dirty="0"/>
              <a:t>Inadequate Evidence: </a:t>
            </a:r>
            <a:r>
              <a:rPr lang="en-US" dirty="0"/>
              <a:t>There are a few instances of evidence to support the claim, but they are intermittent or do not constitute adequate time or opportunity for students to learn the content or develop the ability.</a:t>
            </a:r>
          </a:p>
          <a:p>
            <a:pPr lvl="0"/>
            <a:r>
              <a:rPr lang="en-US" b="1" dirty="0"/>
              <a:t>Adequate Evidence: </a:t>
            </a:r>
            <a:r>
              <a:rPr lang="en-US" dirty="0"/>
              <a:t>Evidence for this claim is common and there is adequate time and opportunity, and support for all students to learn the content and develop the abilities.</a:t>
            </a:r>
          </a:p>
          <a:p>
            <a:pPr lvl="0"/>
            <a:r>
              <a:rPr lang="en-US" b="1" dirty="0"/>
              <a:t>Extensive Evidence: </a:t>
            </a:r>
            <a:r>
              <a:rPr lang="en-US" dirty="0"/>
              <a:t>Evidence for this claim is pervasive throughout the program and there is adequate time, opportunity, and support for </a:t>
            </a:r>
            <a:r>
              <a:rPr lang="en-US" b="1" dirty="0"/>
              <a:t>all</a:t>
            </a:r>
            <a:r>
              <a:rPr lang="en-US" dirty="0"/>
              <a:t> students to learn the content and develop the abilities.</a:t>
            </a:r>
          </a:p>
          <a:p>
            <a:endParaRPr lang="en-US" sz="1800" dirty="0"/>
          </a:p>
        </p:txBody>
      </p:sp>
    </p:spTree>
    <p:extLst>
      <p:ext uri="{BB962C8B-B14F-4D97-AF65-F5344CB8AC3E}">
        <p14:creationId xmlns:p14="http://schemas.microsoft.com/office/powerpoint/2010/main" val="810657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4675"/>
                </a:solidFill>
              </a:rPr>
              <a:t>Tool 5A: Innovation 1</a:t>
            </a:r>
          </a:p>
        </p:txBody>
      </p:sp>
      <p:sp>
        <p:nvSpPr>
          <p:cNvPr id="5" name="Content Placeholder 2"/>
          <p:cNvSpPr>
            <a:spLocks noGrp="1"/>
          </p:cNvSpPr>
          <p:nvPr>
            <p:ph idx="1"/>
          </p:nvPr>
        </p:nvSpPr>
        <p:spPr>
          <a:xfrm>
            <a:off x="822960" y="2061972"/>
            <a:ext cx="7543800" cy="3143250"/>
          </a:xfrm>
        </p:spPr>
        <p:txBody>
          <a:bodyPr/>
          <a:lstStyle/>
          <a:p>
            <a:pPr marL="0" indent="0" algn="ctr">
              <a:buNone/>
            </a:pPr>
            <a:r>
              <a:rPr lang="en-US" sz="3200" b="1" dirty="0"/>
              <a:t>Summary and Recommendations</a:t>
            </a:r>
          </a:p>
          <a:p>
            <a:pPr marL="385763" indent="-385763">
              <a:buFont typeface="+mj-lt"/>
              <a:buAutoNum type="arabicPeriod"/>
            </a:pPr>
            <a:r>
              <a:rPr lang="en-US" sz="2800" dirty="0"/>
              <a:t>Based on the evidence collected, to what degree do the materials incorporate this innovation over the course of the program?</a:t>
            </a:r>
          </a:p>
          <a:p>
            <a:pPr marL="0" indent="0">
              <a:buNone/>
            </a:pPr>
            <a:endParaRPr lang="en-US" sz="1800" dirty="0"/>
          </a:p>
        </p:txBody>
      </p:sp>
    </p:spTree>
    <p:extLst>
      <p:ext uri="{BB962C8B-B14F-4D97-AF65-F5344CB8AC3E}">
        <p14:creationId xmlns:p14="http://schemas.microsoft.com/office/powerpoint/2010/main" val="2033186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4675"/>
                </a:solidFill>
              </a:rPr>
              <a:t>Tool 5B: Innovation 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1992279"/>
              </p:ext>
            </p:extLst>
          </p:nvPr>
        </p:nvGraphicFramePr>
        <p:xfrm>
          <a:off x="822960" y="1579916"/>
          <a:ext cx="7543801" cy="4455124"/>
        </p:xfrm>
        <a:graphic>
          <a:graphicData uri="http://schemas.openxmlformats.org/drawingml/2006/table">
            <a:tbl>
              <a:tblPr firstRow="1" bandRow="1">
                <a:tableStyleId>{5940675A-B579-460E-94D1-54222C63F5DA}</a:tableStyleId>
              </a:tblPr>
              <a:tblGrid>
                <a:gridCol w="1477647">
                  <a:extLst>
                    <a:ext uri="{9D8B030D-6E8A-4147-A177-3AD203B41FA5}">
                      <a16:colId xmlns:a16="http://schemas.microsoft.com/office/drawing/2014/main" val="1178957216"/>
                    </a:ext>
                  </a:extLst>
                </a:gridCol>
                <a:gridCol w="4159729">
                  <a:extLst>
                    <a:ext uri="{9D8B030D-6E8A-4147-A177-3AD203B41FA5}">
                      <a16:colId xmlns:a16="http://schemas.microsoft.com/office/drawing/2014/main" val="3605567008"/>
                    </a:ext>
                  </a:extLst>
                </a:gridCol>
                <a:gridCol w="1906425">
                  <a:extLst>
                    <a:ext uri="{9D8B030D-6E8A-4147-A177-3AD203B41FA5}">
                      <a16:colId xmlns:a16="http://schemas.microsoft.com/office/drawing/2014/main" val="1149275953"/>
                    </a:ext>
                  </a:extLst>
                </a:gridCol>
              </a:tblGrid>
              <a:tr h="1368743">
                <a:tc>
                  <a:txBody>
                    <a:bodyPr/>
                    <a:lstStyle/>
                    <a:p>
                      <a:pPr algn="ctr"/>
                      <a:r>
                        <a:rPr lang="en-US" sz="2800" b="1" dirty="0"/>
                        <a:t>Claim</a:t>
                      </a:r>
                    </a:p>
                  </a:txBody>
                  <a:tcPr marL="68580" marR="68580" marT="34290" marB="34290" anchor="ctr">
                    <a:solidFill>
                      <a:schemeClr val="bg1">
                        <a:lumMod val="85000"/>
                      </a:schemeClr>
                    </a:solidFill>
                  </a:tcPr>
                </a:tc>
                <a:tc>
                  <a:txBody>
                    <a:bodyPr/>
                    <a:lstStyle/>
                    <a:p>
                      <a:pPr algn="ctr"/>
                      <a:r>
                        <a:rPr lang="en-US" sz="2800" b="1" dirty="0"/>
                        <a:t>Evidence</a:t>
                      </a:r>
                    </a:p>
                  </a:txBody>
                  <a:tcPr marL="68580" marR="68580" marT="34290" marB="34290" anchor="ctr">
                    <a:solidFill>
                      <a:schemeClr val="bg1">
                        <a:lumMod val="85000"/>
                      </a:schemeClr>
                    </a:solidFill>
                  </a:tcPr>
                </a:tc>
                <a:tc>
                  <a:txBody>
                    <a:bodyPr/>
                    <a:lstStyle/>
                    <a:p>
                      <a:pPr algn="ctr"/>
                      <a:r>
                        <a:rPr lang="en-US" sz="2000" b="1" dirty="0"/>
                        <a:t>Sufficient</a:t>
                      </a:r>
                      <a:r>
                        <a:rPr lang="en-US" sz="2000" b="1" baseline="0" dirty="0"/>
                        <a:t> Evidence to Support the Claim? </a:t>
                      </a:r>
                      <a:endParaRPr lang="en-US" sz="2000" b="1" dirty="0"/>
                    </a:p>
                  </a:txBody>
                  <a:tcPr marL="68580" marR="68580" marT="34290" marB="34290" anchor="ctr">
                    <a:solidFill>
                      <a:schemeClr val="bg1">
                        <a:lumMod val="85000"/>
                      </a:schemeClr>
                    </a:solidFill>
                  </a:tcPr>
                </a:tc>
                <a:extLst>
                  <a:ext uri="{0D108BD9-81ED-4DB2-BD59-A6C34878D82A}">
                    <a16:rowId xmlns:a16="http://schemas.microsoft.com/office/drawing/2014/main" val="898088754"/>
                  </a:ext>
                </a:extLst>
              </a:tr>
              <a:tr h="3086381">
                <a:tc>
                  <a:txBody>
                    <a:bodyPr/>
                    <a:lstStyle/>
                    <a:p>
                      <a:r>
                        <a:rPr lang="en-US" sz="2400" dirty="0">
                          <a:solidFill>
                            <a:schemeClr val="accent5"/>
                          </a:solidFill>
                        </a:rPr>
                        <a:t>Read the Claim</a:t>
                      </a:r>
                    </a:p>
                  </a:txBody>
                  <a:tcPr marL="68580" marR="68580" marT="34290" marB="34290" anchor="ctr"/>
                </a:tc>
                <a:tc>
                  <a:txBody>
                    <a:bodyPr/>
                    <a:lstStyle/>
                    <a:p>
                      <a:r>
                        <a:rPr lang="en-US" sz="2400" baseline="0" dirty="0">
                          <a:solidFill>
                            <a:schemeClr val="accent5"/>
                          </a:solidFill>
                        </a:rPr>
                        <a:t>Record evidence where this claim has been explicitly incorporated</a:t>
                      </a:r>
                    </a:p>
                    <a:p>
                      <a:endParaRPr lang="en-US" sz="2400" baseline="0" dirty="0">
                        <a:solidFill>
                          <a:schemeClr val="accent5"/>
                        </a:solidFill>
                      </a:endParaRPr>
                    </a:p>
                    <a:p>
                      <a:r>
                        <a:rPr lang="en-US" sz="2400" baseline="0" dirty="0">
                          <a:solidFill>
                            <a:schemeClr val="accent5"/>
                          </a:solidFill>
                        </a:rPr>
                        <a:t>Record instances where the claim has not been incorporated</a:t>
                      </a:r>
                    </a:p>
                    <a:p>
                      <a:endParaRPr lang="en-US" sz="2400" dirty="0">
                        <a:solidFill>
                          <a:schemeClr val="accent5"/>
                        </a:solidFill>
                      </a:endParaRPr>
                    </a:p>
                  </a:txBody>
                  <a:tcPr marL="68580" marR="68580" marT="34290" marB="34290" anchor="ctr"/>
                </a:tc>
                <a:tc>
                  <a:txBody>
                    <a:bodyPr/>
                    <a:lstStyle/>
                    <a:p>
                      <a:r>
                        <a:rPr lang="en-US" sz="2400" dirty="0">
                          <a:solidFill>
                            <a:schemeClr val="accent5"/>
                          </a:solidFill>
                        </a:rPr>
                        <a:t>Evaluate the</a:t>
                      </a:r>
                      <a:r>
                        <a:rPr lang="en-US" sz="2400" baseline="0" dirty="0">
                          <a:solidFill>
                            <a:schemeClr val="accent5"/>
                          </a:solidFill>
                        </a:rPr>
                        <a:t> evidence</a:t>
                      </a:r>
                      <a:endParaRPr lang="en-US" sz="2400" dirty="0">
                        <a:solidFill>
                          <a:schemeClr val="accent5"/>
                        </a:solidFill>
                      </a:endParaRPr>
                    </a:p>
                  </a:txBody>
                  <a:tcPr marL="68580" marR="68580" marT="34290" marB="34290" anchor="ctr"/>
                </a:tc>
                <a:extLst>
                  <a:ext uri="{0D108BD9-81ED-4DB2-BD59-A6C34878D82A}">
                    <a16:rowId xmlns:a16="http://schemas.microsoft.com/office/drawing/2014/main" val="4282772453"/>
                  </a:ext>
                </a:extLst>
              </a:tr>
            </a:tbl>
          </a:graphicData>
        </a:graphic>
      </p:graphicFrame>
      <p:pic>
        <p:nvPicPr>
          <p:cNvPr id="5" name="Picture 4">
            <a:extLst>
              <a:ext uri="{FF2B5EF4-FFF2-40B4-BE49-F238E27FC236}">
                <a16:creationId xmlns:a16="http://schemas.microsoft.com/office/drawing/2014/main" id="{FA0E439D-12CB-4946-88D1-4E899F95A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93" y="1196303"/>
            <a:ext cx="732534" cy="713305"/>
          </a:xfrm>
          <a:prstGeom prst="rect">
            <a:avLst/>
          </a:prstGeom>
        </p:spPr>
      </p:pic>
    </p:spTree>
    <p:extLst>
      <p:ext uri="{BB962C8B-B14F-4D97-AF65-F5344CB8AC3E}">
        <p14:creationId xmlns:p14="http://schemas.microsoft.com/office/powerpoint/2010/main" val="55599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4675"/>
                </a:solidFill>
              </a:rPr>
              <a:t>Tool 5B: Innovation 2</a:t>
            </a:r>
          </a:p>
        </p:txBody>
      </p:sp>
      <p:sp>
        <p:nvSpPr>
          <p:cNvPr id="3" name="Content Placeholder 2"/>
          <p:cNvSpPr>
            <a:spLocks noGrp="1"/>
          </p:cNvSpPr>
          <p:nvPr>
            <p:ph idx="1"/>
          </p:nvPr>
        </p:nvSpPr>
        <p:spPr>
          <a:xfrm>
            <a:off x="822960" y="1499616"/>
            <a:ext cx="7543800" cy="4645152"/>
          </a:xfrm>
        </p:spPr>
        <p:txBody>
          <a:bodyPr>
            <a:normAutofit/>
          </a:bodyPr>
          <a:lstStyle/>
          <a:p>
            <a:pPr marL="0" indent="0" algn="ctr">
              <a:buNone/>
            </a:pPr>
            <a:r>
              <a:rPr lang="en-US" sz="2800" b="1" dirty="0"/>
              <a:t>Evaluating Claims</a:t>
            </a:r>
          </a:p>
          <a:p>
            <a:pPr lvl="0"/>
            <a:r>
              <a:rPr lang="en-US" b="1" dirty="0"/>
              <a:t>No Evidence</a:t>
            </a:r>
          </a:p>
          <a:p>
            <a:pPr lvl="0"/>
            <a:r>
              <a:rPr lang="en-US" b="1" dirty="0"/>
              <a:t>Inadequate Evidence: </a:t>
            </a:r>
            <a:r>
              <a:rPr lang="en-US" dirty="0"/>
              <a:t>There are a few instances of evidence to support the claim, but they are intermittent or do not constitute adequate time or opportunity for students to learn the content or develop the ability.</a:t>
            </a:r>
          </a:p>
          <a:p>
            <a:pPr lvl="0"/>
            <a:r>
              <a:rPr lang="en-US" b="1" dirty="0"/>
              <a:t>Adequate Evidence: </a:t>
            </a:r>
            <a:r>
              <a:rPr lang="en-US" dirty="0"/>
              <a:t>Evidence for this claim is common and there is adequate time and opportunity, and support for all students to learn the content and develop the abilities.</a:t>
            </a:r>
          </a:p>
          <a:p>
            <a:pPr lvl="0"/>
            <a:r>
              <a:rPr lang="en-US" b="1" dirty="0"/>
              <a:t>Extensive Evidence: </a:t>
            </a:r>
            <a:r>
              <a:rPr lang="en-US" dirty="0"/>
              <a:t>Evidence for this claim is pervasive throughout the program and there is adequate time, opportunity, and support for </a:t>
            </a:r>
            <a:r>
              <a:rPr lang="en-US" b="1" dirty="0"/>
              <a:t>all</a:t>
            </a:r>
            <a:r>
              <a:rPr lang="en-US" dirty="0"/>
              <a:t> students to learn the content and develop the abilities.</a:t>
            </a:r>
          </a:p>
          <a:p>
            <a:endParaRPr lang="en-US" sz="1800" dirty="0"/>
          </a:p>
        </p:txBody>
      </p:sp>
    </p:spTree>
    <p:extLst>
      <p:ext uri="{BB962C8B-B14F-4D97-AF65-F5344CB8AC3E}">
        <p14:creationId xmlns:p14="http://schemas.microsoft.com/office/powerpoint/2010/main" val="2816089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4675"/>
                </a:solidFill>
              </a:rPr>
              <a:t>Tool 5B: Innovation 2</a:t>
            </a:r>
          </a:p>
        </p:txBody>
      </p:sp>
      <p:sp>
        <p:nvSpPr>
          <p:cNvPr id="5" name="Content Placeholder 2"/>
          <p:cNvSpPr>
            <a:spLocks noGrp="1"/>
          </p:cNvSpPr>
          <p:nvPr>
            <p:ph idx="1"/>
          </p:nvPr>
        </p:nvSpPr>
        <p:spPr>
          <a:xfrm>
            <a:off x="822960" y="1915668"/>
            <a:ext cx="7543800" cy="3143250"/>
          </a:xfrm>
        </p:spPr>
        <p:txBody>
          <a:bodyPr>
            <a:normAutofit/>
          </a:bodyPr>
          <a:lstStyle/>
          <a:p>
            <a:pPr marL="0" indent="0" algn="ctr">
              <a:buNone/>
            </a:pPr>
            <a:r>
              <a:rPr lang="en-US" sz="3200" b="1" dirty="0"/>
              <a:t>Summary and Recommendations</a:t>
            </a:r>
          </a:p>
          <a:p>
            <a:pPr marL="385763" indent="-385763">
              <a:buFont typeface="+mj-lt"/>
              <a:buAutoNum type="arabicPeriod"/>
            </a:pPr>
            <a:r>
              <a:rPr lang="en-US" sz="2800" dirty="0"/>
              <a:t>Based on the evidence collected, to what degree do the materials incorporate this innovation over the course of the program?</a:t>
            </a:r>
          </a:p>
          <a:p>
            <a:pPr marL="0" indent="0">
              <a:buNone/>
            </a:pPr>
            <a:endParaRPr lang="en-US" sz="2400" dirty="0"/>
          </a:p>
        </p:txBody>
      </p:sp>
    </p:spTree>
    <p:extLst>
      <p:ext uri="{BB962C8B-B14F-4D97-AF65-F5344CB8AC3E}">
        <p14:creationId xmlns:p14="http://schemas.microsoft.com/office/powerpoint/2010/main" val="3803368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4675"/>
                </a:solidFill>
              </a:rPr>
              <a:t>Tool 5C: Innovation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9447363"/>
              </p:ext>
            </p:extLst>
          </p:nvPr>
        </p:nvGraphicFramePr>
        <p:xfrm>
          <a:off x="822960" y="1592614"/>
          <a:ext cx="7543801" cy="4552153"/>
        </p:xfrm>
        <a:graphic>
          <a:graphicData uri="http://schemas.openxmlformats.org/drawingml/2006/table">
            <a:tbl>
              <a:tblPr firstRow="1" bandRow="1">
                <a:tableStyleId>{5940675A-B579-460E-94D1-54222C63F5DA}</a:tableStyleId>
              </a:tblPr>
              <a:tblGrid>
                <a:gridCol w="1477647">
                  <a:extLst>
                    <a:ext uri="{9D8B030D-6E8A-4147-A177-3AD203B41FA5}">
                      <a16:colId xmlns:a16="http://schemas.microsoft.com/office/drawing/2014/main" val="1178957216"/>
                    </a:ext>
                  </a:extLst>
                </a:gridCol>
                <a:gridCol w="4159729">
                  <a:extLst>
                    <a:ext uri="{9D8B030D-6E8A-4147-A177-3AD203B41FA5}">
                      <a16:colId xmlns:a16="http://schemas.microsoft.com/office/drawing/2014/main" val="3605567008"/>
                    </a:ext>
                  </a:extLst>
                </a:gridCol>
                <a:gridCol w="1906425">
                  <a:extLst>
                    <a:ext uri="{9D8B030D-6E8A-4147-A177-3AD203B41FA5}">
                      <a16:colId xmlns:a16="http://schemas.microsoft.com/office/drawing/2014/main" val="1149275953"/>
                    </a:ext>
                  </a:extLst>
                </a:gridCol>
              </a:tblGrid>
              <a:tr h="1398553">
                <a:tc>
                  <a:txBody>
                    <a:bodyPr/>
                    <a:lstStyle/>
                    <a:p>
                      <a:pPr algn="ctr"/>
                      <a:r>
                        <a:rPr lang="en-US" sz="2800" b="1" dirty="0"/>
                        <a:t>Claim</a:t>
                      </a:r>
                    </a:p>
                  </a:txBody>
                  <a:tcPr marL="68580" marR="68580" marT="34290" marB="34290" anchor="ctr">
                    <a:solidFill>
                      <a:schemeClr val="bg1">
                        <a:lumMod val="85000"/>
                      </a:schemeClr>
                    </a:solidFill>
                  </a:tcPr>
                </a:tc>
                <a:tc>
                  <a:txBody>
                    <a:bodyPr/>
                    <a:lstStyle/>
                    <a:p>
                      <a:pPr algn="ctr"/>
                      <a:r>
                        <a:rPr lang="en-US" sz="2800" b="1" dirty="0"/>
                        <a:t>Evidence</a:t>
                      </a:r>
                    </a:p>
                  </a:txBody>
                  <a:tcPr marL="68580" marR="68580" marT="34290" marB="34290" anchor="ctr">
                    <a:solidFill>
                      <a:schemeClr val="bg1">
                        <a:lumMod val="85000"/>
                      </a:schemeClr>
                    </a:solidFill>
                  </a:tcPr>
                </a:tc>
                <a:tc>
                  <a:txBody>
                    <a:bodyPr/>
                    <a:lstStyle/>
                    <a:p>
                      <a:pPr algn="ctr"/>
                      <a:r>
                        <a:rPr lang="en-US" sz="2000" b="1" dirty="0"/>
                        <a:t>Sufficient</a:t>
                      </a:r>
                      <a:r>
                        <a:rPr lang="en-US" sz="2000" b="1" baseline="0" dirty="0"/>
                        <a:t> Evidence to Support the Claim? </a:t>
                      </a:r>
                      <a:endParaRPr lang="en-US" sz="2000" b="1" dirty="0"/>
                    </a:p>
                  </a:txBody>
                  <a:tcPr marL="68580" marR="68580" marT="34290" marB="34290" anchor="ctr">
                    <a:solidFill>
                      <a:schemeClr val="bg1">
                        <a:lumMod val="85000"/>
                      </a:schemeClr>
                    </a:solidFill>
                  </a:tcPr>
                </a:tc>
                <a:extLst>
                  <a:ext uri="{0D108BD9-81ED-4DB2-BD59-A6C34878D82A}">
                    <a16:rowId xmlns:a16="http://schemas.microsoft.com/office/drawing/2014/main" val="898088754"/>
                  </a:ext>
                </a:extLst>
              </a:tr>
              <a:tr h="3153600">
                <a:tc>
                  <a:txBody>
                    <a:bodyPr/>
                    <a:lstStyle/>
                    <a:p>
                      <a:r>
                        <a:rPr lang="en-US" sz="2400" dirty="0">
                          <a:solidFill>
                            <a:schemeClr val="accent5"/>
                          </a:solidFill>
                        </a:rPr>
                        <a:t>Read the Claim</a:t>
                      </a:r>
                    </a:p>
                  </a:txBody>
                  <a:tcPr marL="68580" marR="68580" marT="34290" marB="34290" anchor="ctr"/>
                </a:tc>
                <a:tc>
                  <a:txBody>
                    <a:bodyPr/>
                    <a:lstStyle/>
                    <a:p>
                      <a:r>
                        <a:rPr lang="en-US" sz="2400" baseline="0" dirty="0">
                          <a:solidFill>
                            <a:schemeClr val="accent5"/>
                          </a:solidFill>
                        </a:rPr>
                        <a:t>Record evidence where this claim has been explicitly incorporated</a:t>
                      </a:r>
                    </a:p>
                    <a:p>
                      <a:endParaRPr lang="en-US" sz="2400" baseline="0" dirty="0">
                        <a:solidFill>
                          <a:schemeClr val="accent5"/>
                        </a:solidFill>
                      </a:endParaRPr>
                    </a:p>
                    <a:p>
                      <a:r>
                        <a:rPr lang="en-US" sz="2400" baseline="0" dirty="0">
                          <a:solidFill>
                            <a:schemeClr val="accent5"/>
                          </a:solidFill>
                        </a:rPr>
                        <a:t>Record instances where the claim has not been incorporated</a:t>
                      </a:r>
                    </a:p>
                    <a:p>
                      <a:endParaRPr lang="en-US" sz="2400" dirty="0">
                        <a:solidFill>
                          <a:schemeClr val="accent5"/>
                        </a:solidFill>
                      </a:endParaRPr>
                    </a:p>
                  </a:txBody>
                  <a:tcPr marL="68580" marR="68580" marT="34290" marB="34290" anchor="ctr"/>
                </a:tc>
                <a:tc>
                  <a:txBody>
                    <a:bodyPr/>
                    <a:lstStyle/>
                    <a:p>
                      <a:r>
                        <a:rPr lang="en-US" sz="2400" dirty="0">
                          <a:solidFill>
                            <a:schemeClr val="accent5"/>
                          </a:solidFill>
                        </a:rPr>
                        <a:t>Evaluate the</a:t>
                      </a:r>
                      <a:r>
                        <a:rPr lang="en-US" sz="2400" baseline="0" dirty="0">
                          <a:solidFill>
                            <a:schemeClr val="accent5"/>
                          </a:solidFill>
                        </a:rPr>
                        <a:t> evidence</a:t>
                      </a:r>
                      <a:endParaRPr lang="en-US" sz="2400" dirty="0">
                        <a:solidFill>
                          <a:schemeClr val="accent5"/>
                        </a:solidFill>
                      </a:endParaRPr>
                    </a:p>
                  </a:txBody>
                  <a:tcPr marL="68580" marR="68580" marT="34290" marB="34290" anchor="ctr"/>
                </a:tc>
                <a:extLst>
                  <a:ext uri="{0D108BD9-81ED-4DB2-BD59-A6C34878D82A}">
                    <a16:rowId xmlns:a16="http://schemas.microsoft.com/office/drawing/2014/main" val="4282772453"/>
                  </a:ext>
                </a:extLst>
              </a:tr>
            </a:tbl>
          </a:graphicData>
        </a:graphic>
      </p:graphicFrame>
      <p:pic>
        <p:nvPicPr>
          <p:cNvPr id="5" name="Picture 4">
            <a:extLst>
              <a:ext uri="{FF2B5EF4-FFF2-40B4-BE49-F238E27FC236}">
                <a16:creationId xmlns:a16="http://schemas.microsoft.com/office/drawing/2014/main" id="{2F342DBF-8622-463C-915C-80157372B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93" y="1196303"/>
            <a:ext cx="732534" cy="713305"/>
          </a:xfrm>
          <a:prstGeom prst="rect">
            <a:avLst/>
          </a:prstGeom>
        </p:spPr>
      </p:pic>
    </p:spTree>
    <p:extLst>
      <p:ext uri="{BB962C8B-B14F-4D97-AF65-F5344CB8AC3E}">
        <p14:creationId xmlns:p14="http://schemas.microsoft.com/office/powerpoint/2010/main" val="386304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4675"/>
                </a:solidFill>
              </a:rPr>
              <a:t>Tool 5C: Innovation 3</a:t>
            </a:r>
          </a:p>
        </p:txBody>
      </p:sp>
      <p:sp>
        <p:nvSpPr>
          <p:cNvPr id="3" name="Content Placeholder 2"/>
          <p:cNvSpPr>
            <a:spLocks noGrp="1"/>
          </p:cNvSpPr>
          <p:nvPr>
            <p:ph idx="1"/>
          </p:nvPr>
        </p:nvSpPr>
        <p:spPr>
          <a:xfrm>
            <a:off x="822960" y="1444752"/>
            <a:ext cx="7543800" cy="4736592"/>
          </a:xfrm>
        </p:spPr>
        <p:txBody>
          <a:bodyPr>
            <a:normAutofit/>
          </a:bodyPr>
          <a:lstStyle/>
          <a:p>
            <a:pPr marL="0" indent="0" algn="ctr">
              <a:buNone/>
            </a:pPr>
            <a:r>
              <a:rPr lang="en-US" sz="2800" b="1" dirty="0"/>
              <a:t>Evaluating Claims</a:t>
            </a:r>
          </a:p>
          <a:p>
            <a:pPr lvl="0"/>
            <a:r>
              <a:rPr lang="en-US" b="1" dirty="0"/>
              <a:t>No Evidence</a:t>
            </a:r>
          </a:p>
          <a:p>
            <a:pPr lvl="0"/>
            <a:r>
              <a:rPr lang="en-US" b="1" dirty="0"/>
              <a:t>Inadequate Evidence: </a:t>
            </a:r>
            <a:r>
              <a:rPr lang="en-US" dirty="0"/>
              <a:t>There are a few instances of evidence to support the claim, but they are intermittent or do not constitute adequate time or opportunity for students to learn the content or develop the ability.</a:t>
            </a:r>
          </a:p>
          <a:p>
            <a:pPr lvl="0"/>
            <a:r>
              <a:rPr lang="en-US" b="1" dirty="0"/>
              <a:t>Adequate Evidence: </a:t>
            </a:r>
            <a:r>
              <a:rPr lang="en-US" dirty="0"/>
              <a:t>Evidence for this claim is common and there is adequate time and opportunity, and support for all students to learn the content and develop the abilities.</a:t>
            </a:r>
          </a:p>
          <a:p>
            <a:pPr lvl="0"/>
            <a:r>
              <a:rPr lang="en-US" b="1" dirty="0"/>
              <a:t>Extensive Evidence: </a:t>
            </a:r>
            <a:r>
              <a:rPr lang="en-US" dirty="0"/>
              <a:t>Evidence for this claim is pervasive throughout the program and there is adequate time, opportunity, and support for </a:t>
            </a:r>
            <a:r>
              <a:rPr lang="en-US" b="1" dirty="0"/>
              <a:t>all</a:t>
            </a:r>
            <a:r>
              <a:rPr lang="en-US" dirty="0"/>
              <a:t> students to learn the content and develop the abilities.</a:t>
            </a:r>
          </a:p>
          <a:p>
            <a:endParaRPr lang="en-US" sz="1800" dirty="0"/>
          </a:p>
        </p:txBody>
      </p:sp>
    </p:spTree>
    <p:extLst>
      <p:ext uri="{BB962C8B-B14F-4D97-AF65-F5344CB8AC3E}">
        <p14:creationId xmlns:p14="http://schemas.microsoft.com/office/powerpoint/2010/main" val="175069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A70746B-5222-45D7-9582-9F053F88385F}"/>
              </a:ext>
            </a:extLst>
          </p:cNvPr>
          <p:cNvSpPr>
            <a:spLocks noGrp="1"/>
          </p:cNvSpPr>
          <p:nvPr>
            <p:ph idx="1"/>
          </p:nvPr>
        </p:nvSpPr>
        <p:spPr>
          <a:xfrm>
            <a:off x="3390147" y="2488061"/>
            <a:ext cx="4857750" cy="510540"/>
          </a:xfrm>
        </p:spPr>
        <p:txBody>
          <a:bodyPr>
            <a:noAutofit/>
          </a:bodyPr>
          <a:lstStyle/>
          <a:p>
            <a:r>
              <a:rPr lang="en-US" sz="4500" dirty="0"/>
              <a:t>Session Three</a:t>
            </a:r>
          </a:p>
        </p:txBody>
      </p:sp>
      <p:sp>
        <p:nvSpPr>
          <p:cNvPr id="3" name="Content Placeholder 4">
            <a:extLst>
              <a:ext uri="{FF2B5EF4-FFF2-40B4-BE49-F238E27FC236}">
                <a16:creationId xmlns:a16="http://schemas.microsoft.com/office/drawing/2014/main" id="{B0501428-67CC-40FF-8B31-D5AF09EAB300}"/>
              </a:ext>
            </a:extLst>
          </p:cNvPr>
          <p:cNvSpPr txBox="1">
            <a:spLocks/>
          </p:cNvSpPr>
          <p:nvPr/>
        </p:nvSpPr>
        <p:spPr>
          <a:xfrm>
            <a:off x="3452139" y="3241086"/>
            <a:ext cx="4857750" cy="51054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j-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j-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j-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j-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j-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b="1" dirty="0">
                <a:solidFill>
                  <a:schemeClr val="tx1">
                    <a:lumMod val="50000"/>
                    <a:lumOff val="50000"/>
                  </a:schemeClr>
                </a:solidFill>
              </a:rPr>
              <a:t>Days 4 &amp; 5</a:t>
            </a:r>
          </a:p>
          <a:p>
            <a:r>
              <a:rPr lang="en-US" sz="2800" b="1" dirty="0">
                <a:solidFill>
                  <a:schemeClr val="tx1">
                    <a:lumMod val="50000"/>
                    <a:lumOff val="50000"/>
                  </a:schemeClr>
                </a:solidFill>
              </a:rPr>
              <a:t>PEEC Program Evaluation</a:t>
            </a:r>
          </a:p>
        </p:txBody>
      </p:sp>
    </p:spTree>
    <p:extLst>
      <p:ext uri="{BB962C8B-B14F-4D97-AF65-F5344CB8AC3E}">
        <p14:creationId xmlns:p14="http://schemas.microsoft.com/office/powerpoint/2010/main" val="1446943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4675"/>
                </a:solidFill>
              </a:rPr>
              <a:t>Tool 5C: Innovation 3</a:t>
            </a:r>
          </a:p>
        </p:txBody>
      </p:sp>
      <p:sp>
        <p:nvSpPr>
          <p:cNvPr id="5" name="Content Placeholder 2"/>
          <p:cNvSpPr>
            <a:spLocks noGrp="1"/>
          </p:cNvSpPr>
          <p:nvPr>
            <p:ph idx="1"/>
          </p:nvPr>
        </p:nvSpPr>
        <p:spPr>
          <a:xfrm>
            <a:off x="822960" y="1842516"/>
            <a:ext cx="7543800" cy="3143250"/>
          </a:xfrm>
        </p:spPr>
        <p:txBody>
          <a:bodyPr>
            <a:normAutofit/>
          </a:bodyPr>
          <a:lstStyle/>
          <a:p>
            <a:pPr marL="0" indent="0" algn="ctr">
              <a:buNone/>
            </a:pPr>
            <a:r>
              <a:rPr lang="en-US" sz="3200" b="1" dirty="0"/>
              <a:t>Summary and Recommendations</a:t>
            </a:r>
          </a:p>
          <a:p>
            <a:pPr marL="385763" indent="-385763">
              <a:buFont typeface="+mj-lt"/>
              <a:buAutoNum type="arabicPeriod"/>
            </a:pPr>
            <a:r>
              <a:rPr lang="en-US" sz="2800" dirty="0"/>
              <a:t>Based on the evidence collected, to what degree do the materials incorporate this innovation over the course of the program?</a:t>
            </a:r>
          </a:p>
          <a:p>
            <a:pPr marL="0" indent="0">
              <a:buNone/>
            </a:pPr>
            <a:endParaRPr lang="en-US" sz="2400" dirty="0"/>
          </a:p>
        </p:txBody>
      </p:sp>
    </p:spTree>
    <p:extLst>
      <p:ext uri="{BB962C8B-B14F-4D97-AF65-F5344CB8AC3E}">
        <p14:creationId xmlns:p14="http://schemas.microsoft.com/office/powerpoint/2010/main" val="1387505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4675"/>
                </a:solidFill>
              </a:rPr>
              <a:t>Tool 5D: Innovation 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4963323"/>
              </p:ext>
            </p:extLst>
          </p:nvPr>
        </p:nvGraphicFramePr>
        <p:xfrm>
          <a:off x="822960" y="1545846"/>
          <a:ext cx="7543801" cy="4544058"/>
        </p:xfrm>
        <a:graphic>
          <a:graphicData uri="http://schemas.openxmlformats.org/drawingml/2006/table">
            <a:tbl>
              <a:tblPr firstRow="1" bandRow="1">
                <a:tableStyleId>{5940675A-B579-460E-94D1-54222C63F5DA}</a:tableStyleId>
              </a:tblPr>
              <a:tblGrid>
                <a:gridCol w="1477647">
                  <a:extLst>
                    <a:ext uri="{9D8B030D-6E8A-4147-A177-3AD203B41FA5}">
                      <a16:colId xmlns:a16="http://schemas.microsoft.com/office/drawing/2014/main" val="1178957216"/>
                    </a:ext>
                  </a:extLst>
                </a:gridCol>
                <a:gridCol w="4159729">
                  <a:extLst>
                    <a:ext uri="{9D8B030D-6E8A-4147-A177-3AD203B41FA5}">
                      <a16:colId xmlns:a16="http://schemas.microsoft.com/office/drawing/2014/main" val="3605567008"/>
                    </a:ext>
                  </a:extLst>
                </a:gridCol>
                <a:gridCol w="1906425">
                  <a:extLst>
                    <a:ext uri="{9D8B030D-6E8A-4147-A177-3AD203B41FA5}">
                      <a16:colId xmlns:a16="http://schemas.microsoft.com/office/drawing/2014/main" val="1149275953"/>
                    </a:ext>
                  </a:extLst>
                </a:gridCol>
              </a:tblGrid>
              <a:tr h="1396066">
                <a:tc>
                  <a:txBody>
                    <a:bodyPr/>
                    <a:lstStyle/>
                    <a:p>
                      <a:pPr algn="ctr"/>
                      <a:r>
                        <a:rPr lang="en-US" sz="2800" b="1" dirty="0"/>
                        <a:t>Claim</a:t>
                      </a:r>
                    </a:p>
                  </a:txBody>
                  <a:tcPr marL="68580" marR="68580" marT="34290" marB="34290" anchor="ctr">
                    <a:solidFill>
                      <a:schemeClr val="bg1">
                        <a:lumMod val="85000"/>
                      </a:schemeClr>
                    </a:solidFill>
                  </a:tcPr>
                </a:tc>
                <a:tc>
                  <a:txBody>
                    <a:bodyPr/>
                    <a:lstStyle/>
                    <a:p>
                      <a:pPr algn="ctr"/>
                      <a:r>
                        <a:rPr lang="en-US" sz="2800" b="1" dirty="0"/>
                        <a:t>Evidence</a:t>
                      </a:r>
                    </a:p>
                  </a:txBody>
                  <a:tcPr marL="68580" marR="68580" marT="34290" marB="34290" anchor="ctr">
                    <a:solidFill>
                      <a:schemeClr val="bg1">
                        <a:lumMod val="85000"/>
                      </a:schemeClr>
                    </a:solidFill>
                  </a:tcPr>
                </a:tc>
                <a:tc>
                  <a:txBody>
                    <a:bodyPr/>
                    <a:lstStyle/>
                    <a:p>
                      <a:pPr algn="ctr"/>
                      <a:r>
                        <a:rPr lang="en-US" sz="2000" b="1" dirty="0"/>
                        <a:t>Sufficient</a:t>
                      </a:r>
                      <a:r>
                        <a:rPr lang="en-US" sz="2000" b="1" baseline="0" dirty="0"/>
                        <a:t> Evidence to Support the Claim? </a:t>
                      </a:r>
                      <a:endParaRPr lang="en-US" sz="2000" b="1" dirty="0"/>
                    </a:p>
                  </a:txBody>
                  <a:tcPr marL="68580" marR="68580" marT="34290" marB="34290" anchor="ctr">
                    <a:solidFill>
                      <a:schemeClr val="bg1">
                        <a:lumMod val="85000"/>
                      </a:schemeClr>
                    </a:solidFill>
                  </a:tcPr>
                </a:tc>
                <a:extLst>
                  <a:ext uri="{0D108BD9-81ED-4DB2-BD59-A6C34878D82A}">
                    <a16:rowId xmlns:a16="http://schemas.microsoft.com/office/drawing/2014/main" val="898088754"/>
                  </a:ext>
                </a:extLst>
              </a:tr>
              <a:tr h="3147992">
                <a:tc>
                  <a:txBody>
                    <a:bodyPr/>
                    <a:lstStyle/>
                    <a:p>
                      <a:r>
                        <a:rPr lang="en-US" sz="2400" dirty="0">
                          <a:solidFill>
                            <a:schemeClr val="accent5"/>
                          </a:solidFill>
                        </a:rPr>
                        <a:t>Read the Claim</a:t>
                      </a:r>
                    </a:p>
                  </a:txBody>
                  <a:tcPr marL="68580" marR="68580" marT="34290" marB="34290" anchor="ctr"/>
                </a:tc>
                <a:tc>
                  <a:txBody>
                    <a:bodyPr/>
                    <a:lstStyle/>
                    <a:p>
                      <a:r>
                        <a:rPr lang="en-US" sz="2400" baseline="0" dirty="0">
                          <a:solidFill>
                            <a:schemeClr val="accent5"/>
                          </a:solidFill>
                        </a:rPr>
                        <a:t>Record evidence where this claim has been explicitly incorporated</a:t>
                      </a:r>
                    </a:p>
                    <a:p>
                      <a:endParaRPr lang="en-US" sz="2400" baseline="0" dirty="0">
                        <a:solidFill>
                          <a:schemeClr val="accent5"/>
                        </a:solidFill>
                      </a:endParaRPr>
                    </a:p>
                    <a:p>
                      <a:r>
                        <a:rPr lang="en-US" sz="2400" baseline="0" dirty="0">
                          <a:solidFill>
                            <a:schemeClr val="accent5"/>
                          </a:solidFill>
                        </a:rPr>
                        <a:t>Record instances where the claim has not been incorporated</a:t>
                      </a:r>
                    </a:p>
                    <a:p>
                      <a:endParaRPr lang="en-US" sz="2400" dirty="0">
                        <a:solidFill>
                          <a:schemeClr val="accent5"/>
                        </a:solidFill>
                      </a:endParaRPr>
                    </a:p>
                  </a:txBody>
                  <a:tcPr marL="68580" marR="68580" marT="34290" marB="34290" anchor="ctr"/>
                </a:tc>
                <a:tc>
                  <a:txBody>
                    <a:bodyPr/>
                    <a:lstStyle/>
                    <a:p>
                      <a:r>
                        <a:rPr lang="en-US" sz="2400" dirty="0">
                          <a:solidFill>
                            <a:schemeClr val="accent5"/>
                          </a:solidFill>
                        </a:rPr>
                        <a:t>Evaluate the</a:t>
                      </a:r>
                      <a:r>
                        <a:rPr lang="en-US" sz="2400" baseline="0" dirty="0">
                          <a:solidFill>
                            <a:schemeClr val="accent5"/>
                          </a:solidFill>
                        </a:rPr>
                        <a:t> evidence</a:t>
                      </a:r>
                      <a:endParaRPr lang="en-US" sz="2400" dirty="0">
                        <a:solidFill>
                          <a:schemeClr val="accent5"/>
                        </a:solidFill>
                      </a:endParaRPr>
                    </a:p>
                  </a:txBody>
                  <a:tcPr marL="68580" marR="68580" marT="34290" marB="34290" anchor="ctr"/>
                </a:tc>
                <a:extLst>
                  <a:ext uri="{0D108BD9-81ED-4DB2-BD59-A6C34878D82A}">
                    <a16:rowId xmlns:a16="http://schemas.microsoft.com/office/drawing/2014/main" val="4282772453"/>
                  </a:ext>
                </a:extLst>
              </a:tr>
            </a:tbl>
          </a:graphicData>
        </a:graphic>
      </p:graphicFrame>
      <p:pic>
        <p:nvPicPr>
          <p:cNvPr id="5" name="Picture 4">
            <a:extLst>
              <a:ext uri="{FF2B5EF4-FFF2-40B4-BE49-F238E27FC236}">
                <a16:creationId xmlns:a16="http://schemas.microsoft.com/office/drawing/2014/main" id="{8DB22D5D-B35B-4DB2-9110-B0FE3ED5A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93" y="1196303"/>
            <a:ext cx="732534" cy="713305"/>
          </a:xfrm>
          <a:prstGeom prst="rect">
            <a:avLst/>
          </a:prstGeom>
        </p:spPr>
      </p:pic>
    </p:spTree>
    <p:extLst>
      <p:ext uri="{BB962C8B-B14F-4D97-AF65-F5344CB8AC3E}">
        <p14:creationId xmlns:p14="http://schemas.microsoft.com/office/powerpoint/2010/main" val="66045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4675"/>
                </a:solidFill>
              </a:rPr>
              <a:t>Tool 5D: Innovation 4</a:t>
            </a:r>
          </a:p>
        </p:txBody>
      </p:sp>
      <p:sp>
        <p:nvSpPr>
          <p:cNvPr id="3" name="Content Placeholder 2"/>
          <p:cNvSpPr>
            <a:spLocks noGrp="1"/>
          </p:cNvSpPr>
          <p:nvPr>
            <p:ph idx="1"/>
          </p:nvPr>
        </p:nvSpPr>
        <p:spPr>
          <a:xfrm>
            <a:off x="822960" y="1482852"/>
            <a:ext cx="7543800" cy="4497324"/>
          </a:xfrm>
        </p:spPr>
        <p:txBody>
          <a:bodyPr>
            <a:normAutofit/>
          </a:bodyPr>
          <a:lstStyle/>
          <a:p>
            <a:pPr marL="0" indent="0" algn="ctr">
              <a:buNone/>
            </a:pPr>
            <a:r>
              <a:rPr lang="en-US" sz="2800" b="1" dirty="0"/>
              <a:t>Evaluating Claims</a:t>
            </a:r>
          </a:p>
          <a:p>
            <a:pPr lvl="0"/>
            <a:r>
              <a:rPr lang="en-US" b="1" dirty="0"/>
              <a:t>No Evidence</a:t>
            </a:r>
          </a:p>
          <a:p>
            <a:pPr lvl="0"/>
            <a:r>
              <a:rPr lang="en-US" b="1" dirty="0"/>
              <a:t>Inadequate Evidence: </a:t>
            </a:r>
            <a:r>
              <a:rPr lang="en-US" dirty="0"/>
              <a:t>There are a few instances of evidence to support the claim, but they are intermittent or do not constitute adequate time or opportunity for students to learn the content or develop the ability.</a:t>
            </a:r>
          </a:p>
          <a:p>
            <a:pPr lvl="0"/>
            <a:r>
              <a:rPr lang="en-US" b="1" dirty="0"/>
              <a:t>Adequate Evidence: </a:t>
            </a:r>
            <a:r>
              <a:rPr lang="en-US" dirty="0"/>
              <a:t>Evidence for this claim is common and there is adequate time and opportunity, and support for all students to learn the content and develop the abilities.</a:t>
            </a:r>
          </a:p>
          <a:p>
            <a:pPr lvl="0"/>
            <a:r>
              <a:rPr lang="en-US" b="1" dirty="0"/>
              <a:t>Extensive Evidence: </a:t>
            </a:r>
            <a:r>
              <a:rPr lang="en-US" dirty="0"/>
              <a:t>Evidence for this claim is pervasive throughout the program and there is adequate time, opportunity, and support for </a:t>
            </a:r>
            <a:r>
              <a:rPr lang="en-US" b="1" dirty="0"/>
              <a:t>all</a:t>
            </a:r>
            <a:r>
              <a:rPr lang="en-US" dirty="0"/>
              <a:t> students to learn the content and develop the abilities.</a:t>
            </a:r>
          </a:p>
          <a:p>
            <a:endParaRPr lang="en-US" sz="1800" dirty="0"/>
          </a:p>
        </p:txBody>
      </p:sp>
    </p:spTree>
    <p:extLst>
      <p:ext uri="{BB962C8B-B14F-4D97-AF65-F5344CB8AC3E}">
        <p14:creationId xmlns:p14="http://schemas.microsoft.com/office/powerpoint/2010/main" val="264595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4675"/>
                </a:solidFill>
              </a:rPr>
              <a:t>Tool 5D: Innovation 4</a:t>
            </a:r>
          </a:p>
        </p:txBody>
      </p:sp>
      <p:sp>
        <p:nvSpPr>
          <p:cNvPr id="4" name="Content Placeholder 2"/>
          <p:cNvSpPr txBox="1">
            <a:spLocks/>
          </p:cNvSpPr>
          <p:nvPr/>
        </p:nvSpPr>
        <p:spPr>
          <a:xfrm>
            <a:off x="822960" y="2029968"/>
            <a:ext cx="7680960" cy="3742182"/>
          </a:xfrm>
          <a:prstGeom prst="rect">
            <a:avLst/>
          </a:prstGeom>
        </p:spPr>
        <p:txBody>
          <a:bodyPr vert="horz">
            <a:noAutofit/>
          </a:bodyPr>
          <a:lstStyle>
            <a:lvl1pPr marL="320040" indent="-320040" algn="l" rtl="0" eaLnBrk="1" latinLnBrk="0" hangingPunct="1">
              <a:spcBef>
                <a:spcPts val="700"/>
              </a:spcBef>
              <a:buClr>
                <a:srgbClr val="0D467A"/>
              </a:buClr>
              <a:buSzPct val="100000"/>
              <a:buFont typeface="Lucida Grande"/>
              <a:buChar char="■"/>
              <a:defRPr sz="2900" kern="1200">
                <a:solidFill>
                  <a:schemeClr val="tx1"/>
                </a:solidFill>
                <a:latin typeface="+mn-lt"/>
                <a:ea typeface="+mn-ea"/>
                <a:cs typeface="+mn-cs"/>
              </a:defRPr>
            </a:lvl1pPr>
            <a:lvl2pPr marL="640080" indent="-274320" algn="l" rtl="0" eaLnBrk="1" latinLnBrk="0" hangingPunct="1">
              <a:spcBef>
                <a:spcPts val="550"/>
              </a:spcBef>
              <a:buClr>
                <a:srgbClr val="61893C"/>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5F7488"/>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5F7488"/>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5F7488"/>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ctr">
              <a:buNone/>
            </a:pPr>
            <a:r>
              <a:rPr lang="en-US" sz="3200" b="1" dirty="0"/>
              <a:t>Summary and Recommendations</a:t>
            </a:r>
          </a:p>
          <a:p>
            <a:pPr marL="385763" indent="-385763">
              <a:buFont typeface="+mj-lt"/>
              <a:buAutoNum type="arabicPeriod"/>
            </a:pPr>
            <a:r>
              <a:rPr lang="en-US" sz="2800" dirty="0"/>
              <a:t>Based on the evidence collected, to what degree do the materials incorporate this innovation over the course of the program?</a:t>
            </a:r>
          </a:p>
          <a:p>
            <a:pPr marL="0" indent="0">
              <a:buNone/>
            </a:pPr>
            <a:endParaRPr lang="en-US" sz="2400" dirty="0"/>
          </a:p>
        </p:txBody>
      </p:sp>
    </p:spTree>
    <p:extLst>
      <p:ext uri="{BB962C8B-B14F-4D97-AF65-F5344CB8AC3E}">
        <p14:creationId xmlns:p14="http://schemas.microsoft.com/office/powerpoint/2010/main" val="1887743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4675"/>
                </a:solidFill>
              </a:rPr>
              <a:t>Tool 5E: Innovation 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7421135"/>
              </p:ext>
            </p:extLst>
          </p:nvPr>
        </p:nvGraphicFramePr>
        <p:xfrm>
          <a:off x="822960" y="1478280"/>
          <a:ext cx="7543801" cy="4629911"/>
        </p:xfrm>
        <a:graphic>
          <a:graphicData uri="http://schemas.openxmlformats.org/drawingml/2006/table">
            <a:tbl>
              <a:tblPr firstRow="1" bandRow="1">
                <a:tableStyleId>{5940675A-B579-460E-94D1-54222C63F5DA}</a:tableStyleId>
              </a:tblPr>
              <a:tblGrid>
                <a:gridCol w="1477647">
                  <a:extLst>
                    <a:ext uri="{9D8B030D-6E8A-4147-A177-3AD203B41FA5}">
                      <a16:colId xmlns:a16="http://schemas.microsoft.com/office/drawing/2014/main" val="1178957216"/>
                    </a:ext>
                  </a:extLst>
                </a:gridCol>
                <a:gridCol w="4159729">
                  <a:extLst>
                    <a:ext uri="{9D8B030D-6E8A-4147-A177-3AD203B41FA5}">
                      <a16:colId xmlns:a16="http://schemas.microsoft.com/office/drawing/2014/main" val="3605567008"/>
                    </a:ext>
                  </a:extLst>
                </a:gridCol>
                <a:gridCol w="1906425">
                  <a:extLst>
                    <a:ext uri="{9D8B030D-6E8A-4147-A177-3AD203B41FA5}">
                      <a16:colId xmlns:a16="http://schemas.microsoft.com/office/drawing/2014/main" val="1149275953"/>
                    </a:ext>
                  </a:extLst>
                </a:gridCol>
              </a:tblGrid>
              <a:tr h="1422443">
                <a:tc>
                  <a:txBody>
                    <a:bodyPr/>
                    <a:lstStyle/>
                    <a:p>
                      <a:pPr algn="ctr"/>
                      <a:r>
                        <a:rPr lang="en-US" sz="2800" b="1" dirty="0"/>
                        <a:t>Claim</a:t>
                      </a:r>
                    </a:p>
                  </a:txBody>
                  <a:tcPr marL="68580" marR="68580" marT="34290" marB="34290" anchor="ctr">
                    <a:solidFill>
                      <a:schemeClr val="bg1">
                        <a:lumMod val="85000"/>
                      </a:schemeClr>
                    </a:solidFill>
                  </a:tcPr>
                </a:tc>
                <a:tc>
                  <a:txBody>
                    <a:bodyPr/>
                    <a:lstStyle/>
                    <a:p>
                      <a:pPr algn="ctr"/>
                      <a:r>
                        <a:rPr lang="en-US" sz="2800" b="1" dirty="0"/>
                        <a:t>Evidence</a:t>
                      </a:r>
                    </a:p>
                  </a:txBody>
                  <a:tcPr marL="68580" marR="68580" marT="34290" marB="34290" anchor="ctr">
                    <a:solidFill>
                      <a:schemeClr val="bg1">
                        <a:lumMod val="85000"/>
                      </a:schemeClr>
                    </a:solidFill>
                  </a:tcPr>
                </a:tc>
                <a:tc>
                  <a:txBody>
                    <a:bodyPr/>
                    <a:lstStyle/>
                    <a:p>
                      <a:pPr algn="ctr"/>
                      <a:r>
                        <a:rPr lang="en-US" sz="2000" b="1" dirty="0"/>
                        <a:t>Sufficient</a:t>
                      </a:r>
                      <a:r>
                        <a:rPr lang="en-US" sz="2000" b="1" baseline="0" dirty="0"/>
                        <a:t> Evidence to Support the Claim? </a:t>
                      </a:r>
                      <a:endParaRPr lang="en-US" sz="2000" b="1" dirty="0"/>
                    </a:p>
                  </a:txBody>
                  <a:tcPr marL="68580" marR="68580" marT="34290" marB="34290" anchor="ctr">
                    <a:solidFill>
                      <a:schemeClr val="bg1">
                        <a:lumMod val="85000"/>
                      </a:schemeClr>
                    </a:solidFill>
                  </a:tcPr>
                </a:tc>
                <a:extLst>
                  <a:ext uri="{0D108BD9-81ED-4DB2-BD59-A6C34878D82A}">
                    <a16:rowId xmlns:a16="http://schemas.microsoft.com/office/drawing/2014/main" val="898088754"/>
                  </a:ext>
                </a:extLst>
              </a:tr>
              <a:tr h="3207468">
                <a:tc>
                  <a:txBody>
                    <a:bodyPr/>
                    <a:lstStyle/>
                    <a:p>
                      <a:r>
                        <a:rPr lang="en-US" sz="2400" dirty="0">
                          <a:solidFill>
                            <a:schemeClr val="accent5"/>
                          </a:solidFill>
                        </a:rPr>
                        <a:t>Read the Claim</a:t>
                      </a:r>
                    </a:p>
                  </a:txBody>
                  <a:tcPr marL="68580" marR="68580" marT="34290" marB="34290" anchor="ctr"/>
                </a:tc>
                <a:tc>
                  <a:txBody>
                    <a:bodyPr/>
                    <a:lstStyle/>
                    <a:p>
                      <a:r>
                        <a:rPr lang="en-US" sz="2400" baseline="0" dirty="0">
                          <a:solidFill>
                            <a:schemeClr val="accent5"/>
                          </a:solidFill>
                        </a:rPr>
                        <a:t>Record evidence where this claim has been explicitly incorporated</a:t>
                      </a:r>
                    </a:p>
                    <a:p>
                      <a:endParaRPr lang="en-US" sz="2400" baseline="0" dirty="0">
                        <a:solidFill>
                          <a:schemeClr val="accent5"/>
                        </a:solidFill>
                      </a:endParaRPr>
                    </a:p>
                    <a:p>
                      <a:r>
                        <a:rPr lang="en-US" sz="2400" baseline="0" dirty="0">
                          <a:solidFill>
                            <a:schemeClr val="accent5"/>
                          </a:solidFill>
                        </a:rPr>
                        <a:t>Record instances where the claim has not been incorporated</a:t>
                      </a:r>
                    </a:p>
                    <a:p>
                      <a:endParaRPr lang="en-US" sz="2400" dirty="0">
                        <a:solidFill>
                          <a:schemeClr val="accent5"/>
                        </a:solidFill>
                      </a:endParaRPr>
                    </a:p>
                  </a:txBody>
                  <a:tcPr marL="68580" marR="68580" marT="34290" marB="34290" anchor="ctr"/>
                </a:tc>
                <a:tc>
                  <a:txBody>
                    <a:bodyPr/>
                    <a:lstStyle/>
                    <a:p>
                      <a:r>
                        <a:rPr lang="en-US" sz="2400" dirty="0">
                          <a:solidFill>
                            <a:schemeClr val="accent5"/>
                          </a:solidFill>
                        </a:rPr>
                        <a:t>Evaluate the</a:t>
                      </a:r>
                      <a:r>
                        <a:rPr lang="en-US" sz="2400" baseline="0" dirty="0">
                          <a:solidFill>
                            <a:schemeClr val="accent5"/>
                          </a:solidFill>
                        </a:rPr>
                        <a:t> evidence</a:t>
                      </a:r>
                      <a:endParaRPr lang="en-US" sz="2400" dirty="0">
                        <a:solidFill>
                          <a:schemeClr val="accent5"/>
                        </a:solidFill>
                      </a:endParaRPr>
                    </a:p>
                  </a:txBody>
                  <a:tcPr marL="68580" marR="68580" marT="34290" marB="34290" anchor="ctr"/>
                </a:tc>
                <a:extLst>
                  <a:ext uri="{0D108BD9-81ED-4DB2-BD59-A6C34878D82A}">
                    <a16:rowId xmlns:a16="http://schemas.microsoft.com/office/drawing/2014/main" val="4282772453"/>
                  </a:ext>
                </a:extLst>
              </a:tr>
            </a:tbl>
          </a:graphicData>
        </a:graphic>
      </p:graphicFrame>
      <p:pic>
        <p:nvPicPr>
          <p:cNvPr id="5" name="Picture 4">
            <a:extLst>
              <a:ext uri="{FF2B5EF4-FFF2-40B4-BE49-F238E27FC236}">
                <a16:creationId xmlns:a16="http://schemas.microsoft.com/office/drawing/2014/main" id="{C1770A94-106A-4012-9AF6-80041283D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93" y="1196303"/>
            <a:ext cx="732534" cy="713305"/>
          </a:xfrm>
          <a:prstGeom prst="rect">
            <a:avLst/>
          </a:prstGeom>
        </p:spPr>
      </p:pic>
    </p:spTree>
    <p:extLst>
      <p:ext uri="{BB962C8B-B14F-4D97-AF65-F5344CB8AC3E}">
        <p14:creationId xmlns:p14="http://schemas.microsoft.com/office/powerpoint/2010/main" val="229806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4675"/>
                </a:solidFill>
              </a:rPr>
              <a:t>Tool 5E: Innovation 5</a:t>
            </a:r>
          </a:p>
        </p:txBody>
      </p:sp>
      <p:sp>
        <p:nvSpPr>
          <p:cNvPr id="3" name="Content Placeholder 2"/>
          <p:cNvSpPr>
            <a:spLocks noGrp="1"/>
          </p:cNvSpPr>
          <p:nvPr>
            <p:ph idx="1"/>
          </p:nvPr>
        </p:nvSpPr>
        <p:spPr>
          <a:xfrm>
            <a:off x="822960" y="1505204"/>
            <a:ext cx="7543800" cy="4145788"/>
          </a:xfrm>
        </p:spPr>
        <p:txBody>
          <a:bodyPr>
            <a:normAutofit/>
          </a:bodyPr>
          <a:lstStyle/>
          <a:p>
            <a:pPr marL="0" indent="0" algn="ctr">
              <a:buNone/>
            </a:pPr>
            <a:r>
              <a:rPr lang="en-US" sz="2800" b="1" dirty="0"/>
              <a:t>Evaluating Claims</a:t>
            </a:r>
          </a:p>
          <a:p>
            <a:pPr lvl="0"/>
            <a:r>
              <a:rPr lang="en-US" b="1" dirty="0"/>
              <a:t>No Evidence</a:t>
            </a:r>
          </a:p>
          <a:p>
            <a:pPr lvl="0"/>
            <a:r>
              <a:rPr lang="en-US" b="1" dirty="0"/>
              <a:t>Inadequate Evidence: </a:t>
            </a:r>
            <a:r>
              <a:rPr lang="en-US" dirty="0"/>
              <a:t>There are a few instances of evidence to support the claim, but they are intermittent or do not constitute adequate time or opportunity for students to learn the content or develop the ability.</a:t>
            </a:r>
          </a:p>
          <a:p>
            <a:pPr lvl="0"/>
            <a:r>
              <a:rPr lang="en-US" b="1" dirty="0"/>
              <a:t>Adequate Evidence: </a:t>
            </a:r>
            <a:r>
              <a:rPr lang="en-US" dirty="0"/>
              <a:t>Evidence for this claim is common and there is adequate time and opportunity, and support for all students to learn the content and develop the abilities.</a:t>
            </a:r>
          </a:p>
          <a:p>
            <a:pPr lvl="0"/>
            <a:r>
              <a:rPr lang="en-US" b="1" dirty="0"/>
              <a:t>Extensive Evidence: </a:t>
            </a:r>
            <a:r>
              <a:rPr lang="en-US" dirty="0"/>
              <a:t>Evidence for this claim is pervasive throughout the program and there is adequate time, opportunity, and support for </a:t>
            </a:r>
            <a:r>
              <a:rPr lang="en-US" b="1" dirty="0"/>
              <a:t>all</a:t>
            </a:r>
            <a:r>
              <a:rPr lang="en-US" dirty="0"/>
              <a:t> students to learn the content and develop the abilities.</a:t>
            </a:r>
          </a:p>
          <a:p>
            <a:endParaRPr lang="en-US" dirty="0"/>
          </a:p>
        </p:txBody>
      </p:sp>
    </p:spTree>
    <p:extLst>
      <p:ext uri="{BB962C8B-B14F-4D97-AF65-F5344CB8AC3E}">
        <p14:creationId xmlns:p14="http://schemas.microsoft.com/office/powerpoint/2010/main" val="262395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4675"/>
                </a:solidFill>
              </a:rPr>
              <a:t>Tool 5E: Innovation 5</a:t>
            </a:r>
          </a:p>
        </p:txBody>
      </p:sp>
      <p:sp>
        <p:nvSpPr>
          <p:cNvPr id="3" name="Content Placeholder 2"/>
          <p:cNvSpPr>
            <a:spLocks noGrp="1"/>
          </p:cNvSpPr>
          <p:nvPr>
            <p:ph idx="1"/>
          </p:nvPr>
        </p:nvSpPr>
        <p:spPr>
          <a:xfrm>
            <a:off x="822960" y="2007108"/>
            <a:ext cx="7543800" cy="2729484"/>
          </a:xfrm>
        </p:spPr>
        <p:txBody>
          <a:bodyPr>
            <a:normAutofit/>
          </a:bodyPr>
          <a:lstStyle/>
          <a:p>
            <a:pPr marL="0" indent="0" algn="ctr">
              <a:buNone/>
            </a:pPr>
            <a:r>
              <a:rPr lang="en-US" sz="3200" b="1" dirty="0"/>
              <a:t>Summary and Recommendations</a:t>
            </a:r>
          </a:p>
          <a:p>
            <a:pPr marL="385763" indent="-385763">
              <a:buFont typeface="+mj-lt"/>
              <a:buAutoNum type="arabicPeriod"/>
            </a:pPr>
            <a:r>
              <a:rPr lang="en-US" sz="2800" dirty="0"/>
              <a:t>Based on the evidence collected, to what degree do the materials incorporate this innovation over the course of the program?</a:t>
            </a:r>
          </a:p>
          <a:p>
            <a:pPr marL="0" indent="0">
              <a:buNone/>
            </a:pPr>
            <a:endParaRPr lang="en-US" sz="2400" dirty="0"/>
          </a:p>
        </p:txBody>
      </p:sp>
    </p:spTree>
    <p:extLst>
      <p:ext uri="{BB962C8B-B14F-4D97-AF65-F5344CB8AC3E}">
        <p14:creationId xmlns:p14="http://schemas.microsoft.com/office/powerpoint/2010/main" val="3992368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20282-EEA6-471E-A91F-DA6CB2A0C447}"/>
              </a:ext>
            </a:extLst>
          </p:cNvPr>
          <p:cNvSpPr>
            <a:spLocks noGrp="1"/>
          </p:cNvSpPr>
          <p:nvPr>
            <p:ph type="title"/>
          </p:nvPr>
        </p:nvSpPr>
        <p:spPr/>
        <p:txBody>
          <a:bodyPr/>
          <a:lstStyle/>
          <a:p>
            <a:r>
              <a:rPr lang="en-US" dirty="0"/>
              <a:t>Tool 6: PEEC Evidence Summary</a:t>
            </a:r>
          </a:p>
        </p:txBody>
      </p:sp>
      <p:sp>
        <p:nvSpPr>
          <p:cNvPr id="3" name="Content Placeholder 2">
            <a:extLst>
              <a:ext uri="{FF2B5EF4-FFF2-40B4-BE49-F238E27FC236}">
                <a16:creationId xmlns:a16="http://schemas.microsoft.com/office/drawing/2014/main" id="{D7FE760A-2DD1-46F7-B797-4D3919002058}"/>
              </a:ext>
            </a:extLst>
          </p:cNvPr>
          <p:cNvSpPr>
            <a:spLocks noGrp="1"/>
          </p:cNvSpPr>
          <p:nvPr>
            <p:ph idx="1"/>
          </p:nvPr>
        </p:nvSpPr>
        <p:spPr/>
        <p:txBody>
          <a:bodyPr>
            <a:normAutofit/>
          </a:bodyPr>
          <a:lstStyle/>
          <a:p>
            <a:pPr algn="ctr"/>
            <a:endParaRPr lang="en-US" sz="3200" dirty="0"/>
          </a:p>
          <a:p>
            <a:pPr algn="ctr"/>
            <a:endParaRPr lang="en-US" sz="3200" dirty="0"/>
          </a:p>
          <a:p>
            <a:pPr algn="ctr"/>
            <a:r>
              <a:rPr lang="en-US" sz="3200" dirty="0"/>
              <a:t>Tool 6 summarizes the evidence that was collected for an instructional materials program in all three phases of PEEC </a:t>
            </a:r>
          </a:p>
        </p:txBody>
      </p:sp>
    </p:spTree>
    <p:extLst>
      <p:ext uri="{BB962C8B-B14F-4D97-AF65-F5344CB8AC3E}">
        <p14:creationId xmlns:p14="http://schemas.microsoft.com/office/powerpoint/2010/main" val="2528325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20282-EEA6-471E-A91F-DA6CB2A0C447}"/>
              </a:ext>
            </a:extLst>
          </p:cNvPr>
          <p:cNvSpPr>
            <a:spLocks noGrp="1"/>
          </p:cNvSpPr>
          <p:nvPr>
            <p:ph type="title"/>
          </p:nvPr>
        </p:nvSpPr>
        <p:spPr/>
        <p:txBody>
          <a:bodyPr/>
          <a:lstStyle/>
          <a:p>
            <a:r>
              <a:rPr lang="en-US" dirty="0"/>
              <a:t>Tool 7: Final Evaluation</a:t>
            </a:r>
          </a:p>
        </p:txBody>
      </p:sp>
      <p:sp>
        <p:nvSpPr>
          <p:cNvPr id="3" name="Content Placeholder 2">
            <a:extLst>
              <a:ext uri="{FF2B5EF4-FFF2-40B4-BE49-F238E27FC236}">
                <a16:creationId xmlns:a16="http://schemas.microsoft.com/office/drawing/2014/main" id="{D7FE760A-2DD1-46F7-B797-4D3919002058}"/>
              </a:ext>
            </a:extLst>
          </p:cNvPr>
          <p:cNvSpPr>
            <a:spLocks noGrp="1"/>
          </p:cNvSpPr>
          <p:nvPr>
            <p:ph idx="1"/>
          </p:nvPr>
        </p:nvSpPr>
        <p:spPr>
          <a:xfrm>
            <a:off x="800099" y="2334986"/>
            <a:ext cx="7543801" cy="2628900"/>
          </a:xfrm>
        </p:spPr>
        <p:txBody>
          <a:bodyPr>
            <a:normAutofit/>
          </a:bodyPr>
          <a:lstStyle/>
          <a:p>
            <a:pPr algn="ctr"/>
            <a:r>
              <a:rPr lang="en-US" sz="3200" dirty="0"/>
              <a:t>Tool 7 makes a final claim about whether an instructional materials program is designed to provide adequate and appropriate opportunities for students to meet the performance expectations of the NGSS.</a:t>
            </a:r>
          </a:p>
        </p:txBody>
      </p:sp>
    </p:spTree>
    <p:extLst>
      <p:ext uri="{BB962C8B-B14F-4D97-AF65-F5344CB8AC3E}">
        <p14:creationId xmlns:p14="http://schemas.microsoft.com/office/powerpoint/2010/main" val="3314769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765E-9CB6-45E9-AF01-0596FC8F5BDC}"/>
              </a:ext>
            </a:extLst>
          </p:cNvPr>
          <p:cNvSpPr>
            <a:spLocks noGrp="1"/>
          </p:cNvSpPr>
          <p:nvPr>
            <p:ph type="title" idx="4294967295"/>
          </p:nvPr>
        </p:nvSpPr>
        <p:spPr>
          <a:xfrm>
            <a:off x="899809" y="2295728"/>
            <a:ext cx="7543800" cy="1055856"/>
          </a:xfrm>
        </p:spPr>
        <p:txBody>
          <a:bodyPr>
            <a:normAutofit fontScale="90000"/>
          </a:bodyPr>
          <a:lstStyle/>
          <a:p>
            <a:pPr algn="ctr"/>
            <a:r>
              <a:rPr lang="en-US" dirty="0"/>
              <a:t>Your first Program Evaluation &amp; recommendation is complete!</a:t>
            </a:r>
          </a:p>
        </p:txBody>
      </p:sp>
    </p:spTree>
    <p:extLst>
      <p:ext uri="{BB962C8B-B14F-4D97-AF65-F5344CB8AC3E}">
        <p14:creationId xmlns:p14="http://schemas.microsoft.com/office/powerpoint/2010/main" val="484591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2C17F6-6EE6-4543-AF1F-5FB9C7FB763E}"/>
              </a:ext>
            </a:extLst>
          </p:cNvPr>
          <p:cNvSpPr>
            <a:spLocks noGrp="1"/>
          </p:cNvSpPr>
          <p:nvPr>
            <p:ph type="title"/>
          </p:nvPr>
        </p:nvSpPr>
        <p:spPr/>
        <p:txBody>
          <a:bodyPr/>
          <a:lstStyle/>
          <a:p>
            <a:r>
              <a:rPr lang="en-US" sz="4000" dirty="0"/>
              <a:t>Session Three</a:t>
            </a:r>
          </a:p>
        </p:txBody>
      </p:sp>
      <p:sp>
        <p:nvSpPr>
          <p:cNvPr id="6" name="Text Placeholder 5">
            <a:extLst>
              <a:ext uri="{FF2B5EF4-FFF2-40B4-BE49-F238E27FC236}">
                <a16:creationId xmlns:a16="http://schemas.microsoft.com/office/drawing/2014/main" id="{987F333F-3FA8-4B25-901B-F25CF8B80A70}"/>
              </a:ext>
            </a:extLst>
          </p:cNvPr>
          <p:cNvSpPr>
            <a:spLocks noGrp="1"/>
          </p:cNvSpPr>
          <p:nvPr>
            <p:ph type="body" sz="half" idx="2"/>
          </p:nvPr>
        </p:nvSpPr>
        <p:spPr/>
        <p:txBody>
          <a:bodyPr>
            <a:normAutofit/>
          </a:bodyPr>
          <a:lstStyle/>
          <a:p>
            <a:r>
              <a:rPr lang="en-US" sz="2400" dirty="0"/>
              <a:t>Program Evaluation</a:t>
            </a:r>
          </a:p>
        </p:txBody>
      </p:sp>
      <p:sp>
        <p:nvSpPr>
          <p:cNvPr id="7" name="TextBox 6">
            <a:extLst>
              <a:ext uri="{FF2B5EF4-FFF2-40B4-BE49-F238E27FC236}">
                <a16:creationId xmlns:a16="http://schemas.microsoft.com/office/drawing/2014/main" id="{B8DFAC22-6870-48D6-AC54-ACE9EBC237AF}"/>
              </a:ext>
            </a:extLst>
          </p:cNvPr>
          <p:cNvSpPr txBox="1"/>
          <p:nvPr/>
        </p:nvSpPr>
        <p:spPr>
          <a:xfrm>
            <a:off x="1672153" y="1948722"/>
            <a:ext cx="5891134" cy="1107996"/>
          </a:xfrm>
          <a:prstGeom prst="rect">
            <a:avLst/>
          </a:prstGeom>
          <a:noFill/>
        </p:spPr>
        <p:txBody>
          <a:bodyPr wrap="square" rtlCol="0">
            <a:spAutoFit/>
          </a:bodyPr>
          <a:lstStyle/>
          <a:p>
            <a:pPr algn="ctr"/>
            <a:r>
              <a:rPr lang="en-US" sz="6600" dirty="0">
                <a:solidFill>
                  <a:schemeClr val="accent2">
                    <a:lumMod val="60000"/>
                    <a:lumOff val="40000"/>
                  </a:schemeClr>
                </a:solidFill>
              </a:rPr>
              <a:t>Day 4</a:t>
            </a:r>
          </a:p>
        </p:txBody>
      </p:sp>
    </p:spTree>
    <p:extLst>
      <p:ext uri="{BB962C8B-B14F-4D97-AF65-F5344CB8AC3E}">
        <p14:creationId xmlns:p14="http://schemas.microsoft.com/office/powerpoint/2010/main" val="350066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765E-9CB6-45E9-AF01-0596FC8F5BDC}"/>
              </a:ext>
            </a:extLst>
          </p:cNvPr>
          <p:cNvSpPr>
            <a:spLocks noGrp="1"/>
          </p:cNvSpPr>
          <p:nvPr>
            <p:ph type="title" idx="4294967295"/>
          </p:nvPr>
        </p:nvSpPr>
        <p:spPr>
          <a:xfrm>
            <a:off x="899809" y="2295728"/>
            <a:ext cx="7543800" cy="1055856"/>
          </a:xfrm>
        </p:spPr>
        <p:txBody>
          <a:bodyPr/>
          <a:lstStyle/>
          <a:p>
            <a:pPr algn="ctr"/>
            <a:r>
              <a:rPr lang="en-US" dirty="0"/>
              <a:t>What are the next steps?</a:t>
            </a:r>
          </a:p>
        </p:txBody>
      </p:sp>
    </p:spTree>
    <p:extLst>
      <p:ext uri="{BB962C8B-B14F-4D97-AF65-F5344CB8AC3E}">
        <p14:creationId xmlns:p14="http://schemas.microsoft.com/office/powerpoint/2010/main" val="1315926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6F464-31AA-4923-8486-D89141835BB4}"/>
              </a:ext>
            </a:extLst>
          </p:cNvPr>
          <p:cNvSpPr>
            <a:spLocks noGrp="1"/>
          </p:cNvSpPr>
          <p:nvPr>
            <p:ph type="title"/>
          </p:nvPr>
        </p:nvSpPr>
        <p:spPr/>
        <p:txBody>
          <a:bodyPr/>
          <a:lstStyle/>
          <a:p>
            <a:r>
              <a:rPr lang="en-US" dirty="0"/>
              <a:t>Suggested Evaluation Times</a:t>
            </a:r>
          </a:p>
        </p:txBody>
      </p:sp>
      <p:graphicFrame>
        <p:nvGraphicFramePr>
          <p:cNvPr id="4" name="Content Placeholder 3">
            <a:extLst>
              <a:ext uri="{FF2B5EF4-FFF2-40B4-BE49-F238E27FC236}">
                <a16:creationId xmlns:a16="http://schemas.microsoft.com/office/drawing/2014/main" id="{62EC9A9A-0E79-4999-BF10-3E7ED6DEEFFB}"/>
              </a:ext>
            </a:extLst>
          </p:cNvPr>
          <p:cNvGraphicFramePr>
            <a:graphicFrameLocks noGrp="1"/>
          </p:cNvGraphicFramePr>
          <p:nvPr>
            <p:ph idx="1"/>
            <p:extLst>
              <p:ext uri="{D42A27DB-BD31-4B8C-83A1-F6EECF244321}">
                <p14:modId xmlns:p14="http://schemas.microsoft.com/office/powerpoint/2010/main" val="2586973289"/>
              </p:ext>
            </p:extLst>
          </p:nvPr>
        </p:nvGraphicFramePr>
        <p:xfrm>
          <a:off x="411967" y="1479621"/>
          <a:ext cx="8365784" cy="4603970"/>
        </p:xfrm>
        <a:graphic>
          <a:graphicData uri="http://schemas.openxmlformats.org/drawingml/2006/table">
            <a:tbl>
              <a:tblPr firstRow="1" bandRow="1">
                <a:tableStyleId>{5940675A-B579-460E-94D1-54222C63F5DA}</a:tableStyleId>
              </a:tblPr>
              <a:tblGrid>
                <a:gridCol w="2281280">
                  <a:extLst>
                    <a:ext uri="{9D8B030D-6E8A-4147-A177-3AD203B41FA5}">
                      <a16:colId xmlns:a16="http://schemas.microsoft.com/office/drawing/2014/main" val="3257423235"/>
                    </a:ext>
                  </a:extLst>
                </a:gridCol>
                <a:gridCol w="1563960">
                  <a:extLst>
                    <a:ext uri="{9D8B030D-6E8A-4147-A177-3AD203B41FA5}">
                      <a16:colId xmlns:a16="http://schemas.microsoft.com/office/drawing/2014/main" val="333249233"/>
                    </a:ext>
                  </a:extLst>
                </a:gridCol>
                <a:gridCol w="1933731">
                  <a:extLst>
                    <a:ext uri="{9D8B030D-6E8A-4147-A177-3AD203B41FA5}">
                      <a16:colId xmlns:a16="http://schemas.microsoft.com/office/drawing/2014/main" val="3448279433"/>
                    </a:ext>
                  </a:extLst>
                </a:gridCol>
                <a:gridCol w="2586813">
                  <a:extLst>
                    <a:ext uri="{9D8B030D-6E8A-4147-A177-3AD203B41FA5}">
                      <a16:colId xmlns:a16="http://schemas.microsoft.com/office/drawing/2014/main" val="2862296838"/>
                    </a:ext>
                  </a:extLst>
                </a:gridCol>
              </a:tblGrid>
              <a:tr h="756202">
                <a:tc>
                  <a:txBody>
                    <a:bodyPr/>
                    <a:lstStyle/>
                    <a:p>
                      <a:pPr algn="ctr"/>
                      <a:r>
                        <a:rPr lang="en-US" sz="2400" b="1" dirty="0">
                          <a:solidFill>
                            <a:schemeClr val="tx1"/>
                          </a:solidFill>
                        </a:rPr>
                        <a:t>Tool</a:t>
                      </a:r>
                    </a:p>
                  </a:txBody>
                  <a:tcPr anchor="ctr">
                    <a:solidFill>
                      <a:schemeClr val="accent1">
                        <a:lumMod val="20000"/>
                        <a:lumOff val="80000"/>
                      </a:schemeClr>
                    </a:solidFill>
                  </a:tcPr>
                </a:tc>
                <a:tc>
                  <a:txBody>
                    <a:bodyPr/>
                    <a:lstStyle/>
                    <a:p>
                      <a:pPr algn="ctr"/>
                      <a:r>
                        <a:rPr lang="en-US" sz="2400" b="1" dirty="0">
                          <a:solidFill>
                            <a:schemeClr val="tx1"/>
                          </a:solidFill>
                        </a:rPr>
                        <a:t>Individual Time</a:t>
                      </a:r>
                    </a:p>
                  </a:txBody>
                  <a:tcPr anchor="ctr">
                    <a:solidFill>
                      <a:schemeClr val="accent1">
                        <a:lumMod val="20000"/>
                        <a:lumOff val="80000"/>
                      </a:schemeClr>
                    </a:solidFill>
                  </a:tcPr>
                </a:tc>
                <a:tc>
                  <a:txBody>
                    <a:bodyPr/>
                    <a:lstStyle/>
                    <a:p>
                      <a:pPr algn="ctr"/>
                      <a:r>
                        <a:rPr lang="en-US" sz="2400" b="1" dirty="0">
                          <a:solidFill>
                            <a:schemeClr val="tx1"/>
                          </a:solidFill>
                        </a:rPr>
                        <a:t>Group Time</a:t>
                      </a:r>
                    </a:p>
                  </a:txBody>
                  <a:tcPr anchor="ctr">
                    <a:solidFill>
                      <a:schemeClr val="accent1">
                        <a:lumMod val="20000"/>
                        <a:lumOff val="80000"/>
                      </a:schemeClr>
                    </a:solidFill>
                  </a:tcPr>
                </a:tc>
                <a:tc>
                  <a:txBody>
                    <a:bodyPr/>
                    <a:lstStyle/>
                    <a:p>
                      <a:pPr algn="ctr"/>
                      <a:r>
                        <a:rPr lang="en-US" sz="2400" b="1" dirty="0">
                          <a:solidFill>
                            <a:schemeClr val="tx1"/>
                          </a:solidFill>
                        </a:rPr>
                        <a:t>Summary &amp; Recommendations</a:t>
                      </a:r>
                    </a:p>
                  </a:txBody>
                  <a:tcPr anchor="ctr">
                    <a:solidFill>
                      <a:schemeClr val="accent1">
                        <a:lumMod val="20000"/>
                        <a:lumOff val="80000"/>
                      </a:schemeClr>
                    </a:solidFill>
                  </a:tcPr>
                </a:tc>
                <a:extLst>
                  <a:ext uri="{0D108BD9-81ED-4DB2-BD59-A6C34878D82A}">
                    <a16:rowId xmlns:a16="http://schemas.microsoft.com/office/drawing/2014/main" val="1844298844"/>
                  </a:ext>
                </a:extLst>
              </a:tr>
              <a:tr h="756202">
                <a:tc>
                  <a:txBody>
                    <a:bodyPr/>
                    <a:lstStyle/>
                    <a:p>
                      <a:r>
                        <a:rPr lang="en-US" sz="2400" b="1" dirty="0"/>
                        <a:t>5A: Innovation 1</a:t>
                      </a:r>
                    </a:p>
                  </a:txBody>
                  <a:tcPr anchor="ctr"/>
                </a:tc>
                <a:tc>
                  <a:txBody>
                    <a:bodyPr/>
                    <a:lstStyle/>
                    <a:p>
                      <a:pPr algn="ctr"/>
                      <a:r>
                        <a:rPr lang="en-US" sz="2400" b="0" dirty="0"/>
                        <a:t>15</a:t>
                      </a:r>
                    </a:p>
                  </a:txBody>
                  <a:tcPr anchor="ctr"/>
                </a:tc>
                <a:tc>
                  <a:txBody>
                    <a:bodyPr/>
                    <a:lstStyle/>
                    <a:p>
                      <a:pPr algn="ctr"/>
                      <a:r>
                        <a:rPr lang="en-US" sz="2400" b="0" dirty="0"/>
                        <a:t>10</a:t>
                      </a:r>
                    </a:p>
                  </a:txBody>
                  <a:tcPr anchor="ctr"/>
                </a:tc>
                <a:tc>
                  <a:txBody>
                    <a:bodyPr/>
                    <a:lstStyle/>
                    <a:p>
                      <a:pPr algn="ctr"/>
                      <a:r>
                        <a:rPr lang="en-US" sz="2400" b="0" dirty="0"/>
                        <a:t>5</a:t>
                      </a:r>
                    </a:p>
                  </a:txBody>
                  <a:tcPr anchor="ctr"/>
                </a:tc>
                <a:extLst>
                  <a:ext uri="{0D108BD9-81ED-4DB2-BD59-A6C34878D82A}">
                    <a16:rowId xmlns:a16="http://schemas.microsoft.com/office/drawing/2014/main" val="2688265594"/>
                  </a:ext>
                </a:extLst>
              </a:tr>
              <a:tr h="756202">
                <a:tc>
                  <a:txBody>
                    <a:bodyPr/>
                    <a:lstStyle/>
                    <a:p>
                      <a:r>
                        <a:rPr lang="en-US" sz="2400" b="1" dirty="0"/>
                        <a:t>5B: Innovation 2</a:t>
                      </a:r>
                    </a:p>
                  </a:txBody>
                  <a:tcPr anchor="ctr"/>
                </a:tc>
                <a:tc>
                  <a:txBody>
                    <a:bodyPr/>
                    <a:lstStyle/>
                    <a:p>
                      <a:pPr algn="ctr"/>
                      <a:r>
                        <a:rPr lang="en-US" sz="2400" b="0" dirty="0"/>
                        <a:t>25</a:t>
                      </a:r>
                    </a:p>
                  </a:txBody>
                  <a:tcPr anchor="ctr"/>
                </a:tc>
                <a:tc>
                  <a:txBody>
                    <a:bodyPr/>
                    <a:lstStyle/>
                    <a:p>
                      <a:pPr algn="ctr"/>
                      <a:r>
                        <a:rPr lang="en-US" sz="2400" b="0" dirty="0"/>
                        <a:t>10</a:t>
                      </a:r>
                    </a:p>
                  </a:txBody>
                  <a:tcPr anchor="ctr"/>
                </a:tc>
                <a:tc>
                  <a:txBody>
                    <a:bodyPr/>
                    <a:lstStyle/>
                    <a:p>
                      <a:pPr algn="ctr"/>
                      <a:r>
                        <a:rPr lang="en-US" sz="2400" b="0" dirty="0"/>
                        <a:t>5</a:t>
                      </a:r>
                    </a:p>
                  </a:txBody>
                  <a:tcPr anchor="ctr"/>
                </a:tc>
                <a:extLst>
                  <a:ext uri="{0D108BD9-81ED-4DB2-BD59-A6C34878D82A}">
                    <a16:rowId xmlns:a16="http://schemas.microsoft.com/office/drawing/2014/main" val="1326641012"/>
                  </a:ext>
                </a:extLst>
              </a:tr>
              <a:tr h="756202">
                <a:tc>
                  <a:txBody>
                    <a:bodyPr/>
                    <a:lstStyle/>
                    <a:p>
                      <a:r>
                        <a:rPr lang="en-US" sz="2400" b="1" dirty="0"/>
                        <a:t>5C: Innovation 3</a:t>
                      </a:r>
                    </a:p>
                  </a:txBody>
                  <a:tcPr anchor="ctr"/>
                </a:tc>
                <a:tc>
                  <a:txBody>
                    <a:bodyPr/>
                    <a:lstStyle/>
                    <a:p>
                      <a:pPr algn="ctr"/>
                      <a:r>
                        <a:rPr lang="en-US" sz="2400" b="0" dirty="0"/>
                        <a:t>30</a:t>
                      </a:r>
                    </a:p>
                  </a:txBody>
                  <a:tcPr anchor="ctr"/>
                </a:tc>
                <a:tc>
                  <a:txBody>
                    <a:bodyPr/>
                    <a:lstStyle/>
                    <a:p>
                      <a:pPr algn="ctr"/>
                      <a:r>
                        <a:rPr lang="en-US" sz="2400" b="0" dirty="0"/>
                        <a:t>15</a:t>
                      </a:r>
                    </a:p>
                  </a:txBody>
                  <a:tcPr anchor="ctr"/>
                </a:tc>
                <a:tc>
                  <a:txBody>
                    <a:bodyPr/>
                    <a:lstStyle/>
                    <a:p>
                      <a:pPr algn="ctr"/>
                      <a:r>
                        <a:rPr lang="en-US" sz="2400" b="0" dirty="0"/>
                        <a:t>5</a:t>
                      </a:r>
                    </a:p>
                  </a:txBody>
                  <a:tcPr anchor="ctr"/>
                </a:tc>
                <a:extLst>
                  <a:ext uri="{0D108BD9-81ED-4DB2-BD59-A6C34878D82A}">
                    <a16:rowId xmlns:a16="http://schemas.microsoft.com/office/drawing/2014/main" val="2372669325"/>
                  </a:ext>
                </a:extLst>
              </a:tr>
              <a:tr h="756202">
                <a:tc>
                  <a:txBody>
                    <a:bodyPr/>
                    <a:lstStyle/>
                    <a:p>
                      <a:r>
                        <a:rPr lang="en-US" sz="2400" b="1" dirty="0"/>
                        <a:t>5D: Innovation 4</a:t>
                      </a:r>
                    </a:p>
                  </a:txBody>
                  <a:tcPr anchor="ctr"/>
                </a:tc>
                <a:tc>
                  <a:txBody>
                    <a:bodyPr/>
                    <a:lstStyle/>
                    <a:p>
                      <a:pPr algn="ctr"/>
                      <a:r>
                        <a:rPr lang="en-US" sz="2400" b="0" dirty="0"/>
                        <a:t>15</a:t>
                      </a:r>
                    </a:p>
                  </a:txBody>
                  <a:tcPr anchor="ctr"/>
                </a:tc>
                <a:tc>
                  <a:txBody>
                    <a:bodyPr/>
                    <a:lstStyle/>
                    <a:p>
                      <a:pPr algn="ctr"/>
                      <a:r>
                        <a:rPr lang="en-US" sz="2400" b="0" dirty="0"/>
                        <a:t>10</a:t>
                      </a:r>
                    </a:p>
                  </a:txBody>
                  <a:tcPr anchor="ctr"/>
                </a:tc>
                <a:tc>
                  <a:txBody>
                    <a:bodyPr/>
                    <a:lstStyle/>
                    <a:p>
                      <a:pPr algn="ctr"/>
                      <a:r>
                        <a:rPr lang="en-US" sz="2400" b="0" dirty="0"/>
                        <a:t>5</a:t>
                      </a:r>
                    </a:p>
                  </a:txBody>
                  <a:tcPr anchor="ctr"/>
                </a:tc>
                <a:extLst>
                  <a:ext uri="{0D108BD9-81ED-4DB2-BD59-A6C34878D82A}">
                    <a16:rowId xmlns:a16="http://schemas.microsoft.com/office/drawing/2014/main" val="2560307500"/>
                  </a:ext>
                </a:extLst>
              </a:tr>
              <a:tr h="756202">
                <a:tc>
                  <a:txBody>
                    <a:bodyPr/>
                    <a:lstStyle/>
                    <a:p>
                      <a:r>
                        <a:rPr lang="en-US" sz="2400" b="1" dirty="0"/>
                        <a:t>5E: Innovation 5</a:t>
                      </a:r>
                    </a:p>
                  </a:txBody>
                  <a:tcPr anchor="ctr"/>
                </a:tc>
                <a:tc>
                  <a:txBody>
                    <a:bodyPr/>
                    <a:lstStyle/>
                    <a:p>
                      <a:pPr algn="ctr"/>
                      <a:r>
                        <a:rPr lang="en-US" sz="2400" b="0" dirty="0"/>
                        <a:t>20</a:t>
                      </a:r>
                    </a:p>
                  </a:txBody>
                  <a:tcPr anchor="ctr"/>
                </a:tc>
                <a:tc>
                  <a:txBody>
                    <a:bodyPr/>
                    <a:lstStyle/>
                    <a:p>
                      <a:pPr algn="ctr"/>
                      <a:r>
                        <a:rPr lang="en-US" sz="2400" b="0" dirty="0"/>
                        <a:t>10</a:t>
                      </a:r>
                    </a:p>
                  </a:txBody>
                  <a:tcPr anchor="ctr"/>
                </a:tc>
                <a:tc>
                  <a:txBody>
                    <a:bodyPr/>
                    <a:lstStyle/>
                    <a:p>
                      <a:pPr algn="ctr"/>
                      <a:r>
                        <a:rPr lang="en-US" sz="2400" b="0" dirty="0"/>
                        <a:t>5</a:t>
                      </a:r>
                    </a:p>
                  </a:txBody>
                  <a:tcPr anchor="ctr"/>
                </a:tc>
                <a:extLst>
                  <a:ext uri="{0D108BD9-81ED-4DB2-BD59-A6C34878D82A}">
                    <a16:rowId xmlns:a16="http://schemas.microsoft.com/office/drawing/2014/main" val="1256061890"/>
                  </a:ext>
                </a:extLst>
              </a:tr>
            </a:tbl>
          </a:graphicData>
        </a:graphic>
      </p:graphicFrame>
    </p:spTree>
    <p:extLst>
      <p:ext uri="{BB962C8B-B14F-4D97-AF65-F5344CB8AC3E}">
        <p14:creationId xmlns:p14="http://schemas.microsoft.com/office/powerpoint/2010/main" val="832602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AE3F-65FD-48BA-BB24-4F52D4A06768}"/>
              </a:ext>
            </a:extLst>
          </p:cNvPr>
          <p:cNvSpPr>
            <a:spLocks noGrp="1"/>
          </p:cNvSpPr>
          <p:nvPr>
            <p:ph type="title"/>
          </p:nvPr>
        </p:nvSpPr>
        <p:spPr/>
        <p:txBody>
          <a:bodyPr/>
          <a:lstStyle/>
          <a:p>
            <a:r>
              <a:rPr lang="en-US" dirty="0"/>
              <a:t>Day 4: Wrap-Up</a:t>
            </a:r>
          </a:p>
        </p:txBody>
      </p:sp>
      <p:sp>
        <p:nvSpPr>
          <p:cNvPr id="3" name="Content Placeholder 2">
            <a:extLst>
              <a:ext uri="{FF2B5EF4-FFF2-40B4-BE49-F238E27FC236}">
                <a16:creationId xmlns:a16="http://schemas.microsoft.com/office/drawing/2014/main" id="{68821F4A-D8E2-4EF6-8372-FC776A5BA9B1}"/>
              </a:ext>
            </a:extLst>
          </p:cNvPr>
          <p:cNvSpPr>
            <a:spLocks noGrp="1"/>
          </p:cNvSpPr>
          <p:nvPr>
            <p:ph idx="1"/>
          </p:nvPr>
        </p:nvSpPr>
        <p:spPr/>
        <p:txBody>
          <a:bodyPr>
            <a:normAutofit/>
          </a:bodyPr>
          <a:lstStyle/>
          <a:p>
            <a:pPr algn="ctr"/>
            <a:endParaRPr lang="en-US" sz="3600" dirty="0"/>
          </a:p>
          <a:p>
            <a:pPr algn="ctr"/>
            <a:endParaRPr lang="en-US" sz="3600" dirty="0"/>
          </a:p>
          <a:p>
            <a:pPr algn="ctr"/>
            <a:r>
              <a:rPr lang="en-US" sz="3600" dirty="0"/>
              <a:t>Questions?</a:t>
            </a:r>
          </a:p>
        </p:txBody>
      </p:sp>
    </p:spTree>
    <p:extLst>
      <p:ext uri="{BB962C8B-B14F-4D97-AF65-F5344CB8AC3E}">
        <p14:creationId xmlns:p14="http://schemas.microsoft.com/office/powerpoint/2010/main" val="520983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2C17F6-6EE6-4543-AF1F-5FB9C7FB763E}"/>
              </a:ext>
            </a:extLst>
          </p:cNvPr>
          <p:cNvSpPr>
            <a:spLocks noGrp="1"/>
          </p:cNvSpPr>
          <p:nvPr>
            <p:ph type="title"/>
          </p:nvPr>
        </p:nvSpPr>
        <p:spPr/>
        <p:txBody>
          <a:bodyPr/>
          <a:lstStyle/>
          <a:p>
            <a:r>
              <a:rPr lang="en-US" sz="4000" dirty="0"/>
              <a:t>Session Three</a:t>
            </a:r>
          </a:p>
        </p:txBody>
      </p:sp>
      <p:sp>
        <p:nvSpPr>
          <p:cNvPr id="6" name="Text Placeholder 5">
            <a:extLst>
              <a:ext uri="{FF2B5EF4-FFF2-40B4-BE49-F238E27FC236}">
                <a16:creationId xmlns:a16="http://schemas.microsoft.com/office/drawing/2014/main" id="{987F333F-3FA8-4B25-901B-F25CF8B80A70}"/>
              </a:ext>
            </a:extLst>
          </p:cNvPr>
          <p:cNvSpPr>
            <a:spLocks noGrp="1"/>
          </p:cNvSpPr>
          <p:nvPr>
            <p:ph type="body" sz="half" idx="2"/>
          </p:nvPr>
        </p:nvSpPr>
        <p:spPr/>
        <p:txBody>
          <a:bodyPr>
            <a:normAutofit/>
          </a:bodyPr>
          <a:lstStyle/>
          <a:p>
            <a:r>
              <a:rPr lang="en-US" sz="2400" dirty="0"/>
              <a:t>Program Evaluation</a:t>
            </a:r>
          </a:p>
        </p:txBody>
      </p:sp>
      <p:sp>
        <p:nvSpPr>
          <p:cNvPr id="7" name="TextBox 6">
            <a:extLst>
              <a:ext uri="{FF2B5EF4-FFF2-40B4-BE49-F238E27FC236}">
                <a16:creationId xmlns:a16="http://schemas.microsoft.com/office/drawing/2014/main" id="{B8DFAC22-6870-48D6-AC54-ACE9EBC237AF}"/>
              </a:ext>
            </a:extLst>
          </p:cNvPr>
          <p:cNvSpPr txBox="1"/>
          <p:nvPr/>
        </p:nvSpPr>
        <p:spPr>
          <a:xfrm>
            <a:off x="1672153" y="1948722"/>
            <a:ext cx="5891134" cy="1107996"/>
          </a:xfrm>
          <a:prstGeom prst="rect">
            <a:avLst/>
          </a:prstGeom>
          <a:noFill/>
        </p:spPr>
        <p:txBody>
          <a:bodyPr wrap="square" rtlCol="0">
            <a:spAutoFit/>
          </a:bodyPr>
          <a:lstStyle/>
          <a:p>
            <a:pPr algn="ctr"/>
            <a:r>
              <a:rPr lang="en-US" sz="6600" dirty="0">
                <a:solidFill>
                  <a:schemeClr val="accent2">
                    <a:lumMod val="60000"/>
                    <a:lumOff val="40000"/>
                  </a:schemeClr>
                </a:solidFill>
              </a:rPr>
              <a:t>Day 5</a:t>
            </a:r>
          </a:p>
        </p:txBody>
      </p:sp>
    </p:spTree>
    <p:extLst>
      <p:ext uri="{BB962C8B-B14F-4D97-AF65-F5344CB8AC3E}">
        <p14:creationId xmlns:p14="http://schemas.microsoft.com/office/powerpoint/2010/main" val="70340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7D63E6-0E0D-4E88-9015-143C7E5247A1}"/>
              </a:ext>
            </a:extLst>
          </p:cNvPr>
          <p:cNvSpPr>
            <a:spLocks noGrp="1"/>
          </p:cNvSpPr>
          <p:nvPr>
            <p:ph type="title"/>
          </p:nvPr>
        </p:nvSpPr>
        <p:spPr/>
        <p:txBody>
          <a:bodyPr/>
          <a:lstStyle/>
          <a:p>
            <a:r>
              <a:rPr lang="en-US" dirty="0"/>
              <a:t>The goals of this session are to: </a:t>
            </a:r>
          </a:p>
        </p:txBody>
      </p:sp>
      <p:sp>
        <p:nvSpPr>
          <p:cNvPr id="5" name="Content Placeholder 4">
            <a:extLst>
              <a:ext uri="{FF2B5EF4-FFF2-40B4-BE49-F238E27FC236}">
                <a16:creationId xmlns:a16="http://schemas.microsoft.com/office/drawing/2014/main" id="{7FC403C1-41AC-44E4-A18C-C29874369EBA}"/>
              </a:ext>
            </a:extLst>
          </p:cNvPr>
          <p:cNvSpPr>
            <a:spLocks noGrp="1"/>
          </p:cNvSpPr>
          <p:nvPr>
            <p:ph idx="1"/>
          </p:nvPr>
        </p:nvSpPr>
        <p:spPr/>
        <p:txBody>
          <a:bodyPr>
            <a:normAutofit/>
          </a:bodyPr>
          <a:lstStyle/>
          <a:p>
            <a:pPr>
              <a:buFont typeface="Arial" panose="020B0604020202020204" pitchFamily="34" charset="0"/>
              <a:buChar char="•"/>
            </a:pPr>
            <a:r>
              <a:rPr lang="en-US" sz="3200" dirty="0"/>
              <a:t>  Use the PEEC Program Evaluation process to evaluate the NGSS design of instructional materials programs</a:t>
            </a:r>
          </a:p>
          <a:p>
            <a:pPr>
              <a:buFont typeface="Arial" panose="020B0604020202020204" pitchFamily="34" charset="0"/>
              <a:buChar char="•"/>
            </a:pPr>
            <a:r>
              <a:rPr lang="en-US" sz="3200" dirty="0"/>
              <a:t>  Generate final recommendations to support the selection of instructional materials programs designed for the NGSS</a:t>
            </a:r>
            <a:endParaRPr lang="en-US" sz="4000" dirty="0"/>
          </a:p>
        </p:txBody>
      </p:sp>
    </p:spTree>
    <p:extLst>
      <p:ext uri="{BB962C8B-B14F-4D97-AF65-F5344CB8AC3E}">
        <p14:creationId xmlns:p14="http://schemas.microsoft.com/office/powerpoint/2010/main" val="315926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6F464-31AA-4923-8486-D89141835BB4}"/>
              </a:ext>
            </a:extLst>
          </p:cNvPr>
          <p:cNvSpPr>
            <a:spLocks noGrp="1"/>
          </p:cNvSpPr>
          <p:nvPr>
            <p:ph type="title"/>
          </p:nvPr>
        </p:nvSpPr>
        <p:spPr/>
        <p:txBody>
          <a:bodyPr/>
          <a:lstStyle/>
          <a:p>
            <a:r>
              <a:rPr lang="en-US" dirty="0"/>
              <a:t>Suggested Evaluation Times</a:t>
            </a:r>
          </a:p>
        </p:txBody>
      </p:sp>
      <p:graphicFrame>
        <p:nvGraphicFramePr>
          <p:cNvPr id="6" name="Content Placeholder 3">
            <a:extLst>
              <a:ext uri="{FF2B5EF4-FFF2-40B4-BE49-F238E27FC236}">
                <a16:creationId xmlns:a16="http://schemas.microsoft.com/office/drawing/2014/main" id="{4DCB7765-EF2A-4F22-B54E-035150A95654}"/>
              </a:ext>
            </a:extLst>
          </p:cNvPr>
          <p:cNvGraphicFramePr>
            <a:graphicFrameLocks/>
          </p:cNvGraphicFramePr>
          <p:nvPr>
            <p:extLst>
              <p:ext uri="{D42A27DB-BD31-4B8C-83A1-F6EECF244321}">
                <p14:modId xmlns:p14="http://schemas.microsoft.com/office/powerpoint/2010/main" val="2119009778"/>
              </p:ext>
            </p:extLst>
          </p:nvPr>
        </p:nvGraphicFramePr>
        <p:xfrm>
          <a:off x="411967" y="1479621"/>
          <a:ext cx="8365784" cy="4603970"/>
        </p:xfrm>
        <a:graphic>
          <a:graphicData uri="http://schemas.openxmlformats.org/drawingml/2006/table">
            <a:tbl>
              <a:tblPr firstRow="1" bandRow="1">
                <a:tableStyleId>{5940675A-B579-460E-94D1-54222C63F5DA}</a:tableStyleId>
              </a:tblPr>
              <a:tblGrid>
                <a:gridCol w="2281280">
                  <a:extLst>
                    <a:ext uri="{9D8B030D-6E8A-4147-A177-3AD203B41FA5}">
                      <a16:colId xmlns:a16="http://schemas.microsoft.com/office/drawing/2014/main" val="3257423235"/>
                    </a:ext>
                  </a:extLst>
                </a:gridCol>
                <a:gridCol w="1563960">
                  <a:extLst>
                    <a:ext uri="{9D8B030D-6E8A-4147-A177-3AD203B41FA5}">
                      <a16:colId xmlns:a16="http://schemas.microsoft.com/office/drawing/2014/main" val="333249233"/>
                    </a:ext>
                  </a:extLst>
                </a:gridCol>
                <a:gridCol w="1933731">
                  <a:extLst>
                    <a:ext uri="{9D8B030D-6E8A-4147-A177-3AD203B41FA5}">
                      <a16:colId xmlns:a16="http://schemas.microsoft.com/office/drawing/2014/main" val="3448279433"/>
                    </a:ext>
                  </a:extLst>
                </a:gridCol>
                <a:gridCol w="2586813">
                  <a:extLst>
                    <a:ext uri="{9D8B030D-6E8A-4147-A177-3AD203B41FA5}">
                      <a16:colId xmlns:a16="http://schemas.microsoft.com/office/drawing/2014/main" val="2862296838"/>
                    </a:ext>
                  </a:extLst>
                </a:gridCol>
              </a:tblGrid>
              <a:tr h="756202">
                <a:tc>
                  <a:txBody>
                    <a:bodyPr/>
                    <a:lstStyle/>
                    <a:p>
                      <a:pPr algn="ctr"/>
                      <a:r>
                        <a:rPr lang="en-US" sz="2400" b="1" dirty="0">
                          <a:solidFill>
                            <a:schemeClr val="tx1"/>
                          </a:solidFill>
                        </a:rPr>
                        <a:t>Tool</a:t>
                      </a:r>
                    </a:p>
                  </a:txBody>
                  <a:tcPr anchor="ctr">
                    <a:solidFill>
                      <a:schemeClr val="accent1">
                        <a:lumMod val="20000"/>
                        <a:lumOff val="80000"/>
                      </a:schemeClr>
                    </a:solidFill>
                  </a:tcPr>
                </a:tc>
                <a:tc>
                  <a:txBody>
                    <a:bodyPr/>
                    <a:lstStyle/>
                    <a:p>
                      <a:pPr algn="ctr"/>
                      <a:r>
                        <a:rPr lang="en-US" sz="2400" b="1" dirty="0">
                          <a:solidFill>
                            <a:schemeClr val="tx1"/>
                          </a:solidFill>
                        </a:rPr>
                        <a:t>Individual Time</a:t>
                      </a:r>
                    </a:p>
                  </a:txBody>
                  <a:tcPr anchor="ctr">
                    <a:solidFill>
                      <a:schemeClr val="accent1">
                        <a:lumMod val="20000"/>
                        <a:lumOff val="80000"/>
                      </a:schemeClr>
                    </a:solidFill>
                  </a:tcPr>
                </a:tc>
                <a:tc>
                  <a:txBody>
                    <a:bodyPr/>
                    <a:lstStyle/>
                    <a:p>
                      <a:pPr algn="ctr"/>
                      <a:r>
                        <a:rPr lang="en-US" sz="2400" b="1" dirty="0">
                          <a:solidFill>
                            <a:schemeClr val="tx1"/>
                          </a:solidFill>
                        </a:rPr>
                        <a:t>Group Time</a:t>
                      </a:r>
                    </a:p>
                  </a:txBody>
                  <a:tcPr anchor="ctr">
                    <a:solidFill>
                      <a:schemeClr val="accent1">
                        <a:lumMod val="20000"/>
                        <a:lumOff val="80000"/>
                      </a:schemeClr>
                    </a:solidFill>
                  </a:tcPr>
                </a:tc>
                <a:tc>
                  <a:txBody>
                    <a:bodyPr/>
                    <a:lstStyle/>
                    <a:p>
                      <a:pPr algn="ctr"/>
                      <a:r>
                        <a:rPr lang="en-US" sz="2400" b="1" dirty="0">
                          <a:solidFill>
                            <a:schemeClr val="tx1"/>
                          </a:solidFill>
                        </a:rPr>
                        <a:t>Summary &amp; Recommendations</a:t>
                      </a:r>
                    </a:p>
                  </a:txBody>
                  <a:tcPr anchor="ctr">
                    <a:solidFill>
                      <a:schemeClr val="accent1">
                        <a:lumMod val="20000"/>
                        <a:lumOff val="80000"/>
                      </a:schemeClr>
                    </a:solidFill>
                  </a:tcPr>
                </a:tc>
                <a:extLst>
                  <a:ext uri="{0D108BD9-81ED-4DB2-BD59-A6C34878D82A}">
                    <a16:rowId xmlns:a16="http://schemas.microsoft.com/office/drawing/2014/main" val="1844298844"/>
                  </a:ext>
                </a:extLst>
              </a:tr>
              <a:tr h="756202">
                <a:tc>
                  <a:txBody>
                    <a:bodyPr/>
                    <a:lstStyle/>
                    <a:p>
                      <a:r>
                        <a:rPr lang="en-US" sz="2400" b="1" dirty="0"/>
                        <a:t>5A: Innovation 1</a:t>
                      </a:r>
                    </a:p>
                  </a:txBody>
                  <a:tcPr anchor="ctr"/>
                </a:tc>
                <a:tc>
                  <a:txBody>
                    <a:bodyPr/>
                    <a:lstStyle/>
                    <a:p>
                      <a:pPr algn="ctr"/>
                      <a:r>
                        <a:rPr lang="en-US" sz="2400" b="0" dirty="0"/>
                        <a:t>15</a:t>
                      </a:r>
                    </a:p>
                  </a:txBody>
                  <a:tcPr anchor="ctr"/>
                </a:tc>
                <a:tc>
                  <a:txBody>
                    <a:bodyPr/>
                    <a:lstStyle/>
                    <a:p>
                      <a:pPr algn="ctr"/>
                      <a:r>
                        <a:rPr lang="en-US" sz="2400" b="0" dirty="0"/>
                        <a:t>10</a:t>
                      </a:r>
                    </a:p>
                  </a:txBody>
                  <a:tcPr anchor="ctr"/>
                </a:tc>
                <a:tc>
                  <a:txBody>
                    <a:bodyPr/>
                    <a:lstStyle/>
                    <a:p>
                      <a:pPr algn="ctr"/>
                      <a:r>
                        <a:rPr lang="en-US" sz="2400" b="0" dirty="0"/>
                        <a:t>5</a:t>
                      </a:r>
                    </a:p>
                  </a:txBody>
                  <a:tcPr anchor="ctr"/>
                </a:tc>
                <a:extLst>
                  <a:ext uri="{0D108BD9-81ED-4DB2-BD59-A6C34878D82A}">
                    <a16:rowId xmlns:a16="http://schemas.microsoft.com/office/drawing/2014/main" val="2688265594"/>
                  </a:ext>
                </a:extLst>
              </a:tr>
              <a:tr h="756202">
                <a:tc>
                  <a:txBody>
                    <a:bodyPr/>
                    <a:lstStyle/>
                    <a:p>
                      <a:r>
                        <a:rPr lang="en-US" sz="2400" b="1" dirty="0"/>
                        <a:t>5B: Innovation 2</a:t>
                      </a:r>
                    </a:p>
                  </a:txBody>
                  <a:tcPr anchor="ctr"/>
                </a:tc>
                <a:tc>
                  <a:txBody>
                    <a:bodyPr/>
                    <a:lstStyle/>
                    <a:p>
                      <a:pPr algn="ctr"/>
                      <a:r>
                        <a:rPr lang="en-US" sz="2400" b="0" dirty="0"/>
                        <a:t>25</a:t>
                      </a:r>
                    </a:p>
                  </a:txBody>
                  <a:tcPr anchor="ctr"/>
                </a:tc>
                <a:tc>
                  <a:txBody>
                    <a:bodyPr/>
                    <a:lstStyle/>
                    <a:p>
                      <a:pPr algn="ctr"/>
                      <a:r>
                        <a:rPr lang="en-US" sz="2400" b="0" dirty="0"/>
                        <a:t>10</a:t>
                      </a:r>
                    </a:p>
                  </a:txBody>
                  <a:tcPr anchor="ctr"/>
                </a:tc>
                <a:tc>
                  <a:txBody>
                    <a:bodyPr/>
                    <a:lstStyle/>
                    <a:p>
                      <a:pPr algn="ctr"/>
                      <a:r>
                        <a:rPr lang="en-US" sz="2400" b="0" dirty="0"/>
                        <a:t>5</a:t>
                      </a:r>
                    </a:p>
                  </a:txBody>
                  <a:tcPr anchor="ctr"/>
                </a:tc>
                <a:extLst>
                  <a:ext uri="{0D108BD9-81ED-4DB2-BD59-A6C34878D82A}">
                    <a16:rowId xmlns:a16="http://schemas.microsoft.com/office/drawing/2014/main" val="1326641012"/>
                  </a:ext>
                </a:extLst>
              </a:tr>
              <a:tr h="756202">
                <a:tc>
                  <a:txBody>
                    <a:bodyPr/>
                    <a:lstStyle/>
                    <a:p>
                      <a:r>
                        <a:rPr lang="en-US" sz="2400" b="1" dirty="0"/>
                        <a:t>5C: Innovation 3</a:t>
                      </a:r>
                    </a:p>
                  </a:txBody>
                  <a:tcPr anchor="ctr"/>
                </a:tc>
                <a:tc>
                  <a:txBody>
                    <a:bodyPr/>
                    <a:lstStyle/>
                    <a:p>
                      <a:pPr algn="ctr"/>
                      <a:r>
                        <a:rPr lang="en-US" sz="2400" b="0" dirty="0"/>
                        <a:t>30</a:t>
                      </a:r>
                    </a:p>
                  </a:txBody>
                  <a:tcPr anchor="ctr"/>
                </a:tc>
                <a:tc>
                  <a:txBody>
                    <a:bodyPr/>
                    <a:lstStyle/>
                    <a:p>
                      <a:pPr algn="ctr"/>
                      <a:r>
                        <a:rPr lang="en-US" sz="2400" b="0" dirty="0"/>
                        <a:t>15</a:t>
                      </a:r>
                    </a:p>
                  </a:txBody>
                  <a:tcPr anchor="ctr"/>
                </a:tc>
                <a:tc>
                  <a:txBody>
                    <a:bodyPr/>
                    <a:lstStyle/>
                    <a:p>
                      <a:pPr algn="ctr"/>
                      <a:r>
                        <a:rPr lang="en-US" sz="2400" b="0" dirty="0"/>
                        <a:t>5</a:t>
                      </a:r>
                    </a:p>
                  </a:txBody>
                  <a:tcPr anchor="ctr"/>
                </a:tc>
                <a:extLst>
                  <a:ext uri="{0D108BD9-81ED-4DB2-BD59-A6C34878D82A}">
                    <a16:rowId xmlns:a16="http://schemas.microsoft.com/office/drawing/2014/main" val="2372669325"/>
                  </a:ext>
                </a:extLst>
              </a:tr>
              <a:tr h="756202">
                <a:tc>
                  <a:txBody>
                    <a:bodyPr/>
                    <a:lstStyle/>
                    <a:p>
                      <a:r>
                        <a:rPr lang="en-US" sz="2400" b="1" dirty="0"/>
                        <a:t>5D: Innovation 4</a:t>
                      </a:r>
                    </a:p>
                  </a:txBody>
                  <a:tcPr anchor="ctr"/>
                </a:tc>
                <a:tc>
                  <a:txBody>
                    <a:bodyPr/>
                    <a:lstStyle/>
                    <a:p>
                      <a:pPr algn="ctr"/>
                      <a:r>
                        <a:rPr lang="en-US" sz="2400" b="0" dirty="0"/>
                        <a:t>15</a:t>
                      </a:r>
                    </a:p>
                  </a:txBody>
                  <a:tcPr anchor="ctr"/>
                </a:tc>
                <a:tc>
                  <a:txBody>
                    <a:bodyPr/>
                    <a:lstStyle/>
                    <a:p>
                      <a:pPr algn="ctr"/>
                      <a:r>
                        <a:rPr lang="en-US" sz="2400" b="0" dirty="0"/>
                        <a:t>10</a:t>
                      </a:r>
                    </a:p>
                  </a:txBody>
                  <a:tcPr anchor="ctr"/>
                </a:tc>
                <a:tc>
                  <a:txBody>
                    <a:bodyPr/>
                    <a:lstStyle/>
                    <a:p>
                      <a:pPr algn="ctr"/>
                      <a:r>
                        <a:rPr lang="en-US" sz="2400" b="0" dirty="0"/>
                        <a:t>5</a:t>
                      </a:r>
                    </a:p>
                  </a:txBody>
                  <a:tcPr anchor="ctr"/>
                </a:tc>
                <a:extLst>
                  <a:ext uri="{0D108BD9-81ED-4DB2-BD59-A6C34878D82A}">
                    <a16:rowId xmlns:a16="http://schemas.microsoft.com/office/drawing/2014/main" val="2560307500"/>
                  </a:ext>
                </a:extLst>
              </a:tr>
              <a:tr h="756202">
                <a:tc>
                  <a:txBody>
                    <a:bodyPr/>
                    <a:lstStyle/>
                    <a:p>
                      <a:r>
                        <a:rPr lang="en-US" sz="2400" b="1" dirty="0"/>
                        <a:t>5E: Innovation 5</a:t>
                      </a:r>
                    </a:p>
                  </a:txBody>
                  <a:tcPr anchor="ctr"/>
                </a:tc>
                <a:tc>
                  <a:txBody>
                    <a:bodyPr/>
                    <a:lstStyle/>
                    <a:p>
                      <a:pPr algn="ctr"/>
                      <a:r>
                        <a:rPr lang="en-US" sz="2400" b="0" dirty="0"/>
                        <a:t>20</a:t>
                      </a:r>
                    </a:p>
                  </a:txBody>
                  <a:tcPr anchor="ctr"/>
                </a:tc>
                <a:tc>
                  <a:txBody>
                    <a:bodyPr/>
                    <a:lstStyle/>
                    <a:p>
                      <a:pPr algn="ctr"/>
                      <a:r>
                        <a:rPr lang="en-US" sz="2400" b="0" dirty="0"/>
                        <a:t>10</a:t>
                      </a:r>
                    </a:p>
                  </a:txBody>
                  <a:tcPr anchor="ctr"/>
                </a:tc>
                <a:tc>
                  <a:txBody>
                    <a:bodyPr/>
                    <a:lstStyle/>
                    <a:p>
                      <a:pPr algn="ctr"/>
                      <a:r>
                        <a:rPr lang="en-US" sz="2400" b="0" dirty="0"/>
                        <a:t>5</a:t>
                      </a:r>
                    </a:p>
                  </a:txBody>
                  <a:tcPr anchor="ctr"/>
                </a:tc>
                <a:extLst>
                  <a:ext uri="{0D108BD9-81ED-4DB2-BD59-A6C34878D82A}">
                    <a16:rowId xmlns:a16="http://schemas.microsoft.com/office/drawing/2014/main" val="1256061890"/>
                  </a:ext>
                </a:extLst>
              </a:tr>
            </a:tbl>
          </a:graphicData>
        </a:graphic>
      </p:graphicFrame>
    </p:spTree>
    <p:extLst>
      <p:ext uri="{BB962C8B-B14F-4D97-AF65-F5344CB8AC3E}">
        <p14:creationId xmlns:p14="http://schemas.microsoft.com/office/powerpoint/2010/main" val="76133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6A0808-4D11-48EC-A2A2-7522DC9781D7}"/>
              </a:ext>
            </a:extLst>
          </p:cNvPr>
          <p:cNvSpPr>
            <a:spLocks noGrp="1"/>
          </p:cNvSpPr>
          <p:nvPr>
            <p:ph type="title"/>
          </p:nvPr>
        </p:nvSpPr>
        <p:spPr/>
        <p:txBody>
          <a:bodyPr/>
          <a:lstStyle/>
          <a:p>
            <a:r>
              <a:rPr lang="en-US" dirty="0"/>
              <a:t>What’s Next?</a:t>
            </a:r>
          </a:p>
        </p:txBody>
      </p:sp>
      <p:sp>
        <p:nvSpPr>
          <p:cNvPr id="5" name="Content Placeholder 4">
            <a:extLst>
              <a:ext uri="{FF2B5EF4-FFF2-40B4-BE49-F238E27FC236}">
                <a16:creationId xmlns:a16="http://schemas.microsoft.com/office/drawing/2014/main" id="{8800E184-127A-4B29-B1AE-991B45FD4943}"/>
              </a:ext>
            </a:extLst>
          </p:cNvPr>
          <p:cNvSpPr>
            <a:spLocks noGrp="1"/>
          </p:cNvSpPr>
          <p:nvPr>
            <p:ph idx="1"/>
          </p:nvPr>
        </p:nvSpPr>
        <p:spPr/>
        <p:txBody>
          <a:bodyPr>
            <a:normAutofit/>
          </a:bodyPr>
          <a:lstStyle/>
          <a:p>
            <a:pPr marL="0" indent="0" algn="ctr">
              <a:buNone/>
            </a:pPr>
            <a:r>
              <a:rPr lang="en-US" sz="2800" dirty="0"/>
              <a:t> </a:t>
            </a:r>
          </a:p>
          <a:p>
            <a:pPr marL="0" indent="0" algn="ctr">
              <a:buNone/>
            </a:pPr>
            <a:endParaRPr lang="en-US" sz="2800" dirty="0"/>
          </a:p>
          <a:p>
            <a:pPr marL="0" indent="0" algn="ctr">
              <a:buNone/>
            </a:pPr>
            <a:r>
              <a:rPr lang="en-US" sz="2800" dirty="0"/>
              <a:t>Your recommendations will be submitted and used to help select science instructional materials programs</a:t>
            </a:r>
          </a:p>
          <a:p>
            <a:pPr algn="ctr"/>
            <a:endParaRPr lang="en-US" sz="2800" dirty="0"/>
          </a:p>
        </p:txBody>
      </p:sp>
    </p:spTree>
    <p:extLst>
      <p:ext uri="{BB962C8B-B14F-4D97-AF65-F5344CB8AC3E}">
        <p14:creationId xmlns:p14="http://schemas.microsoft.com/office/powerpoint/2010/main" val="876728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7D63E6-0E0D-4E88-9015-143C7E5247A1}"/>
              </a:ext>
            </a:extLst>
          </p:cNvPr>
          <p:cNvSpPr>
            <a:spLocks noGrp="1"/>
          </p:cNvSpPr>
          <p:nvPr>
            <p:ph type="title"/>
          </p:nvPr>
        </p:nvSpPr>
        <p:spPr/>
        <p:txBody>
          <a:bodyPr/>
          <a:lstStyle/>
          <a:p>
            <a:r>
              <a:rPr lang="en-US" dirty="0"/>
              <a:t>The goals of this session are to: </a:t>
            </a:r>
          </a:p>
        </p:txBody>
      </p:sp>
      <p:sp>
        <p:nvSpPr>
          <p:cNvPr id="5" name="Content Placeholder 4">
            <a:extLst>
              <a:ext uri="{FF2B5EF4-FFF2-40B4-BE49-F238E27FC236}">
                <a16:creationId xmlns:a16="http://schemas.microsoft.com/office/drawing/2014/main" id="{7FC403C1-41AC-44E4-A18C-C29874369EBA}"/>
              </a:ext>
            </a:extLst>
          </p:cNvPr>
          <p:cNvSpPr>
            <a:spLocks noGrp="1"/>
          </p:cNvSpPr>
          <p:nvPr>
            <p:ph idx="1"/>
          </p:nvPr>
        </p:nvSpPr>
        <p:spPr/>
        <p:txBody>
          <a:bodyPr>
            <a:normAutofit/>
          </a:bodyPr>
          <a:lstStyle/>
          <a:p>
            <a:pPr>
              <a:buFont typeface="Arial" panose="020B0604020202020204" pitchFamily="34" charset="0"/>
              <a:buChar char="•"/>
            </a:pPr>
            <a:r>
              <a:rPr lang="en-US" sz="3200" dirty="0"/>
              <a:t>  Use the PEEC Program Evaluation process to evaluate the NGSS design of instructional materials programs</a:t>
            </a:r>
          </a:p>
          <a:p>
            <a:pPr>
              <a:buFont typeface="Arial" panose="020B0604020202020204" pitchFamily="34" charset="0"/>
              <a:buChar char="•"/>
            </a:pPr>
            <a:r>
              <a:rPr lang="en-US" sz="3200" dirty="0"/>
              <a:t>  Generate final recommendations to support the selection of instructional materials programs designed for the NGSS</a:t>
            </a:r>
            <a:endParaRPr lang="en-US" sz="4000" dirty="0"/>
          </a:p>
        </p:txBody>
      </p:sp>
    </p:spTree>
    <p:extLst>
      <p:ext uri="{BB962C8B-B14F-4D97-AF65-F5344CB8AC3E}">
        <p14:creationId xmlns:p14="http://schemas.microsoft.com/office/powerpoint/2010/main" val="180208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4675"/>
                </a:solidFill>
              </a:rPr>
              <a:t>PEEC is a Process</a:t>
            </a:r>
          </a:p>
        </p:txBody>
      </p:sp>
      <p:sp>
        <p:nvSpPr>
          <p:cNvPr id="3" name="Content Placeholder 2"/>
          <p:cNvSpPr>
            <a:spLocks noGrp="1"/>
          </p:cNvSpPr>
          <p:nvPr>
            <p:ph idx="1"/>
          </p:nvPr>
        </p:nvSpPr>
        <p:spPr/>
        <p:txBody>
          <a:bodyPr>
            <a:normAutofit/>
          </a:bodyPr>
          <a:lstStyle/>
          <a:p>
            <a:pPr marL="0" indent="0">
              <a:buNone/>
            </a:pPr>
            <a:endParaRPr lang="en-US" sz="2800" dirty="0"/>
          </a:p>
          <a:p>
            <a:pPr marL="0" indent="0">
              <a:buNone/>
            </a:pPr>
            <a:r>
              <a:rPr lang="en-US" sz="2800" dirty="0"/>
              <a:t>Phase 1 – Prescreen</a:t>
            </a:r>
          </a:p>
          <a:p>
            <a:pPr marL="0" indent="0">
              <a:buNone/>
            </a:pPr>
            <a:endParaRPr lang="en-US" sz="2800" dirty="0"/>
          </a:p>
          <a:p>
            <a:pPr marL="0" indent="0">
              <a:buNone/>
            </a:pPr>
            <a:r>
              <a:rPr lang="en-US" sz="2800" dirty="0"/>
              <a:t>Phase 2 – Unit Evaluation </a:t>
            </a:r>
          </a:p>
          <a:p>
            <a:pPr marL="0" indent="0">
              <a:buNone/>
            </a:pPr>
            <a:endParaRPr lang="en-US" sz="2800" dirty="0"/>
          </a:p>
          <a:p>
            <a:pPr marL="0" indent="0">
              <a:buNone/>
            </a:pPr>
            <a:r>
              <a:rPr lang="en-US" sz="2800" b="1" dirty="0"/>
              <a:t>Phase 3 – Program Level Evaluation</a:t>
            </a:r>
          </a:p>
        </p:txBody>
      </p:sp>
    </p:spTree>
    <p:extLst>
      <p:ext uri="{BB962C8B-B14F-4D97-AF65-F5344CB8AC3E}">
        <p14:creationId xmlns:p14="http://schemas.microsoft.com/office/powerpoint/2010/main" val="209567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D4675"/>
                </a:solidFill>
              </a:rPr>
              <a:t>NGSS Innovation 3</a:t>
            </a:r>
          </a:p>
        </p:txBody>
      </p:sp>
      <p:sp>
        <p:nvSpPr>
          <p:cNvPr id="3" name="Content Placeholder 2"/>
          <p:cNvSpPr>
            <a:spLocks noGrp="1"/>
          </p:cNvSpPr>
          <p:nvPr>
            <p:ph idx="1"/>
          </p:nvPr>
        </p:nvSpPr>
        <p:spPr>
          <a:xfrm>
            <a:off x="1335278" y="1367795"/>
            <a:ext cx="6115050" cy="914400"/>
          </a:xfrm>
        </p:spPr>
        <p:txBody>
          <a:bodyPr>
            <a:normAutofit lnSpcReduction="10000"/>
          </a:bodyPr>
          <a:lstStyle/>
          <a:p>
            <a:pPr marL="0" indent="0">
              <a:buNone/>
            </a:pPr>
            <a:endParaRPr lang="en-US" dirty="0"/>
          </a:p>
          <a:p>
            <a:pPr marL="0" indent="0" algn="ctr">
              <a:buNone/>
            </a:pPr>
            <a:r>
              <a:rPr lang="en-US" sz="3200" b="1" dirty="0"/>
              <a:t>Building Progressions</a:t>
            </a:r>
          </a:p>
        </p:txBody>
      </p:sp>
      <p:pic>
        <p:nvPicPr>
          <p:cNvPr id="4" name="Picture 3">
            <a:extLst>
              <a:ext uri="{FF2B5EF4-FFF2-40B4-BE49-F238E27FC236}">
                <a16:creationId xmlns:a16="http://schemas.microsoft.com/office/drawing/2014/main" id="{EAD2A167-D09D-4578-83AC-A82507D7D431}"/>
              </a:ext>
            </a:extLst>
          </p:cNvPr>
          <p:cNvPicPr>
            <a:picLocks noChangeAspect="1"/>
          </p:cNvPicPr>
          <p:nvPr/>
        </p:nvPicPr>
        <p:blipFill>
          <a:blip r:embed="rId3"/>
          <a:stretch>
            <a:fillRect/>
          </a:stretch>
        </p:blipFill>
        <p:spPr>
          <a:xfrm>
            <a:off x="2130772" y="2552709"/>
            <a:ext cx="4928176" cy="3258750"/>
          </a:xfrm>
          <a:prstGeom prst="rect">
            <a:avLst/>
          </a:prstGeom>
          <a:ln>
            <a:solidFill>
              <a:schemeClr val="tx2"/>
            </a:solidFill>
          </a:ln>
        </p:spPr>
      </p:pic>
    </p:spTree>
    <p:extLst>
      <p:ext uri="{BB962C8B-B14F-4D97-AF65-F5344CB8AC3E}">
        <p14:creationId xmlns:p14="http://schemas.microsoft.com/office/powerpoint/2010/main" val="38874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3825-2D6F-4CE1-A089-ED6A5A3A7F21}"/>
              </a:ext>
            </a:extLst>
          </p:cNvPr>
          <p:cNvSpPr>
            <a:spLocks noGrp="1"/>
          </p:cNvSpPr>
          <p:nvPr>
            <p:ph type="title"/>
          </p:nvPr>
        </p:nvSpPr>
        <p:spPr/>
        <p:txBody>
          <a:bodyPr>
            <a:normAutofit/>
          </a:bodyPr>
          <a:lstStyle/>
          <a:p>
            <a:r>
              <a:rPr lang="en-US" dirty="0">
                <a:solidFill>
                  <a:srgbClr val="0D4675"/>
                </a:solidFill>
              </a:rPr>
              <a:t>NGSS Innovation Three</a:t>
            </a:r>
            <a:endParaRPr lang="en-US" dirty="0"/>
          </a:p>
        </p:txBody>
      </p:sp>
      <p:graphicFrame>
        <p:nvGraphicFramePr>
          <p:cNvPr id="6" name="Content Placeholder 5">
            <a:extLst>
              <a:ext uri="{FF2B5EF4-FFF2-40B4-BE49-F238E27FC236}">
                <a16:creationId xmlns:a16="http://schemas.microsoft.com/office/drawing/2014/main" id="{72EEE438-57A4-45DC-AD7F-BB49CD0D19CA}"/>
              </a:ext>
            </a:extLst>
          </p:cNvPr>
          <p:cNvGraphicFramePr>
            <a:graphicFrameLocks noGrp="1"/>
          </p:cNvGraphicFramePr>
          <p:nvPr>
            <p:ph idx="1"/>
            <p:extLst>
              <p:ext uri="{D42A27DB-BD31-4B8C-83A1-F6EECF244321}">
                <p14:modId xmlns:p14="http://schemas.microsoft.com/office/powerpoint/2010/main" val="3010729693"/>
              </p:ext>
            </p:extLst>
          </p:nvPr>
        </p:nvGraphicFramePr>
        <p:xfrm>
          <a:off x="1256121" y="1492493"/>
          <a:ext cx="7522120" cy="4295607"/>
        </p:xfrm>
        <a:graphic>
          <a:graphicData uri="http://schemas.openxmlformats.org/drawingml/2006/table">
            <a:tbl>
              <a:tblPr firstRow="1" firstCol="1" bandRow="1"/>
              <a:tblGrid>
                <a:gridCol w="1779687">
                  <a:extLst>
                    <a:ext uri="{9D8B030D-6E8A-4147-A177-3AD203B41FA5}">
                      <a16:colId xmlns:a16="http://schemas.microsoft.com/office/drawing/2014/main" val="2570121695"/>
                    </a:ext>
                  </a:extLst>
                </a:gridCol>
                <a:gridCol w="2263649">
                  <a:extLst>
                    <a:ext uri="{9D8B030D-6E8A-4147-A177-3AD203B41FA5}">
                      <a16:colId xmlns:a16="http://schemas.microsoft.com/office/drawing/2014/main" val="502070777"/>
                    </a:ext>
                  </a:extLst>
                </a:gridCol>
                <a:gridCol w="3478784">
                  <a:extLst>
                    <a:ext uri="{9D8B030D-6E8A-4147-A177-3AD203B41FA5}">
                      <a16:colId xmlns:a16="http://schemas.microsoft.com/office/drawing/2014/main" val="2924754821"/>
                    </a:ext>
                  </a:extLst>
                </a:gridCol>
              </a:tblGrid>
              <a:tr h="1331049">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NGSS Innovation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895" marR="45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How would you describe this innovation?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895" marR="45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What would you look for as evidence that this NGSS Innovation is present in instructional materials?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895" marR="45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4397096"/>
                  </a:ext>
                </a:extLst>
              </a:tr>
              <a:tr h="2964558">
                <a:tc>
                  <a:txBody>
                    <a:bodyPr/>
                    <a:lstStyle/>
                    <a:p>
                      <a:pPr marL="0" marR="0" algn="ctr">
                        <a:lnSpc>
                          <a:spcPct val="107000"/>
                        </a:lnSpc>
                        <a:spcBef>
                          <a:spcPts val="0"/>
                        </a:spcBef>
                        <a:spcAft>
                          <a:spcPts val="0"/>
                        </a:spcAft>
                      </a:pPr>
                      <a:r>
                        <a:rPr lang="en-US" sz="2400" kern="1200" dirty="0">
                          <a:solidFill>
                            <a:schemeClr val="tx1"/>
                          </a:solidFill>
                          <a:effectLst/>
                          <a:latin typeface="+mn-lt"/>
                          <a:ea typeface="+mn-ea"/>
                          <a:cs typeface="+mn-cs"/>
                        </a:rPr>
                        <a:t>Building K-12 Progressions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5895" marR="45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45895" marR="45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45895" marR="45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1487269"/>
                  </a:ext>
                </a:extLst>
              </a:tr>
            </a:tbl>
          </a:graphicData>
        </a:graphic>
      </p:graphicFrame>
      <p:sp>
        <p:nvSpPr>
          <p:cNvPr id="4" name="Right Arrow 14">
            <a:extLst>
              <a:ext uri="{FF2B5EF4-FFF2-40B4-BE49-F238E27FC236}">
                <a16:creationId xmlns:a16="http://schemas.microsoft.com/office/drawing/2014/main" id="{F6FBB135-6244-44B0-9444-DFB8E669DD41}"/>
              </a:ext>
            </a:extLst>
          </p:cNvPr>
          <p:cNvSpPr/>
          <p:nvPr/>
        </p:nvSpPr>
        <p:spPr>
          <a:xfrm rot="20334849">
            <a:off x="356292" y="3770925"/>
            <a:ext cx="828589" cy="550243"/>
          </a:xfrm>
          <a:prstGeom prst="rightArrow">
            <a:avLst>
              <a:gd name="adj1" fmla="val 50000"/>
              <a:gd name="adj2" fmla="val 89644"/>
            </a:avLst>
          </a:prstGeom>
          <a:solidFill>
            <a:srgbClr val="FF9933"/>
          </a:solidFill>
          <a:ln w="19050" cap="flat">
            <a:solidFill>
              <a:srgbClr val="FF9933"/>
            </a:solidFill>
            <a:prstDash val="solid"/>
            <a:round/>
          </a:ln>
          <a:effectLst>
            <a:outerShdw blurRad="38100" dist="30000" dir="5400000" rotWithShape="0">
              <a:srgbClr val="000000">
                <a:alpha val="4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endParaRPr lang="en-US" sz="1350">
              <a:solidFill>
                <a:srgbClr val="000000"/>
              </a:solidFill>
              <a:latin typeface="Tw Cen MT"/>
              <a:ea typeface="Tw Cen MT"/>
              <a:cs typeface="Tw Cen MT"/>
              <a:sym typeface="Tw Cen MT"/>
            </a:endParaRPr>
          </a:p>
        </p:txBody>
      </p:sp>
      <p:pic>
        <p:nvPicPr>
          <p:cNvPr id="5" name="Picture 4">
            <a:extLst>
              <a:ext uri="{FF2B5EF4-FFF2-40B4-BE49-F238E27FC236}">
                <a16:creationId xmlns:a16="http://schemas.microsoft.com/office/drawing/2014/main" id="{A73DFF38-BF78-405E-A43E-8C9C00C0E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286" y="4451796"/>
            <a:ext cx="732534" cy="713305"/>
          </a:xfrm>
          <a:prstGeom prst="rect">
            <a:avLst/>
          </a:prstGeom>
        </p:spPr>
      </p:pic>
      <p:pic>
        <p:nvPicPr>
          <p:cNvPr id="7" name="Picture 6">
            <a:extLst>
              <a:ext uri="{FF2B5EF4-FFF2-40B4-BE49-F238E27FC236}">
                <a16:creationId xmlns:a16="http://schemas.microsoft.com/office/drawing/2014/main" id="{A04A882D-DA66-4C2B-B474-DBFE2EE67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4593" y="4443795"/>
            <a:ext cx="732534" cy="713305"/>
          </a:xfrm>
          <a:prstGeom prst="rect">
            <a:avLst/>
          </a:prstGeom>
        </p:spPr>
      </p:pic>
    </p:spTree>
    <p:extLst>
      <p:ext uri="{BB962C8B-B14F-4D97-AF65-F5344CB8AC3E}">
        <p14:creationId xmlns:p14="http://schemas.microsoft.com/office/powerpoint/2010/main" val="339400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4675"/>
                </a:solidFill>
              </a:rPr>
              <a:t>NGSS Innovation 3</a:t>
            </a:r>
          </a:p>
        </p:txBody>
      </p:sp>
      <p:pic>
        <p:nvPicPr>
          <p:cNvPr id="7" name="Picture 6"/>
          <p:cNvPicPr>
            <a:picLocks noChangeAspect="1"/>
          </p:cNvPicPr>
          <p:nvPr/>
        </p:nvPicPr>
        <p:blipFill>
          <a:blip r:embed="rId3"/>
          <a:stretch>
            <a:fillRect/>
          </a:stretch>
        </p:blipFill>
        <p:spPr>
          <a:xfrm>
            <a:off x="338118" y="1487763"/>
            <a:ext cx="7753652" cy="4310773"/>
          </a:xfrm>
          <a:prstGeom prst="rect">
            <a:avLst/>
          </a:prstGeom>
          <a:ln>
            <a:noFill/>
          </a:ln>
          <a:effectLst>
            <a:outerShdw blurRad="292100" dist="139700" dir="2700000" algn="tl" rotWithShape="0">
              <a:srgbClr val="333333">
                <a:alpha val="65000"/>
              </a:srgbClr>
            </a:outerShdw>
          </a:effectLst>
        </p:spPr>
      </p:pic>
      <p:pic>
        <p:nvPicPr>
          <p:cNvPr id="4" name="Graphic 3" descr="Document">
            <a:extLst>
              <a:ext uri="{FF2B5EF4-FFF2-40B4-BE49-F238E27FC236}">
                <a16:creationId xmlns:a16="http://schemas.microsoft.com/office/drawing/2014/main" id="{768301A5-2EEF-442F-B43C-D8CA78FE63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04768" y="5449824"/>
            <a:ext cx="911555" cy="914400"/>
          </a:xfrm>
          <a:prstGeom prst="rect">
            <a:avLst/>
          </a:prstGeom>
        </p:spPr>
      </p:pic>
    </p:spTree>
    <p:extLst>
      <p:ext uri="{BB962C8B-B14F-4D97-AF65-F5344CB8AC3E}">
        <p14:creationId xmlns:p14="http://schemas.microsoft.com/office/powerpoint/2010/main" val="2854316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D4675"/>
                </a:solidFill>
              </a:rPr>
              <a:t>Phase 3 – Program Level Evaluation</a:t>
            </a:r>
          </a:p>
        </p:txBody>
      </p:sp>
      <p:sp>
        <p:nvSpPr>
          <p:cNvPr id="3" name="Content Placeholder 2"/>
          <p:cNvSpPr>
            <a:spLocks noGrp="1"/>
          </p:cNvSpPr>
          <p:nvPr>
            <p:ph idx="1"/>
          </p:nvPr>
        </p:nvSpPr>
        <p:spPr>
          <a:xfrm>
            <a:off x="1602486" y="2114550"/>
            <a:ext cx="6115050" cy="2800350"/>
          </a:xfrm>
        </p:spPr>
        <p:txBody>
          <a:bodyPr/>
          <a:lstStyle/>
          <a:p>
            <a:pPr marL="0" indent="0" algn="ctr">
              <a:buNone/>
            </a:pPr>
            <a:endParaRPr lang="en-US" sz="3000" dirty="0"/>
          </a:p>
          <a:p>
            <a:pPr marL="0" indent="0" algn="ctr">
              <a:buNone/>
            </a:pPr>
            <a:r>
              <a:rPr lang="en-US" sz="3600" dirty="0"/>
              <a:t>Creating a Sampling Plan</a:t>
            </a:r>
          </a:p>
        </p:txBody>
      </p:sp>
    </p:spTree>
    <p:extLst>
      <p:ext uri="{BB962C8B-B14F-4D97-AF65-F5344CB8AC3E}">
        <p14:creationId xmlns:p14="http://schemas.microsoft.com/office/powerpoint/2010/main" val="3849306727"/>
      </p:ext>
    </p:extLst>
  </p:cSld>
  <p:clrMapOvr>
    <a:masterClrMapping/>
  </p:clrMapOvr>
</p:sld>
</file>

<file path=ppt/theme/theme1.xml><?xml version="1.0" encoding="utf-8"?>
<a:theme xmlns:a="http://schemas.openxmlformats.org/drawingml/2006/main" name="Retrospect">
  <a:themeElements>
    <a:clrScheme name="Custom 3">
      <a:dk1>
        <a:sysClr val="windowText" lastClr="000000"/>
      </a:dk1>
      <a:lt1>
        <a:sysClr val="window" lastClr="FFFFFF"/>
      </a:lt1>
      <a:dk2>
        <a:srgbClr val="005390"/>
      </a:dk2>
      <a:lt2>
        <a:srgbClr val="D9E0E6"/>
      </a:lt2>
      <a:accent1>
        <a:srgbClr val="1CADE4"/>
      </a:accent1>
      <a:accent2>
        <a:srgbClr val="005390"/>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4401</TotalTime>
  <Words>10410</Words>
  <Application>Microsoft Office PowerPoint</Application>
  <PresentationFormat>On-screen Show (4:3)</PresentationFormat>
  <Paragraphs>598</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MS PGothic</vt:lpstr>
      <vt:lpstr>Arial</vt:lpstr>
      <vt:lpstr>Calibri</vt:lpstr>
      <vt:lpstr>Calibri Light</vt:lpstr>
      <vt:lpstr>Lucida Grande</vt:lpstr>
      <vt:lpstr>Times New Roman</vt:lpstr>
      <vt:lpstr>Tw Cen MT</vt:lpstr>
      <vt:lpstr>Retrospect</vt:lpstr>
      <vt:lpstr>PEEC Professional Learning</vt:lpstr>
      <vt:lpstr>PowerPoint Presentation</vt:lpstr>
      <vt:lpstr>Session Three</vt:lpstr>
      <vt:lpstr>The goals of this session are to: </vt:lpstr>
      <vt:lpstr>PEEC is a Process</vt:lpstr>
      <vt:lpstr>NGSS Innovation 3</vt:lpstr>
      <vt:lpstr>NGSS Innovation Three</vt:lpstr>
      <vt:lpstr>NGSS Innovation 3</vt:lpstr>
      <vt:lpstr>Phase 3 – Program Level Evaluation</vt:lpstr>
      <vt:lpstr>Creating a Sampling Plan</vt:lpstr>
      <vt:lpstr>Phase 3 – Program Level Evaluation</vt:lpstr>
      <vt:lpstr>Tool 5A: Innovation 1</vt:lpstr>
      <vt:lpstr>Tool 5A: Innovation 1</vt:lpstr>
      <vt:lpstr>Tool 5A: Innovation 1</vt:lpstr>
      <vt:lpstr>Tool 5B: Innovation 2</vt:lpstr>
      <vt:lpstr>Tool 5B: Innovation 2</vt:lpstr>
      <vt:lpstr>Tool 5B: Innovation 2</vt:lpstr>
      <vt:lpstr>Tool 5C: Innovation 3</vt:lpstr>
      <vt:lpstr>Tool 5C: Innovation 3</vt:lpstr>
      <vt:lpstr>Tool 5C: Innovation 3</vt:lpstr>
      <vt:lpstr>Tool 5D: Innovation 4</vt:lpstr>
      <vt:lpstr>Tool 5D: Innovation 4</vt:lpstr>
      <vt:lpstr>Tool 5D: Innovation 4</vt:lpstr>
      <vt:lpstr>Tool 5E: Innovation 5</vt:lpstr>
      <vt:lpstr>Tool 5E: Innovation 5</vt:lpstr>
      <vt:lpstr>Tool 5E: Innovation 5</vt:lpstr>
      <vt:lpstr>Tool 6: PEEC Evidence Summary</vt:lpstr>
      <vt:lpstr>Tool 7: Final Evaluation</vt:lpstr>
      <vt:lpstr>Your first Program Evaluation &amp; recommendation is complete!</vt:lpstr>
      <vt:lpstr>What are the next steps?</vt:lpstr>
      <vt:lpstr>Suggested Evaluation Times</vt:lpstr>
      <vt:lpstr>Day 4: Wrap-Up</vt:lpstr>
      <vt:lpstr>Session Three</vt:lpstr>
      <vt:lpstr>The goals of this session are to: </vt:lpstr>
      <vt:lpstr>Suggested Evaluation Times</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Iram Shaikh</dc:creator>
  <cp:lastModifiedBy>Vanessa Wolbrink</cp:lastModifiedBy>
  <cp:revision>160</cp:revision>
  <dcterms:created xsi:type="dcterms:W3CDTF">2017-10-05T15:05:37Z</dcterms:created>
  <dcterms:modified xsi:type="dcterms:W3CDTF">2018-04-12T01:54:52Z</dcterms:modified>
</cp:coreProperties>
</file>